
<file path=[Content_Types].xml><?xml version="1.0" encoding="utf-8"?>
<Types xmlns="http://schemas.openxmlformats.org/package/2006/content-types">
  <Default Extension="png" ContentType="image/png"/>
  <Default Extension="bin" ContentType="application/vnd.openxmlformats-officedocument.oleObject"/>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62" r:id="rId3"/>
  </p:sldMasterIdLst>
  <p:notesMasterIdLst>
    <p:notesMasterId r:id="rId13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39" r:id="rId62"/>
    <p:sldId id="340" r:id="rId63"/>
    <p:sldId id="341" r:id="rId64"/>
    <p:sldId id="342" r:id="rId65"/>
    <p:sldId id="343" r:id="rId66"/>
    <p:sldId id="344" r:id="rId67"/>
    <p:sldId id="345" r:id="rId68"/>
    <p:sldId id="346" r:id="rId69"/>
    <p:sldId id="347" r:id="rId70"/>
    <p:sldId id="348" r:id="rId71"/>
    <p:sldId id="349" r:id="rId72"/>
    <p:sldId id="350" r:id="rId73"/>
    <p:sldId id="351" r:id="rId74"/>
    <p:sldId id="352" r:id="rId75"/>
    <p:sldId id="353" r:id="rId76"/>
    <p:sldId id="354" r:id="rId77"/>
    <p:sldId id="314" r:id="rId78"/>
    <p:sldId id="315" r:id="rId79"/>
    <p:sldId id="316" r:id="rId80"/>
    <p:sldId id="317" r:id="rId81"/>
    <p:sldId id="318" r:id="rId82"/>
    <p:sldId id="355" r:id="rId83"/>
    <p:sldId id="319" r:id="rId84"/>
    <p:sldId id="320" r:id="rId85"/>
    <p:sldId id="321" r:id="rId86"/>
    <p:sldId id="356" r:id="rId87"/>
    <p:sldId id="357" r:id="rId88"/>
    <p:sldId id="358" r:id="rId89"/>
    <p:sldId id="359" r:id="rId90"/>
    <p:sldId id="360" r:id="rId91"/>
    <p:sldId id="361" r:id="rId92"/>
    <p:sldId id="362" r:id="rId93"/>
    <p:sldId id="363" r:id="rId94"/>
    <p:sldId id="364" r:id="rId95"/>
    <p:sldId id="365" r:id="rId96"/>
    <p:sldId id="366" r:id="rId97"/>
    <p:sldId id="367" r:id="rId98"/>
    <p:sldId id="368" r:id="rId99"/>
    <p:sldId id="369" r:id="rId100"/>
    <p:sldId id="370" r:id="rId101"/>
    <p:sldId id="371" r:id="rId102"/>
    <p:sldId id="372" r:id="rId103"/>
    <p:sldId id="373" r:id="rId104"/>
    <p:sldId id="374" r:id="rId105"/>
    <p:sldId id="375" r:id="rId106"/>
    <p:sldId id="376" r:id="rId107"/>
    <p:sldId id="377" r:id="rId108"/>
    <p:sldId id="378" r:id="rId109"/>
    <p:sldId id="379" r:id="rId110"/>
    <p:sldId id="380" r:id="rId111"/>
    <p:sldId id="381" r:id="rId112"/>
    <p:sldId id="322" r:id="rId113"/>
    <p:sldId id="323" r:id="rId114"/>
    <p:sldId id="324" r:id="rId115"/>
    <p:sldId id="325" r:id="rId116"/>
    <p:sldId id="326" r:id="rId117"/>
    <p:sldId id="327" r:id="rId118"/>
    <p:sldId id="328" r:id="rId119"/>
    <p:sldId id="329" r:id="rId120"/>
    <p:sldId id="330" r:id="rId121"/>
    <p:sldId id="331" r:id="rId122"/>
    <p:sldId id="332" r:id="rId123"/>
    <p:sldId id="333" r:id="rId124"/>
    <p:sldId id="334" r:id="rId125"/>
    <p:sldId id="335" r:id="rId126"/>
    <p:sldId id="336" r:id="rId127"/>
    <p:sldId id="337" r:id="rId128"/>
    <p:sldId id="338" r:id="rId129"/>
  </p:sldIdLst>
  <p:sldSz cx="9144000" cy="6858000" type="screen4x3"/>
  <p:notesSz cx="6858000" cy="9144000"/>
  <p:embeddedFontLst>
    <p:embeddedFont>
      <p:font typeface="Constantia" pitchFamily="18" charset="0"/>
      <p:regular r:id="rId131"/>
      <p:bold r:id="rId132"/>
      <p:italic r:id="rId133"/>
      <p:boldItalic r:id="rId134"/>
    </p:embeddedFont>
    <p:embeddedFont>
      <p:font typeface="Cambria Math" pitchFamily="18" charset="0"/>
      <p:regular r:id="rId135"/>
    </p:embeddedFont>
    <p:embeddedFont>
      <p:font typeface="Calibri" pitchFamily="34" charset="0"/>
      <p:regular r:id="rId136"/>
      <p:bold r:id="rId137"/>
      <p:italic r:id="rId138"/>
      <p:boldItalic r:id="rId139"/>
    </p:embeddedFont>
    <p:embeddedFont>
      <p:font typeface="Verdana" pitchFamily="34" charset="0"/>
      <p:regular r:id="rId140"/>
      <p:bold r:id="rId141"/>
      <p:italic r:id="rId142"/>
      <p:boldItalic r:id="rId143"/>
    </p:embeddedFont>
    <p:embeddedFont>
      <p:font typeface="Book Antiqua" pitchFamily="18" charset="0"/>
      <p:regular r:id="rId144"/>
      <p:bold r:id="rId145"/>
      <p:italic r:id="rId146"/>
      <p:boldItalic r:id="rId1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48" roundtripDataSignature="AMtx7mgvYxECNAv9mRwAosU30R6RBLDD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3" d="100"/>
          <a:sy n="53" d="100"/>
        </p:scale>
        <p:origin x="-132" y="-4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font" Target="fonts/font3.fntdata"/><Relationship Id="rId138" Type="http://schemas.openxmlformats.org/officeDocument/2006/relationships/font" Target="fonts/font8.fntdata"/><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font" Target="fonts/font14.fntdata"/><Relationship Id="rId149" Type="http://schemas.openxmlformats.org/officeDocument/2006/relationships/presProps" Target="pres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font" Target="fonts/font4.fntdata"/><Relationship Id="rId139" Type="http://schemas.openxmlformats.org/officeDocument/2006/relationships/font" Target="fonts/font9.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viewProps" Target="viewProps.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font" Target="fonts/font7.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font" Target="fonts/font2.fntdata"/><Relationship Id="rId140" Type="http://schemas.openxmlformats.org/officeDocument/2006/relationships/font" Target="fonts/font10.fntdata"/><Relationship Id="rId145"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notesMaster" Target="notesMasters/notesMaster1.xml"/><Relationship Id="rId135" Type="http://schemas.openxmlformats.org/officeDocument/2006/relationships/font" Target="fonts/font5.fntdata"/><Relationship Id="rId143" Type="http://schemas.openxmlformats.org/officeDocument/2006/relationships/font" Target="fonts/font13.fntdata"/><Relationship Id="rId148" Type="http://customschemas.google.com/relationships/presentationmetadata" Target="metadata"/><Relationship Id="rId15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font" Target="fonts/font11.fntdata"/><Relationship Id="rId146" Type="http://schemas.openxmlformats.org/officeDocument/2006/relationships/font" Target="fonts/font16.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font" Target="fonts/font1.fntdata"/><Relationship Id="rId136" Type="http://schemas.openxmlformats.org/officeDocument/2006/relationships/font" Target="fonts/font6.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font" Target="fonts/font1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font" Target="fonts/font12.fntdata"/><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extLst>
      <p:ext uri="{BB962C8B-B14F-4D97-AF65-F5344CB8AC3E}">
        <p14:creationId xmlns:p14="http://schemas.microsoft.com/office/powerpoint/2010/main" val="389809882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04" name="Google Shape;204;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32:notes"/>
          <p:cNvSpPr>
            <a:spLocks noGrp="1" noRot="1" noChangeAspect="1"/>
          </p:cNvSpPr>
          <p:nvPr>
            <p:ph type="sldImg" idx="2"/>
          </p:nvPr>
        </p:nvSpPr>
        <p:spPr>
          <a:xfrm>
            <a:off x="1143000" y="695325"/>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313" name="Google Shape;313;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3:notes"/>
          <p:cNvSpPr>
            <a:spLocks noGrp="1" noRot="1" noChangeAspect="1"/>
          </p:cNvSpPr>
          <p:nvPr>
            <p:ph type="sldImg" idx="2"/>
          </p:nvPr>
        </p:nvSpPr>
        <p:spPr>
          <a:xfrm>
            <a:off x="1143000" y="695325"/>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321" name="Google Shape;321;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4:notes"/>
          <p:cNvSpPr>
            <a:spLocks noGrp="1" noRot="1" noChangeAspect="1"/>
          </p:cNvSpPr>
          <p:nvPr>
            <p:ph type="sldImg" idx="2"/>
          </p:nvPr>
        </p:nvSpPr>
        <p:spPr>
          <a:xfrm>
            <a:off x="1143000" y="695325"/>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327" name="Google Shape;327;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5:notes"/>
          <p:cNvSpPr>
            <a:spLocks noGrp="1" noRot="1" noChangeAspect="1"/>
          </p:cNvSpPr>
          <p:nvPr>
            <p:ph type="sldImg" idx="2"/>
          </p:nvPr>
        </p:nvSpPr>
        <p:spPr>
          <a:xfrm>
            <a:off x="1143000" y="695325"/>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335" name="Google Shape;335;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6:notes"/>
          <p:cNvSpPr txBox="1"/>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a:solidFill>
                  <a:srgbClr val="000000"/>
                </a:solidFill>
                <a:latin typeface="Calibri"/>
                <a:ea typeface="Calibri"/>
                <a:cs typeface="Calibri"/>
                <a:sym typeface="Calibri"/>
              </a:rPr>
              <a:t>EMT 462 ELECTRICAL SYSTEM TECHNOLOGY</a:t>
            </a:r>
            <a:endParaRPr/>
          </a:p>
        </p:txBody>
      </p:sp>
      <p:sp>
        <p:nvSpPr>
          <p:cNvPr id="344" name="Google Shape;344;p36: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a:solidFill>
                  <a:srgbClr val="000000"/>
                </a:solidFill>
                <a:latin typeface="Calibri"/>
                <a:ea typeface="Calibri"/>
                <a:cs typeface="Calibri"/>
                <a:sym typeface="Calibri"/>
              </a:rPr>
              <a:t>MMR</a:t>
            </a:r>
            <a:endParaRPr/>
          </a:p>
        </p:txBody>
      </p:sp>
      <p:sp>
        <p:nvSpPr>
          <p:cNvPr id="345" name="Google Shape;345;p3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36</a:t>
            </a:fld>
            <a:endParaRPr/>
          </a:p>
        </p:txBody>
      </p:sp>
      <p:sp>
        <p:nvSpPr>
          <p:cNvPr id="346" name="Google Shape;346;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47" name="Google Shape;347;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81bfaa66d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81bfaa66d4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181bfaa66d4_0_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38</a:t>
            </a:fld>
            <a:endParaRPr sz="1400">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43:notes"/>
          <p:cNvSpPr txBox="1"/>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a:solidFill>
                  <a:srgbClr val="000000"/>
                </a:solidFill>
                <a:latin typeface="Calibri"/>
                <a:ea typeface="Calibri"/>
                <a:cs typeface="Calibri"/>
                <a:sym typeface="Calibri"/>
              </a:rPr>
              <a:t>EMT 462 ELECTRICAL SYSTEM TECHNOLOGY</a:t>
            </a:r>
            <a:endParaRPr/>
          </a:p>
        </p:txBody>
      </p:sp>
      <p:sp>
        <p:nvSpPr>
          <p:cNvPr id="420" name="Google Shape;420;p43: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a:solidFill>
                  <a:srgbClr val="000000"/>
                </a:solidFill>
                <a:latin typeface="Calibri"/>
                <a:ea typeface="Calibri"/>
                <a:cs typeface="Calibri"/>
                <a:sym typeface="Calibri"/>
              </a:rPr>
              <a:t>MMR</a:t>
            </a:r>
            <a:endParaRPr/>
          </a:p>
        </p:txBody>
      </p:sp>
      <p:sp>
        <p:nvSpPr>
          <p:cNvPr id="421" name="Google Shape;421;p4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44</a:t>
            </a:fld>
            <a:endParaRPr/>
          </a:p>
        </p:txBody>
      </p:sp>
      <p:sp>
        <p:nvSpPr>
          <p:cNvPr id="422" name="Google Shape;422;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23" name="Google Shape;423;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81bfaa66d4_1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81bfaa66d4_1_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g181bfaa66d4_1_3: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46</a:t>
            </a:fld>
            <a:endParaRPr sz="1400">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52:notes"/>
          <p:cNvSpPr txBox="1"/>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a:solidFill>
                  <a:srgbClr val="000000"/>
                </a:solidFill>
                <a:latin typeface="Calibri"/>
                <a:ea typeface="Calibri"/>
                <a:cs typeface="Calibri"/>
                <a:sym typeface="Calibri"/>
              </a:rPr>
              <a:t>EMT 462 ELECTRICAL SYSTEM TECHNOLOGY</a:t>
            </a:r>
            <a:endParaRPr/>
          </a:p>
        </p:txBody>
      </p:sp>
      <p:sp>
        <p:nvSpPr>
          <p:cNvPr id="519" name="Google Shape;519;p5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a:solidFill>
                  <a:srgbClr val="000000"/>
                </a:solidFill>
                <a:latin typeface="Calibri"/>
                <a:ea typeface="Calibri"/>
                <a:cs typeface="Calibri"/>
                <a:sym typeface="Calibri"/>
              </a:rPr>
              <a:t>MMR</a:t>
            </a:r>
            <a:endParaRPr/>
          </a:p>
        </p:txBody>
      </p:sp>
      <p:sp>
        <p:nvSpPr>
          <p:cNvPr id="520" name="Google Shape;520;p5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54</a:t>
            </a:fld>
            <a:endParaRPr/>
          </a:p>
        </p:txBody>
      </p:sp>
      <p:sp>
        <p:nvSpPr>
          <p:cNvPr id="521" name="Google Shape;521;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22" name="Google Shape;522;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5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55</a:t>
            </a:fld>
            <a:endParaRPr/>
          </a:p>
        </p:txBody>
      </p:sp>
      <p:sp>
        <p:nvSpPr>
          <p:cNvPr id="530" name="Google Shape;530;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31" name="Google Shape;531;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4" name="Google Shape;544;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0" name="Google Shape;550;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61:notes"/>
          <p:cNvSpPr>
            <a:spLocks noGrp="1" noRot="1" noChangeAspect="1"/>
          </p:cNvSpPr>
          <p:nvPr>
            <p:ph type="sldImg" idx="2"/>
          </p:nvPr>
        </p:nvSpPr>
        <p:spPr>
          <a:xfrm>
            <a:off x="-14225587" y="-11796712"/>
            <a:ext cx="16651287" cy="1249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599" name="Google Shape;599;p61:notes"/>
          <p:cNvSpPr txBox="1">
            <a:spLocks noGrp="1"/>
          </p:cNvSpPr>
          <p:nvPr>
            <p:ph type="body" idx="1"/>
          </p:nvPr>
        </p:nvSpPr>
        <p:spPr>
          <a:xfrm>
            <a:off x="685800" y="4343400"/>
            <a:ext cx="5483225" cy="41116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62:notes"/>
          <p:cNvSpPr>
            <a:spLocks noGrp="1" noRot="1" noChangeAspect="1"/>
          </p:cNvSpPr>
          <p:nvPr>
            <p:ph type="sldImg" idx="2"/>
          </p:nvPr>
        </p:nvSpPr>
        <p:spPr>
          <a:xfrm>
            <a:off x="-14225587" y="-11796712"/>
            <a:ext cx="16651287" cy="1249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606" name="Google Shape;606;p62:notes"/>
          <p:cNvSpPr txBox="1">
            <a:spLocks noGrp="1"/>
          </p:cNvSpPr>
          <p:nvPr>
            <p:ph type="body" idx="1"/>
          </p:nvPr>
        </p:nvSpPr>
        <p:spPr>
          <a:xfrm>
            <a:off x="685800" y="4343400"/>
            <a:ext cx="5483225" cy="41116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2" name="Google Shape;612;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64:notes"/>
          <p:cNvSpPr>
            <a:spLocks noGrp="1" noRot="1" noChangeAspect="1"/>
          </p:cNvSpPr>
          <p:nvPr>
            <p:ph type="sldImg" idx="2"/>
          </p:nvPr>
        </p:nvSpPr>
        <p:spPr>
          <a:xfrm>
            <a:off x="-14225587" y="-11796712"/>
            <a:ext cx="16651287" cy="1249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618" name="Google Shape;618;p64:notes"/>
          <p:cNvSpPr txBox="1">
            <a:spLocks noGrp="1"/>
          </p:cNvSpPr>
          <p:nvPr>
            <p:ph type="body" idx="1"/>
          </p:nvPr>
        </p:nvSpPr>
        <p:spPr>
          <a:xfrm>
            <a:off x="685800" y="4343400"/>
            <a:ext cx="5483225" cy="41116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4" name="Google Shape;654;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0" name="Google Shape;680;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4" name="Google Shape;694;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7" name="Google Shape;707;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0" name="Google Shape;720;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9" name="Google Shape;739;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5" name="Google Shape;745;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5" name="Google Shape;755;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2" name="Google Shape;762;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7" name="Google Shape;767;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2" name="Google Shape;772;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8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8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8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8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8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9"/>
        <p:cNvGrpSpPr/>
        <p:nvPr/>
      </p:nvGrpSpPr>
      <p:grpSpPr>
        <a:xfrm>
          <a:off x="0" y="0"/>
          <a:ext cx="0" cy="0"/>
          <a:chOff x="0" y="0"/>
          <a:chExt cx="0" cy="0"/>
        </a:xfrm>
      </p:grpSpPr>
      <p:sp>
        <p:nvSpPr>
          <p:cNvPr id="70" name="Google Shape;70;p9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1" name="Google Shape;71;p9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72" name="Google Shape;72;p9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73" name="Google Shape;73;p9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74" name="Google Shape;74;p9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75" name="Google Shape;75;p9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8"/>
        <p:cNvGrpSpPr/>
        <p:nvPr/>
      </p:nvGrpSpPr>
      <p:grpSpPr>
        <a:xfrm>
          <a:off x="0" y="0"/>
          <a:ext cx="0" cy="0"/>
          <a:chOff x="0" y="0"/>
          <a:chExt cx="0" cy="0"/>
        </a:xfrm>
      </p:grpSpPr>
      <p:sp>
        <p:nvSpPr>
          <p:cNvPr id="79" name="Google Shape;79;p9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9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81" name="Google Shape;81;p9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38432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90"/>
        <p:cNvGrpSpPr/>
        <p:nvPr/>
      </p:nvGrpSpPr>
      <p:grpSpPr>
        <a:xfrm>
          <a:off x="0" y="0"/>
          <a:ext cx="0" cy="0"/>
          <a:chOff x="0" y="0"/>
          <a:chExt cx="0" cy="0"/>
        </a:xfrm>
      </p:grpSpPr>
      <p:sp>
        <p:nvSpPr>
          <p:cNvPr id="91" name="Google Shape;91;p89"/>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2" name="Google Shape;92;p89"/>
          <p:cNvSpPr txBox="1">
            <a:spLocks noGrp="1"/>
          </p:cNvSpPr>
          <p:nvPr>
            <p:ph type="body" idx="1"/>
          </p:nvPr>
        </p:nvSpPr>
        <p:spPr>
          <a:xfrm>
            <a:off x="457200" y="1600200"/>
            <a:ext cx="4038600" cy="453072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3" name="Google Shape;93;p89"/>
          <p:cNvSpPr txBox="1">
            <a:spLocks noGrp="1"/>
          </p:cNvSpPr>
          <p:nvPr>
            <p:ph type="body" idx="2"/>
          </p:nvPr>
        </p:nvSpPr>
        <p:spPr>
          <a:xfrm>
            <a:off x="4648200" y="1600200"/>
            <a:ext cx="4038600" cy="453072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4" name="Google Shape;94;p89"/>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8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89"/>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03"/>
        <p:cNvGrpSpPr/>
        <p:nvPr/>
      </p:nvGrpSpPr>
      <p:grpSpPr>
        <a:xfrm>
          <a:off x="0" y="0"/>
          <a:ext cx="0" cy="0"/>
          <a:chOff x="0" y="0"/>
          <a:chExt cx="0" cy="0"/>
        </a:xfrm>
      </p:grpSpPr>
      <p:sp>
        <p:nvSpPr>
          <p:cNvPr id="104" name="Google Shape;104;p91"/>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05" name="Google Shape;105;p91"/>
          <p:cNvSpPr txBox="1">
            <a:spLocks noGrp="1"/>
          </p:cNvSpPr>
          <p:nvPr>
            <p:ph type="body" idx="1"/>
          </p:nvPr>
        </p:nvSpPr>
        <p:spPr>
          <a:xfrm>
            <a:off x="457200" y="1600200"/>
            <a:ext cx="4038600" cy="453072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6" name="Google Shape;106;p91"/>
          <p:cNvSpPr txBox="1">
            <a:spLocks noGrp="1"/>
          </p:cNvSpPr>
          <p:nvPr>
            <p:ph type="body" idx="2"/>
          </p:nvPr>
        </p:nvSpPr>
        <p:spPr>
          <a:xfrm>
            <a:off x="4648200" y="1600200"/>
            <a:ext cx="4038600" cy="21891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7" name="Google Shape;107;p91"/>
          <p:cNvSpPr txBox="1">
            <a:spLocks noGrp="1"/>
          </p:cNvSpPr>
          <p:nvPr>
            <p:ph type="body" idx="3"/>
          </p:nvPr>
        </p:nvSpPr>
        <p:spPr>
          <a:xfrm>
            <a:off x="4648200" y="3941763"/>
            <a:ext cx="4038600" cy="218916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8" name="Google Shape;108;p91"/>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9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91"/>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8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8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8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8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8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3" name="Google Shape;33;p8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4" name="Google Shape;34;p8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5" name="Google Shape;35;p8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8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8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8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0" name="Google Shape;40;p8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3"/>
        <p:cNvGrpSpPr/>
        <p:nvPr/>
      </p:nvGrpSpPr>
      <p:grpSpPr>
        <a:xfrm>
          <a:off x="0" y="0"/>
          <a:ext cx="0" cy="0"/>
          <a:chOff x="0" y="0"/>
          <a:chExt cx="0" cy="0"/>
        </a:xfrm>
      </p:grpSpPr>
      <p:sp>
        <p:nvSpPr>
          <p:cNvPr id="44" name="Google Shape;44;p9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5" name="Google Shape;45;p9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 name="Google Shape;46;p9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9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9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9"/>
        <p:cNvGrpSpPr/>
        <p:nvPr/>
      </p:nvGrpSpPr>
      <p:grpSpPr>
        <a:xfrm>
          <a:off x="0" y="0"/>
          <a:ext cx="0" cy="0"/>
          <a:chOff x="0" y="0"/>
          <a:chExt cx="0" cy="0"/>
        </a:xfrm>
      </p:grpSpPr>
      <p:sp>
        <p:nvSpPr>
          <p:cNvPr id="50" name="Google Shape;50;p9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1" name="Google Shape;51;p93"/>
          <p:cNvSpPr txBox="1">
            <a:spLocks noGrp="1"/>
          </p:cNvSpPr>
          <p:nvPr>
            <p:ph type="body" idx="1"/>
          </p:nvPr>
        </p:nvSpPr>
        <p:spPr>
          <a:xfrm rot="5400000">
            <a:off x="2309019" y="-251619"/>
            <a:ext cx="452596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 name="Google Shape;52;p9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9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9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5"/>
        <p:cNvGrpSpPr/>
        <p:nvPr/>
      </p:nvGrpSpPr>
      <p:grpSpPr>
        <a:xfrm>
          <a:off x="0" y="0"/>
          <a:ext cx="0" cy="0"/>
          <a:chOff x="0" y="0"/>
          <a:chExt cx="0" cy="0"/>
        </a:xfrm>
      </p:grpSpPr>
      <p:sp>
        <p:nvSpPr>
          <p:cNvPr id="56" name="Google Shape;56;p9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7" name="Google Shape;57;p94"/>
          <p:cNvSpPr>
            <a:spLocks noGrp="1"/>
          </p:cNvSpPr>
          <p:nvPr>
            <p:ph type="pic" idx="2"/>
          </p:nvPr>
        </p:nvSpPr>
        <p:spPr>
          <a:xfrm>
            <a:off x="1792288" y="612775"/>
            <a:ext cx="5486400" cy="4114800"/>
          </a:xfrm>
          <a:prstGeom prst="rect">
            <a:avLst/>
          </a:prstGeom>
          <a:noFill/>
          <a:ln>
            <a:noFill/>
          </a:ln>
        </p:spPr>
      </p:sp>
      <p:sp>
        <p:nvSpPr>
          <p:cNvPr id="58" name="Google Shape;58;p9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9" name="Google Shape;59;p9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9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9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4" name="Google Shape;64;p9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5" name="Google Shape;65;p9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6" name="Google Shape;66;p9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9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82"/>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8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8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8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8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86" name="Google Shape;86;p8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7" name="Google Shape;87;p88"/>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8" name="Google Shape;88;p8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9" name="Google Shape;89;p88"/>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sp>
        <p:nvSpPr>
          <p:cNvPr id="98" name="Google Shape;98;p9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99" name="Google Shape;99;p90"/>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0"/>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1" name="Google Shape;101;p9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2" name="Google Shape;102;p90"/>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4.png"/><Relationship Id="rId4" Type="http://schemas.openxmlformats.org/officeDocument/2006/relationships/oleObject" Target="../embeddings/oleObject4.bin"/></Relationships>
</file>

<file path=ppt/slides/_rels/slide114.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76.png"/><Relationship Id="rId4" Type="http://schemas.openxmlformats.org/officeDocument/2006/relationships/oleObject" Target="../embeddings/oleObject5.bin"/></Relationships>
</file>

<file path=ppt/slides/_rels/slide11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82.jpg"/></Relationships>
</file>

<file path=ppt/slides/_rels/slide1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49.jpg"/></Relationships>
</file>

<file path=ppt/slides/_rels/slide4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61.xml"/><Relationship Id="rId7" Type="http://schemas.openxmlformats.org/officeDocument/2006/relationships/image" Target="../media/image63.png"/><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65.png"/><Relationship Id="rId5" Type="http://schemas.openxmlformats.org/officeDocument/2006/relationships/image" Target="../media/image67.png"/><Relationship Id="rId10" Type="http://schemas.openxmlformats.org/officeDocument/2006/relationships/oleObject" Target="../embeddings/oleObject3.bin"/><Relationship Id="rId4" Type="http://schemas.openxmlformats.org/officeDocument/2006/relationships/image" Target="../media/image66.png"/><Relationship Id="rId9" Type="http://schemas.openxmlformats.org/officeDocument/2006/relationships/image" Target="../media/image64.png"/></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
          <p:cNvSpPr txBox="1">
            <a:spLocks noGrp="1"/>
          </p:cNvSpPr>
          <p:nvPr>
            <p:ph type="ctrTitle"/>
          </p:nvPr>
        </p:nvSpPr>
        <p:spPr>
          <a:xfrm>
            <a:off x="685800" y="-101600"/>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B050"/>
              </a:buClr>
              <a:buSzPts val="2800"/>
              <a:buFont typeface="Calibri"/>
              <a:buNone/>
            </a:pPr>
            <a:r>
              <a:rPr lang="en-US" sz="2800" b="1" i="0" u="none">
                <a:solidFill>
                  <a:srgbClr val="00B050"/>
                </a:solidFill>
                <a:latin typeface="Calibri"/>
                <a:ea typeface="Calibri"/>
                <a:cs typeface="Calibri"/>
                <a:sym typeface="Calibri"/>
              </a:rPr>
              <a:t>UNIT-III: Fundamentals of Electrical Machines</a:t>
            </a:r>
            <a:endParaRPr/>
          </a:p>
        </p:txBody>
      </p:sp>
      <p:pic>
        <p:nvPicPr>
          <p:cNvPr id="116" name="Google Shape;116;p1"/>
          <p:cNvPicPr preferRelativeResize="0"/>
          <p:nvPr/>
        </p:nvPicPr>
        <p:blipFill rotWithShape="1">
          <a:blip r:embed="rId3">
            <a:alphaModFix/>
          </a:blip>
          <a:srcRect/>
          <a:stretch/>
        </p:blipFill>
        <p:spPr>
          <a:xfrm>
            <a:off x="5562600" y="4014787"/>
            <a:ext cx="2682875" cy="2678112"/>
          </a:xfrm>
          <a:prstGeom prst="rect">
            <a:avLst/>
          </a:prstGeom>
          <a:noFill/>
          <a:ln>
            <a:noFill/>
          </a:ln>
        </p:spPr>
      </p:pic>
      <p:pic>
        <p:nvPicPr>
          <p:cNvPr id="117" name="Google Shape;117;p1"/>
          <p:cNvPicPr preferRelativeResize="0"/>
          <p:nvPr/>
        </p:nvPicPr>
        <p:blipFill rotWithShape="1">
          <a:blip r:embed="rId4">
            <a:alphaModFix/>
          </a:blip>
          <a:srcRect/>
          <a:stretch/>
        </p:blipFill>
        <p:spPr>
          <a:xfrm>
            <a:off x="2514600" y="1143000"/>
            <a:ext cx="3886200" cy="2514600"/>
          </a:xfrm>
          <a:prstGeom prst="rect">
            <a:avLst/>
          </a:prstGeom>
          <a:noFill/>
          <a:ln>
            <a:noFill/>
          </a:ln>
        </p:spPr>
      </p:pic>
      <p:pic>
        <p:nvPicPr>
          <p:cNvPr id="118" name="Google Shape;118;p1"/>
          <p:cNvPicPr preferRelativeResize="0"/>
          <p:nvPr/>
        </p:nvPicPr>
        <p:blipFill rotWithShape="1">
          <a:blip r:embed="rId5">
            <a:alphaModFix/>
          </a:blip>
          <a:srcRect/>
          <a:stretch/>
        </p:blipFill>
        <p:spPr>
          <a:xfrm>
            <a:off x="660400" y="3886200"/>
            <a:ext cx="3911600" cy="2971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10"/>
          <p:cNvPicPr preferRelativeResize="0">
            <a:picLocks noGrp="1"/>
          </p:cNvPicPr>
          <p:nvPr>
            <p:ph type="body" idx="1"/>
          </p:nvPr>
        </p:nvPicPr>
        <p:blipFill rotWithShape="1">
          <a:blip r:embed="rId3">
            <a:alphaModFix/>
          </a:blip>
          <a:srcRect/>
          <a:stretch/>
        </p:blipFill>
        <p:spPr>
          <a:xfrm>
            <a:off x="825500" y="4543425"/>
            <a:ext cx="7648575" cy="2314575"/>
          </a:xfrm>
          <a:prstGeom prst="rect">
            <a:avLst/>
          </a:prstGeom>
          <a:noFill/>
          <a:ln>
            <a:noFill/>
          </a:ln>
        </p:spPr>
      </p:pic>
      <p:pic>
        <p:nvPicPr>
          <p:cNvPr id="176" name="Google Shape;176;p10"/>
          <p:cNvPicPr preferRelativeResize="0"/>
          <p:nvPr/>
        </p:nvPicPr>
        <p:blipFill rotWithShape="1">
          <a:blip r:embed="rId4">
            <a:alphaModFix/>
          </a:blip>
          <a:srcRect/>
          <a:stretch/>
        </p:blipFill>
        <p:spPr>
          <a:xfrm>
            <a:off x="0" y="0"/>
            <a:ext cx="8474075" cy="45434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6" y="2579371"/>
            <a:ext cx="4390549" cy="2198038"/>
          </a:xfrm>
          <a:prstGeom prst="rect">
            <a:avLst/>
          </a:prstGeom>
        </p:spPr>
        <p:txBody>
          <a:bodyPr vert="horz" wrap="square" lIns="0" tIns="12700" rIns="0" bIns="0" rtlCol="0">
            <a:spAutoFit/>
          </a:bodyPr>
          <a:lstStyle/>
          <a:p>
            <a:pPr marL="12700">
              <a:lnSpc>
                <a:spcPts val="2135"/>
              </a:lnSpc>
              <a:spcBef>
                <a:spcPts val="100"/>
              </a:spcBef>
            </a:pPr>
            <a:r>
              <a:rPr sz="1800" spc="-5" dirty="0">
                <a:latin typeface="Arial MT"/>
                <a:cs typeface="Arial MT"/>
              </a:rPr>
              <a:t>Which</a:t>
            </a:r>
            <a:r>
              <a:rPr sz="1800" spc="-10" dirty="0">
                <a:latin typeface="Arial MT"/>
                <a:cs typeface="Arial MT"/>
              </a:rPr>
              <a:t> </a:t>
            </a:r>
            <a:r>
              <a:rPr sz="1800" spc="-5" dirty="0">
                <a:latin typeface="Arial MT"/>
                <a:cs typeface="Arial MT"/>
              </a:rPr>
              <a:t>DC</a:t>
            </a:r>
            <a:r>
              <a:rPr sz="1800" spc="10" dirty="0">
                <a:latin typeface="Arial MT"/>
                <a:cs typeface="Arial MT"/>
              </a:rPr>
              <a:t> </a:t>
            </a:r>
            <a:r>
              <a:rPr sz="1800" spc="-5" dirty="0">
                <a:latin typeface="Arial MT"/>
                <a:cs typeface="Arial MT"/>
              </a:rPr>
              <a:t>motor</a:t>
            </a:r>
            <a:r>
              <a:rPr sz="1800" spc="5" dirty="0">
                <a:latin typeface="Arial MT"/>
                <a:cs typeface="Arial MT"/>
              </a:rPr>
              <a:t> </a:t>
            </a:r>
            <a:r>
              <a:rPr sz="1800" spc="-5" dirty="0">
                <a:latin typeface="Arial MT"/>
                <a:cs typeface="Arial MT"/>
              </a:rPr>
              <a:t>has</a:t>
            </a:r>
            <a:r>
              <a:rPr sz="1800" dirty="0">
                <a:latin typeface="Arial MT"/>
                <a:cs typeface="Arial MT"/>
              </a:rPr>
              <a:t> the</a:t>
            </a:r>
            <a:r>
              <a:rPr sz="1800" spc="-5" dirty="0">
                <a:latin typeface="Arial MT"/>
                <a:cs typeface="Arial MT"/>
              </a:rPr>
              <a:t> least</a:t>
            </a:r>
            <a:r>
              <a:rPr sz="1800" spc="5" dirty="0">
                <a:latin typeface="Arial MT"/>
                <a:cs typeface="Arial MT"/>
              </a:rPr>
              <a:t> </a:t>
            </a:r>
            <a:r>
              <a:rPr sz="1800" spc="-5" dirty="0">
                <a:latin typeface="Arial MT"/>
                <a:cs typeface="Arial MT"/>
              </a:rPr>
              <a:t>percentage</a:t>
            </a:r>
            <a:r>
              <a:rPr sz="1800" spc="20" dirty="0">
                <a:latin typeface="Arial MT"/>
                <a:cs typeface="Arial MT"/>
              </a:rPr>
              <a:t> </a:t>
            </a:r>
            <a:r>
              <a:rPr sz="1800" spc="-5" dirty="0">
                <a:latin typeface="Arial MT"/>
                <a:cs typeface="Arial MT"/>
              </a:rPr>
              <a:t>increase</a:t>
            </a:r>
            <a:r>
              <a:rPr sz="1800" spc="10" dirty="0">
                <a:latin typeface="Arial MT"/>
                <a:cs typeface="Arial MT"/>
              </a:rPr>
              <a:t> </a:t>
            </a:r>
            <a:r>
              <a:rPr sz="1800" spc="-5" dirty="0">
                <a:latin typeface="Arial MT"/>
                <a:cs typeface="Arial MT"/>
              </a:rPr>
              <a:t>in</a:t>
            </a:r>
            <a:endParaRPr sz="1800">
              <a:latin typeface="Arial MT"/>
              <a:cs typeface="Arial MT"/>
            </a:endParaRPr>
          </a:p>
          <a:p>
            <a:pPr marL="12700">
              <a:lnSpc>
                <a:spcPts val="2135"/>
              </a:lnSpc>
            </a:pPr>
            <a:r>
              <a:rPr sz="1800" spc="-5" dirty="0">
                <a:latin typeface="Arial MT"/>
                <a:cs typeface="Arial MT"/>
              </a:rPr>
              <a:t>Input current</a:t>
            </a:r>
            <a:r>
              <a:rPr sz="1800" dirty="0">
                <a:latin typeface="Arial MT"/>
                <a:cs typeface="Arial MT"/>
              </a:rPr>
              <a:t> for the</a:t>
            </a:r>
            <a:r>
              <a:rPr sz="1800" spc="-10" dirty="0">
                <a:latin typeface="Arial MT"/>
                <a:cs typeface="Arial MT"/>
              </a:rPr>
              <a:t> </a:t>
            </a:r>
            <a:r>
              <a:rPr sz="1800" spc="-5" dirty="0">
                <a:latin typeface="Arial MT"/>
                <a:cs typeface="Arial MT"/>
              </a:rPr>
              <a:t>same</a:t>
            </a:r>
            <a:r>
              <a:rPr sz="1800" spc="-10" dirty="0">
                <a:latin typeface="Arial MT"/>
                <a:cs typeface="Arial MT"/>
              </a:rPr>
              <a:t> </a:t>
            </a:r>
            <a:r>
              <a:rPr sz="1800" spc="-5" dirty="0">
                <a:latin typeface="Arial MT"/>
                <a:cs typeface="Arial MT"/>
              </a:rPr>
              <a:t>percentage</a:t>
            </a:r>
            <a:r>
              <a:rPr sz="1800" spc="20" dirty="0">
                <a:latin typeface="Arial MT"/>
                <a:cs typeface="Arial MT"/>
              </a:rPr>
              <a:t> </a:t>
            </a:r>
            <a:r>
              <a:rPr sz="1800" spc="-5" dirty="0">
                <a:latin typeface="Arial MT"/>
                <a:cs typeface="Arial MT"/>
              </a:rPr>
              <a:t>increase</a:t>
            </a:r>
            <a:r>
              <a:rPr sz="1800" spc="5" dirty="0">
                <a:latin typeface="Arial MT"/>
                <a:cs typeface="Arial MT"/>
              </a:rPr>
              <a:t> </a:t>
            </a:r>
            <a:r>
              <a:rPr sz="1800" dirty="0">
                <a:latin typeface="Arial MT"/>
                <a:cs typeface="Arial MT"/>
              </a:rPr>
              <a:t>in </a:t>
            </a:r>
            <a:r>
              <a:rPr sz="1800" spc="-5" dirty="0">
                <a:latin typeface="Arial MT"/>
                <a:cs typeface="Arial MT"/>
              </a:rPr>
              <a:t>torque?</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Separately</a:t>
            </a:r>
            <a:r>
              <a:rPr sz="1800" spc="-10" dirty="0">
                <a:latin typeface="Arial MT"/>
                <a:cs typeface="Arial MT"/>
              </a:rPr>
              <a:t> </a:t>
            </a:r>
            <a:r>
              <a:rPr sz="1800" spc="-5" dirty="0">
                <a:latin typeface="Arial MT"/>
                <a:cs typeface="Arial MT"/>
              </a:rPr>
              <a:t>excited</a:t>
            </a:r>
            <a:r>
              <a:rPr sz="1800" dirty="0">
                <a:latin typeface="Arial MT"/>
                <a:cs typeface="Arial MT"/>
              </a:rPr>
              <a:t> </a:t>
            </a:r>
            <a:r>
              <a:rPr sz="1800" spc="-5" dirty="0">
                <a:latin typeface="Arial MT"/>
                <a:cs typeface="Arial MT"/>
              </a:rPr>
              <a:t>motor</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Series</a:t>
            </a:r>
            <a:r>
              <a:rPr sz="1800" spc="-25" dirty="0">
                <a:latin typeface="Arial MT"/>
                <a:cs typeface="Arial MT"/>
              </a:rPr>
              <a:t> </a:t>
            </a:r>
            <a:r>
              <a:rPr sz="1800" spc="-5" dirty="0">
                <a:latin typeface="Arial MT"/>
                <a:cs typeface="Arial MT"/>
              </a:rPr>
              <a:t>motor</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Shunt</a:t>
            </a:r>
            <a:r>
              <a:rPr sz="1800" spc="-35" dirty="0">
                <a:latin typeface="Arial MT"/>
                <a:cs typeface="Arial MT"/>
              </a:rPr>
              <a:t> </a:t>
            </a:r>
            <a:r>
              <a:rPr sz="1800" spc="-5" dirty="0">
                <a:latin typeface="Arial MT"/>
                <a:cs typeface="Arial MT"/>
              </a:rPr>
              <a:t>motor</a:t>
            </a:r>
            <a:endParaRPr sz="1800">
              <a:latin typeface="Arial MT"/>
              <a:cs typeface="Arial MT"/>
            </a:endParaRPr>
          </a:p>
          <a:p>
            <a:pPr marL="93345" indent="-81280">
              <a:lnSpc>
                <a:spcPct val="100000"/>
              </a:lnSpc>
              <a:buSzPct val="94444"/>
              <a:buChar char="•"/>
              <a:tabLst>
                <a:tab pos="93980" algn="l"/>
              </a:tabLst>
            </a:pPr>
            <a:r>
              <a:rPr sz="1800" spc="-10" dirty="0">
                <a:latin typeface="Arial MT"/>
                <a:cs typeface="Arial MT"/>
              </a:rPr>
              <a:t>Compound</a:t>
            </a:r>
            <a:r>
              <a:rPr sz="1800" spc="-5" dirty="0">
                <a:latin typeface="Arial MT"/>
                <a:cs typeface="Arial MT"/>
              </a:rPr>
              <a:t> motor</a:t>
            </a:r>
            <a:endParaRPr sz="1800">
              <a:latin typeface="Arial MT"/>
              <a:cs typeface="Arial MT"/>
            </a:endParaRPr>
          </a:p>
        </p:txBody>
      </p:sp>
    </p:spTree>
    <p:extLst>
      <p:ext uri="{BB962C8B-B14F-4D97-AF65-F5344CB8AC3E}">
        <p14:creationId xmlns:p14="http://schemas.microsoft.com/office/powerpoint/2010/main" val="12514509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16424" y="1877695"/>
            <a:ext cx="6113929" cy="2789353"/>
          </a:xfrm>
          <a:prstGeom prst="rect">
            <a:avLst/>
          </a:prstGeom>
        </p:spPr>
        <p:txBody>
          <a:bodyPr vert="horz" wrap="square" lIns="0" tIns="12700" rIns="0" bIns="0" rtlCol="0">
            <a:spAutoFit/>
          </a:bodyPr>
          <a:lstStyle/>
          <a:p>
            <a:pPr marL="12700" marR="3726179">
              <a:lnSpc>
                <a:spcPct val="100000"/>
              </a:lnSpc>
              <a:spcBef>
                <a:spcPts val="100"/>
              </a:spcBef>
            </a:pPr>
            <a:r>
              <a:rPr sz="1800" spc="-5" dirty="0">
                <a:latin typeface="Calibri"/>
                <a:cs typeface="Calibri"/>
              </a:rPr>
              <a:t>Answer</a:t>
            </a:r>
            <a:r>
              <a:rPr sz="1800" spc="-25" dirty="0">
                <a:latin typeface="Calibri"/>
                <a:cs typeface="Calibri"/>
              </a:rPr>
              <a:t> </a:t>
            </a:r>
            <a:r>
              <a:rPr sz="1800" dirty="0">
                <a:latin typeface="Calibri"/>
                <a:cs typeface="Calibri"/>
              </a:rPr>
              <a:t>2.</a:t>
            </a:r>
            <a:r>
              <a:rPr sz="1800" spc="-25" dirty="0">
                <a:latin typeface="Calibri"/>
                <a:cs typeface="Calibri"/>
              </a:rPr>
              <a:t> </a:t>
            </a:r>
            <a:r>
              <a:rPr sz="1800" spc="-5" dirty="0">
                <a:latin typeface="Calibri"/>
                <a:cs typeface="Calibri"/>
              </a:rPr>
              <a:t>Series</a:t>
            </a:r>
            <a:r>
              <a:rPr sz="1800" spc="-25" dirty="0">
                <a:latin typeface="Calibri"/>
                <a:cs typeface="Calibri"/>
              </a:rPr>
              <a:t> </a:t>
            </a:r>
            <a:r>
              <a:rPr sz="1800" spc="-5" dirty="0">
                <a:latin typeface="Calibri"/>
                <a:cs typeface="Calibri"/>
              </a:rPr>
              <a:t>motor </a:t>
            </a:r>
            <a:r>
              <a:rPr sz="1800" spc="-390" dirty="0">
                <a:latin typeface="Calibri"/>
                <a:cs typeface="Calibri"/>
              </a:rPr>
              <a:t> </a:t>
            </a:r>
            <a:r>
              <a:rPr sz="1800" spc="-10" dirty="0">
                <a:latin typeface="Calibri"/>
                <a:cs typeface="Calibri"/>
              </a:rPr>
              <a:t>Explanation:</a:t>
            </a:r>
            <a:endParaRPr sz="1800" dirty="0">
              <a:latin typeface="Calibri"/>
              <a:cs typeface="Calibri"/>
            </a:endParaRPr>
          </a:p>
          <a:p>
            <a:pPr marL="12700" marR="5080">
              <a:lnSpc>
                <a:spcPct val="98900"/>
              </a:lnSpc>
              <a:spcBef>
                <a:spcPts val="95"/>
              </a:spcBef>
              <a:buSzPct val="94444"/>
              <a:buChar char="•"/>
              <a:tabLst>
                <a:tab pos="93980" algn="l"/>
              </a:tabLst>
            </a:pPr>
            <a:r>
              <a:rPr sz="1800" dirty="0">
                <a:latin typeface="Arial MT"/>
                <a:cs typeface="Arial MT"/>
              </a:rPr>
              <a:t>In</a:t>
            </a:r>
            <a:r>
              <a:rPr sz="1800" spc="45" dirty="0">
                <a:latin typeface="Arial MT"/>
                <a:cs typeface="Arial MT"/>
              </a:rPr>
              <a:t> </a:t>
            </a:r>
            <a:r>
              <a:rPr sz="1800" spc="-5" dirty="0">
                <a:latin typeface="Arial MT"/>
                <a:cs typeface="Arial MT"/>
              </a:rPr>
              <a:t>DC</a:t>
            </a:r>
            <a:r>
              <a:rPr sz="1800" spc="50" dirty="0">
                <a:latin typeface="Arial MT"/>
                <a:cs typeface="Arial MT"/>
              </a:rPr>
              <a:t> </a:t>
            </a:r>
            <a:r>
              <a:rPr sz="1800" spc="-5" dirty="0">
                <a:latin typeface="Arial MT"/>
                <a:cs typeface="Arial MT"/>
              </a:rPr>
              <a:t>series</a:t>
            </a:r>
            <a:r>
              <a:rPr sz="1800" spc="60" dirty="0">
                <a:latin typeface="Arial MT"/>
                <a:cs typeface="Arial MT"/>
              </a:rPr>
              <a:t> </a:t>
            </a:r>
            <a:r>
              <a:rPr sz="1800" spc="-5" dirty="0">
                <a:latin typeface="Arial MT"/>
                <a:cs typeface="Arial MT"/>
              </a:rPr>
              <a:t>motor</a:t>
            </a:r>
            <a:r>
              <a:rPr sz="1800" spc="50" dirty="0">
                <a:latin typeface="Arial MT"/>
                <a:cs typeface="Arial MT"/>
              </a:rPr>
              <a:t> </a:t>
            </a:r>
            <a:r>
              <a:rPr sz="1800" spc="-5" dirty="0">
                <a:latin typeface="Arial MT"/>
                <a:cs typeface="Arial MT"/>
              </a:rPr>
              <a:t>both</a:t>
            </a:r>
            <a:r>
              <a:rPr sz="1800" spc="50" dirty="0">
                <a:latin typeface="Arial MT"/>
                <a:cs typeface="Arial MT"/>
              </a:rPr>
              <a:t> </a:t>
            </a:r>
            <a:r>
              <a:rPr sz="1800" spc="-5" dirty="0">
                <a:latin typeface="Arial MT"/>
                <a:cs typeface="Arial MT"/>
              </a:rPr>
              <a:t>field</a:t>
            </a:r>
            <a:r>
              <a:rPr sz="1800" spc="55" dirty="0">
                <a:latin typeface="Arial MT"/>
                <a:cs typeface="Arial MT"/>
              </a:rPr>
              <a:t> </a:t>
            </a:r>
            <a:r>
              <a:rPr sz="1800" spc="-5" dirty="0">
                <a:latin typeface="Arial MT"/>
                <a:cs typeface="Arial MT"/>
              </a:rPr>
              <a:t>and</a:t>
            </a:r>
            <a:r>
              <a:rPr sz="1800" spc="50" dirty="0">
                <a:latin typeface="Arial MT"/>
                <a:cs typeface="Arial MT"/>
              </a:rPr>
              <a:t> </a:t>
            </a:r>
            <a:r>
              <a:rPr sz="1800" spc="-5" dirty="0">
                <a:latin typeface="Arial MT"/>
                <a:cs typeface="Arial MT"/>
              </a:rPr>
              <a:t>armature</a:t>
            </a:r>
            <a:r>
              <a:rPr sz="1800" spc="55" dirty="0">
                <a:latin typeface="Arial MT"/>
                <a:cs typeface="Arial MT"/>
              </a:rPr>
              <a:t> </a:t>
            </a:r>
            <a:r>
              <a:rPr sz="1800" spc="-10" dirty="0">
                <a:latin typeface="Arial MT"/>
                <a:cs typeface="Arial MT"/>
              </a:rPr>
              <a:t>windings </a:t>
            </a:r>
            <a:r>
              <a:rPr sz="1800" spc="-5" dirty="0">
                <a:latin typeface="Arial MT"/>
                <a:cs typeface="Arial MT"/>
              </a:rPr>
              <a:t> carry</a:t>
            </a:r>
            <a:r>
              <a:rPr sz="1800" dirty="0">
                <a:latin typeface="Arial MT"/>
                <a:cs typeface="Arial MT"/>
              </a:rPr>
              <a:t> the</a:t>
            </a:r>
            <a:r>
              <a:rPr sz="1800" spc="-10" dirty="0">
                <a:latin typeface="Arial MT"/>
                <a:cs typeface="Arial MT"/>
              </a:rPr>
              <a:t> </a:t>
            </a:r>
            <a:r>
              <a:rPr sz="1800" spc="-5" dirty="0">
                <a:latin typeface="Arial MT"/>
                <a:cs typeface="Arial MT"/>
              </a:rPr>
              <a:t>same current</a:t>
            </a:r>
            <a:r>
              <a:rPr sz="1800" spc="15" dirty="0">
                <a:latin typeface="Arial MT"/>
                <a:cs typeface="Arial MT"/>
              </a:rPr>
              <a:t> </a:t>
            </a:r>
            <a:r>
              <a:rPr sz="1800" dirty="0">
                <a:latin typeface="Arial MT"/>
                <a:cs typeface="Arial MT"/>
              </a:rPr>
              <a:t>from</a:t>
            </a:r>
            <a:r>
              <a:rPr sz="1800" spc="-10" dirty="0">
                <a:latin typeface="Arial MT"/>
                <a:cs typeface="Arial MT"/>
              </a:rPr>
              <a:t> </a:t>
            </a:r>
            <a:r>
              <a:rPr sz="1800" spc="-5" dirty="0">
                <a:latin typeface="Arial MT"/>
                <a:cs typeface="Arial MT"/>
              </a:rPr>
              <a:t>source</a:t>
            </a:r>
            <a:r>
              <a:rPr sz="1800" spc="5" dirty="0">
                <a:latin typeface="Arial MT"/>
                <a:cs typeface="Arial MT"/>
              </a:rPr>
              <a:t> </a:t>
            </a:r>
            <a:r>
              <a:rPr sz="1800" spc="-5" dirty="0">
                <a:latin typeface="Arial MT"/>
                <a:cs typeface="Arial MT"/>
              </a:rPr>
              <a:t>as</a:t>
            </a:r>
            <a:r>
              <a:rPr sz="1800" dirty="0">
                <a:latin typeface="Arial MT"/>
                <a:cs typeface="Arial MT"/>
              </a:rPr>
              <a:t> </a:t>
            </a:r>
            <a:r>
              <a:rPr sz="1800" spc="-5" dirty="0">
                <a:latin typeface="Arial MT"/>
                <a:cs typeface="Arial MT"/>
              </a:rPr>
              <a:t>both</a:t>
            </a:r>
            <a:r>
              <a:rPr sz="1800" dirty="0">
                <a:latin typeface="Arial MT"/>
                <a:cs typeface="Arial MT"/>
              </a:rPr>
              <a:t> </a:t>
            </a:r>
            <a:r>
              <a:rPr sz="1800" spc="-5" dirty="0">
                <a:latin typeface="Arial MT"/>
                <a:cs typeface="Arial MT"/>
              </a:rPr>
              <a:t>are</a:t>
            </a:r>
            <a:r>
              <a:rPr sz="1800" spc="10" dirty="0">
                <a:latin typeface="Arial MT"/>
                <a:cs typeface="Arial MT"/>
              </a:rPr>
              <a:t> </a:t>
            </a:r>
            <a:r>
              <a:rPr sz="1800" spc="-5" dirty="0">
                <a:latin typeface="Arial MT"/>
                <a:cs typeface="Arial MT"/>
              </a:rPr>
              <a:t>connected </a:t>
            </a:r>
            <a:r>
              <a:rPr sz="1800" spc="-484" dirty="0">
                <a:latin typeface="Arial MT"/>
                <a:cs typeface="Arial MT"/>
              </a:rPr>
              <a:t> </a:t>
            </a:r>
            <a:r>
              <a:rPr sz="1800" spc="-5" dirty="0">
                <a:latin typeface="Arial MT"/>
                <a:cs typeface="Arial MT"/>
              </a:rPr>
              <a:t>in</a:t>
            </a:r>
            <a:r>
              <a:rPr sz="1800" spc="-15" dirty="0">
                <a:latin typeface="Arial MT"/>
                <a:cs typeface="Arial MT"/>
              </a:rPr>
              <a:t> </a:t>
            </a:r>
            <a:r>
              <a:rPr sz="1800" spc="-5" dirty="0">
                <a:latin typeface="Arial MT"/>
                <a:cs typeface="Arial MT"/>
              </a:rPr>
              <a:t>series.</a:t>
            </a:r>
            <a:endParaRPr sz="1800" dirty="0">
              <a:latin typeface="Arial MT"/>
              <a:cs typeface="Arial MT"/>
            </a:endParaRPr>
          </a:p>
          <a:p>
            <a:pPr marL="12700" marR="102235">
              <a:lnSpc>
                <a:spcPts val="2110"/>
              </a:lnSpc>
              <a:spcBef>
                <a:spcPts val="160"/>
              </a:spcBef>
              <a:buSzPct val="94444"/>
              <a:buChar char="•"/>
              <a:tabLst>
                <a:tab pos="93980" algn="l"/>
              </a:tabLst>
            </a:pPr>
            <a:r>
              <a:rPr sz="1800" spc="-5" dirty="0">
                <a:latin typeface="Arial MT"/>
                <a:cs typeface="Arial MT"/>
              </a:rPr>
              <a:t>Therefore</a:t>
            </a:r>
            <a:r>
              <a:rPr sz="1800" spc="5" dirty="0">
                <a:latin typeface="Arial MT"/>
                <a:cs typeface="Arial MT"/>
              </a:rPr>
              <a:t> </a:t>
            </a:r>
            <a:r>
              <a:rPr sz="1800" spc="-5" dirty="0">
                <a:latin typeface="Arial MT"/>
                <a:cs typeface="Arial MT"/>
              </a:rPr>
              <a:t>torque is</a:t>
            </a:r>
            <a:r>
              <a:rPr sz="1800" spc="5" dirty="0">
                <a:latin typeface="Arial MT"/>
                <a:cs typeface="Arial MT"/>
              </a:rPr>
              <a:t> </a:t>
            </a:r>
            <a:r>
              <a:rPr sz="1800" spc="-5" dirty="0">
                <a:latin typeface="Arial MT"/>
                <a:cs typeface="Arial MT"/>
              </a:rPr>
              <a:t>directly</a:t>
            </a:r>
            <a:r>
              <a:rPr sz="1800" spc="15" dirty="0">
                <a:latin typeface="Arial MT"/>
                <a:cs typeface="Arial MT"/>
              </a:rPr>
              <a:t> </a:t>
            </a:r>
            <a:r>
              <a:rPr sz="1800" spc="-5" dirty="0">
                <a:latin typeface="Arial MT"/>
                <a:cs typeface="Arial MT"/>
              </a:rPr>
              <a:t>proportional</a:t>
            </a:r>
            <a:r>
              <a:rPr sz="1800" spc="25" dirty="0">
                <a:latin typeface="Arial MT"/>
                <a:cs typeface="Arial MT"/>
              </a:rPr>
              <a:t> </a:t>
            </a:r>
            <a:r>
              <a:rPr sz="1800" dirty="0">
                <a:latin typeface="Arial MT"/>
                <a:cs typeface="Arial MT"/>
              </a:rPr>
              <a:t>to</a:t>
            </a:r>
            <a:r>
              <a:rPr sz="1800" spc="5" dirty="0">
                <a:latin typeface="Arial MT"/>
                <a:cs typeface="Arial MT"/>
              </a:rPr>
              <a:t> </a:t>
            </a:r>
            <a:r>
              <a:rPr sz="1800" spc="-5" dirty="0">
                <a:latin typeface="Arial MT"/>
                <a:cs typeface="Arial MT"/>
              </a:rPr>
              <a:t>the product</a:t>
            </a:r>
            <a:r>
              <a:rPr sz="1800" spc="20" dirty="0">
                <a:latin typeface="Arial MT"/>
                <a:cs typeface="Arial MT"/>
              </a:rPr>
              <a:t> </a:t>
            </a:r>
            <a:r>
              <a:rPr sz="1800" dirty="0">
                <a:latin typeface="Arial MT"/>
                <a:cs typeface="Arial MT"/>
              </a:rPr>
              <a:t>of </a:t>
            </a:r>
            <a:r>
              <a:rPr sz="1800" spc="-484" dirty="0">
                <a:latin typeface="Arial MT"/>
                <a:cs typeface="Arial MT"/>
              </a:rPr>
              <a:t> </a:t>
            </a:r>
            <a:r>
              <a:rPr sz="1800" spc="-5" dirty="0">
                <a:latin typeface="Arial MT"/>
                <a:cs typeface="Arial MT"/>
              </a:rPr>
              <a:t>current</a:t>
            </a:r>
            <a:r>
              <a:rPr sz="1800" dirty="0">
                <a:latin typeface="Arial MT"/>
                <a:cs typeface="Arial MT"/>
              </a:rPr>
              <a:t> </a:t>
            </a:r>
            <a:r>
              <a:rPr sz="1800" spc="-5" dirty="0">
                <a:latin typeface="Arial MT"/>
                <a:cs typeface="Arial MT"/>
              </a:rPr>
              <a:t>in</a:t>
            </a:r>
            <a:r>
              <a:rPr sz="1800" spc="5" dirty="0">
                <a:latin typeface="Arial MT"/>
                <a:cs typeface="Arial MT"/>
              </a:rPr>
              <a:t> </a:t>
            </a:r>
            <a:r>
              <a:rPr sz="1800" spc="-5" dirty="0">
                <a:latin typeface="Arial MT"/>
                <a:cs typeface="Arial MT"/>
              </a:rPr>
              <a:t>field</a:t>
            </a:r>
            <a:r>
              <a:rPr sz="1800" dirty="0">
                <a:latin typeface="Arial MT"/>
                <a:cs typeface="Arial MT"/>
              </a:rPr>
              <a:t> </a:t>
            </a:r>
            <a:r>
              <a:rPr sz="1800" spc="-5" dirty="0">
                <a:latin typeface="Arial MT"/>
                <a:cs typeface="Arial MT"/>
              </a:rPr>
              <a:t>and</a:t>
            </a:r>
            <a:r>
              <a:rPr sz="1800" spc="5" dirty="0">
                <a:latin typeface="Arial MT"/>
                <a:cs typeface="Arial MT"/>
              </a:rPr>
              <a:t> </a:t>
            </a:r>
            <a:r>
              <a:rPr sz="1800" spc="-5" dirty="0">
                <a:latin typeface="Arial MT"/>
                <a:cs typeface="Arial MT"/>
              </a:rPr>
              <a:t>armature</a:t>
            </a:r>
            <a:r>
              <a:rPr sz="1800" dirty="0">
                <a:latin typeface="Arial MT"/>
                <a:cs typeface="Arial MT"/>
              </a:rPr>
              <a:t> </a:t>
            </a:r>
            <a:r>
              <a:rPr sz="1800" spc="-10" dirty="0">
                <a:latin typeface="Arial MT"/>
                <a:cs typeface="Arial MT"/>
              </a:rPr>
              <a:t>windings.</a:t>
            </a:r>
            <a:endParaRPr sz="1800" dirty="0">
              <a:latin typeface="Arial MT"/>
              <a:cs typeface="Arial MT"/>
            </a:endParaRPr>
          </a:p>
          <a:p>
            <a:pPr marL="12700" marR="40005">
              <a:lnSpc>
                <a:spcPct val="99000"/>
              </a:lnSpc>
              <a:spcBef>
                <a:spcPts val="10"/>
              </a:spcBef>
              <a:buSzPct val="94444"/>
              <a:buChar char="•"/>
              <a:tabLst>
                <a:tab pos="93980" algn="l"/>
              </a:tabLst>
            </a:pPr>
            <a:r>
              <a:rPr sz="1800" dirty="0">
                <a:latin typeface="Arial MT"/>
                <a:cs typeface="Arial MT"/>
              </a:rPr>
              <a:t>For</a:t>
            </a:r>
            <a:r>
              <a:rPr sz="1800" spc="5" dirty="0">
                <a:latin typeface="Arial MT"/>
                <a:cs typeface="Arial MT"/>
              </a:rPr>
              <a:t> </a:t>
            </a:r>
            <a:r>
              <a:rPr sz="1800" spc="-5" dirty="0">
                <a:latin typeface="Arial MT"/>
                <a:cs typeface="Arial MT"/>
              </a:rPr>
              <a:t>a</a:t>
            </a:r>
            <a:r>
              <a:rPr sz="1800" spc="5" dirty="0">
                <a:latin typeface="Arial MT"/>
                <a:cs typeface="Arial MT"/>
              </a:rPr>
              <a:t> </a:t>
            </a:r>
            <a:r>
              <a:rPr sz="1800" spc="-5" dirty="0">
                <a:latin typeface="Arial MT"/>
                <a:cs typeface="Arial MT"/>
              </a:rPr>
              <a:t>given</a:t>
            </a:r>
            <a:r>
              <a:rPr sz="1800" spc="10" dirty="0">
                <a:latin typeface="Arial MT"/>
                <a:cs typeface="Arial MT"/>
              </a:rPr>
              <a:t> </a:t>
            </a:r>
            <a:r>
              <a:rPr sz="1800" spc="-5" dirty="0">
                <a:latin typeface="Arial MT"/>
                <a:cs typeface="Arial MT"/>
              </a:rPr>
              <a:t>source</a:t>
            </a:r>
            <a:r>
              <a:rPr sz="1800" spc="5" dirty="0">
                <a:latin typeface="Arial MT"/>
                <a:cs typeface="Arial MT"/>
              </a:rPr>
              <a:t> </a:t>
            </a:r>
            <a:r>
              <a:rPr sz="1800" spc="-5" dirty="0">
                <a:latin typeface="Arial MT"/>
                <a:cs typeface="Arial MT"/>
              </a:rPr>
              <a:t>current</a:t>
            </a:r>
            <a:r>
              <a:rPr sz="1800" spc="15" dirty="0">
                <a:latin typeface="Arial MT"/>
                <a:cs typeface="Arial MT"/>
              </a:rPr>
              <a:t> </a:t>
            </a:r>
            <a:r>
              <a:rPr sz="1800" spc="-5" dirty="0">
                <a:latin typeface="Arial MT"/>
                <a:cs typeface="Arial MT"/>
              </a:rPr>
              <a:t>the torque produced</a:t>
            </a:r>
            <a:r>
              <a:rPr sz="1800" spc="20" dirty="0">
                <a:latin typeface="Arial MT"/>
                <a:cs typeface="Arial MT"/>
              </a:rPr>
              <a:t> </a:t>
            </a:r>
            <a:r>
              <a:rPr sz="1800" spc="-5" dirty="0">
                <a:latin typeface="Arial MT"/>
                <a:cs typeface="Arial MT"/>
              </a:rPr>
              <a:t>is</a:t>
            </a:r>
            <a:r>
              <a:rPr sz="1800" spc="5" dirty="0">
                <a:latin typeface="Arial MT"/>
                <a:cs typeface="Arial MT"/>
              </a:rPr>
              <a:t> </a:t>
            </a:r>
            <a:r>
              <a:rPr sz="1800" spc="-5" dirty="0">
                <a:latin typeface="Arial MT"/>
                <a:cs typeface="Arial MT"/>
              </a:rPr>
              <a:t>square </a:t>
            </a:r>
            <a:r>
              <a:rPr sz="1800" spc="-484" dirty="0">
                <a:latin typeface="Arial MT"/>
                <a:cs typeface="Arial MT"/>
              </a:rPr>
              <a:t> </a:t>
            </a:r>
            <a:r>
              <a:rPr sz="1800" spc="-5" dirty="0">
                <a:latin typeface="Arial MT"/>
                <a:cs typeface="Arial MT"/>
              </a:rPr>
              <a:t>of</a:t>
            </a:r>
            <a:r>
              <a:rPr sz="1800" dirty="0">
                <a:latin typeface="Arial MT"/>
                <a:cs typeface="Arial MT"/>
              </a:rPr>
              <a:t> </a:t>
            </a:r>
            <a:r>
              <a:rPr sz="1800" spc="-5" dirty="0">
                <a:latin typeface="Arial MT"/>
                <a:cs typeface="Arial MT"/>
              </a:rPr>
              <a:t>this</a:t>
            </a:r>
            <a:r>
              <a:rPr sz="1800" dirty="0">
                <a:latin typeface="Arial MT"/>
                <a:cs typeface="Arial MT"/>
              </a:rPr>
              <a:t> </a:t>
            </a:r>
            <a:r>
              <a:rPr sz="1800" spc="-5" dirty="0">
                <a:latin typeface="Arial MT"/>
                <a:cs typeface="Arial MT"/>
              </a:rPr>
              <a:t>current.</a:t>
            </a:r>
            <a:r>
              <a:rPr sz="1800" dirty="0">
                <a:latin typeface="Arial MT"/>
                <a:cs typeface="Arial MT"/>
              </a:rPr>
              <a:t> So,</a:t>
            </a:r>
            <a:r>
              <a:rPr sz="1800" spc="-10" dirty="0">
                <a:latin typeface="Arial MT"/>
                <a:cs typeface="Arial MT"/>
              </a:rPr>
              <a:t> </a:t>
            </a:r>
            <a:r>
              <a:rPr sz="1800" spc="-5" dirty="0">
                <a:latin typeface="Arial MT"/>
                <a:cs typeface="Arial MT"/>
              </a:rPr>
              <a:t>even</a:t>
            </a:r>
            <a:r>
              <a:rPr sz="1800" spc="10" dirty="0">
                <a:latin typeface="Arial MT"/>
                <a:cs typeface="Arial MT"/>
              </a:rPr>
              <a:t> </a:t>
            </a:r>
            <a:r>
              <a:rPr sz="1800" spc="-5" dirty="0">
                <a:latin typeface="Arial MT"/>
                <a:cs typeface="Arial MT"/>
              </a:rPr>
              <a:t>there</a:t>
            </a:r>
            <a:r>
              <a:rPr sz="1800" spc="-10" dirty="0">
                <a:latin typeface="Arial MT"/>
                <a:cs typeface="Arial MT"/>
              </a:rPr>
              <a:t> </a:t>
            </a:r>
            <a:r>
              <a:rPr sz="1800" dirty="0">
                <a:latin typeface="Arial MT"/>
                <a:cs typeface="Arial MT"/>
              </a:rPr>
              <a:t>is </a:t>
            </a:r>
            <a:r>
              <a:rPr sz="1800" spc="-5" dirty="0">
                <a:latin typeface="Arial MT"/>
                <a:cs typeface="Arial MT"/>
              </a:rPr>
              <a:t>low</a:t>
            </a:r>
            <a:r>
              <a:rPr sz="1800" spc="5" dirty="0">
                <a:latin typeface="Arial MT"/>
                <a:cs typeface="Arial MT"/>
              </a:rPr>
              <a:t> </a:t>
            </a:r>
            <a:r>
              <a:rPr sz="1800" spc="-5" dirty="0">
                <a:latin typeface="Arial MT"/>
                <a:cs typeface="Arial MT"/>
              </a:rPr>
              <a:t>current</a:t>
            </a:r>
            <a:r>
              <a:rPr sz="1800" dirty="0">
                <a:latin typeface="Arial MT"/>
                <a:cs typeface="Arial MT"/>
              </a:rPr>
              <a:t> </a:t>
            </a:r>
            <a:r>
              <a:rPr sz="1800" spc="-10" dirty="0">
                <a:latin typeface="Arial MT"/>
                <a:cs typeface="Arial MT"/>
              </a:rPr>
              <a:t>change,</a:t>
            </a:r>
            <a:r>
              <a:rPr sz="1800" spc="20" dirty="0">
                <a:latin typeface="Arial MT"/>
                <a:cs typeface="Arial MT"/>
              </a:rPr>
              <a:t> </a:t>
            </a:r>
            <a:r>
              <a:rPr sz="1800" dirty="0">
                <a:latin typeface="Arial MT"/>
                <a:cs typeface="Arial MT"/>
              </a:rPr>
              <a:t>the </a:t>
            </a:r>
            <a:r>
              <a:rPr sz="1800" spc="5" dirty="0">
                <a:latin typeface="Arial MT"/>
                <a:cs typeface="Arial MT"/>
              </a:rPr>
              <a:t> </a:t>
            </a:r>
            <a:r>
              <a:rPr sz="1800" spc="-5" dirty="0">
                <a:latin typeface="Arial MT"/>
                <a:cs typeface="Arial MT"/>
              </a:rPr>
              <a:t>torque</a:t>
            </a:r>
            <a:r>
              <a:rPr sz="1800" dirty="0">
                <a:latin typeface="Arial MT"/>
                <a:cs typeface="Arial MT"/>
              </a:rPr>
              <a:t> </a:t>
            </a:r>
            <a:r>
              <a:rPr sz="1800" spc="-5" dirty="0">
                <a:latin typeface="Arial MT"/>
                <a:cs typeface="Arial MT"/>
              </a:rPr>
              <a:t>change</a:t>
            </a:r>
            <a:r>
              <a:rPr sz="1800" spc="5" dirty="0">
                <a:latin typeface="Arial MT"/>
                <a:cs typeface="Arial MT"/>
              </a:rPr>
              <a:t> </a:t>
            </a:r>
            <a:r>
              <a:rPr sz="1800" spc="-5" dirty="0">
                <a:latin typeface="Arial MT"/>
                <a:cs typeface="Arial MT"/>
              </a:rPr>
              <a:t>is</a:t>
            </a:r>
            <a:r>
              <a:rPr sz="1800" dirty="0">
                <a:latin typeface="Arial MT"/>
                <a:cs typeface="Arial MT"/>
              </a:rPr>
              <a:t> </a:t>
            </a:r>
            <a:r>
              <a:rPr sz="1800" spc="-5" dirty="0">
                <a:latin typeface="Arial MT"/>
                <a:cs typeface="Arial MT"/>
              </a:rPr>
              <a:t>great.</a:t>
            </a:r>
            <a:endParaRPr sz="1800" dirty="0">
              <a:latin typeface="Arial MT"/>
              <a:cs typeface="Arial MT"/>
            </a:endParaRPr>
          </a:p>
        </p:txBody>
      </p:sp>
    </p:spTree>
    <p:extLst>
      <p:ext uri="{BB962C8B-B14F-4D97-AF65-F5344CB8AC3E}">
        <p14:creationId xmlns:p14="http://schemas.microsoft.com/office/powerpoint/2010/main" val="5353484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6" y="2579371"/>
            <a:ext cx="4132421" cy="1928733"/>
          </a:xfrm>
          <a:prstGeom prst="rect">
            <a:avLst/>
          </a:prstGeom>
        </p:spPr>
        <p:txBody>
          <a:bodyPr vert="horz" wrap="square" lIns="0" tIns="12700" rIns="0" bIns="0" rtlCol="0">
            <a:spAutoFit/>
          </a:bodyPr>
          <a:lstStyle/>
          <a:p>
            <a:pPr marL="12700">
              <a:lnSpc>
                <a:spcPts val="2135"/>
              </a:lnSpc>
              <a:spcBef>
                <a:spcPts val="100"/>
              </a:spcBef>
            </a:pPr>
            <a:r>
              <a:rPr sz="1800" dirty="0">
                <a:latin typeface="Arial MT"/>
                <a:cs typeface="Arial MT"/>
              </a:rPr>
              <a:t>By </a:t>
            </a:r>
            <a:r>
              <a:rPr sz="1800" spc="-5" dirty="0">
                <a:latin typeface="Arial MT"/>
                <a:cs typeface="Arial MT"/>
              </a:rPr>
              <a:t>looking</a:t>
            </a:r>
            <a:r>
              <a:rPr sz="1800" spc="5" dirty="0">
                <a:latin typeface="Arial MT"/>
                <a:cs typeface="Arial MT"/>
              </a:rPr>
              <a:t> </a:t>
            </a:r>
            <a:r>
              <a:rPr sz="1800" dirty="0">
                <a:latin typeface="Arial MT"/>
                <a:cs typeface="Arial MT"/>
              </a:rPr>
              <a:t>at </a:t>
            </a:r>
            <a:r>
              <a:rPr sz="1800" spc="-15" dirty="0">
                <a:latin typeface="Arial MT"/>
                <a:cs typeface="Arial MT"/>
              </a:rPr>
              <a:t>which</a:t>
            </a:r>
            <a:r>
              <a:rPr sz="1800" spc="50" dirty="0">
                <a:latin typeface="Arial MT"/>
                <a:cs typeface="Arial MT"/>
              </a:rPr>
              <a:t> </a:t>
            </a:r>
            <a:r>
              <a:rPr sz="1800" spc="-5" dirty="0">
                <a:latin typeface="Arial MT"/>
                <a:cs typeface="Arial MT"/>
              </a:rPr>
              <a:t>particular</a:t>
            </a:r>
            <a:r>
              <a:rPr sz="1800" spc="5" dirty="0">
                <a:latin typeface="Arial MT"/>
                <a:cs typeface="Arial MT"/>
              </a:rPr>
              <a:t> </a:t>
            </a:r>
            <a:r>
              <a:rPr sz="1800" spc="-5" dirty="0">
                <a:latin typeface="Arial MT"/>
                <a:cs typeface="Arial MT"/>
              </a:rPr>
              <a:t>part</a:t>
            </a:r>
            <a:r>
              <a:rPr sz="1800" spc="5" dirty="0">
                <a:latin typeface="Arial MT"/>
                <a:cs typeface="Arial MT"/>
              </a:rPr>
              <a:t> </a:t>
            </a:r>
            <a:r>
              <a:rPr sz="1800" dirty="0">
                <a:latin typeface="Arial MT"/>
                <a:cs typeface="Arial MT"/>
              </a:rPr>
              <a:t>of </a:t>
            </a:r>
            <a:r>
              <a:rPr sz="1800" spc="-5" dirty="0">
                <a:latin typeface="Arial MT"/>
                <a:cs typeface="Arial MT"/>
              </a:rPr>
              <a:t>the </a:t>
            </a:r>
            <a:r>
              <a:rPr sz="1800" dirty="0">
                <a:latin typeface="Arial MT"/>
                <a:cs typeface="Arial MT"/>
              </a:rPr>
              <a:t>motor </a:t>
            </a:r>
            <a:r>
              <a:rPr sz="1800" spc="-25" dirty="0">
                <a:latin typeface="Arial MT"/>
                <a:cs typeface="Arial MT"/>
              </a:rPr>
              <a:t>we</a:t>
            </a:r>
            <a:r>
              <a:rPr sz="1800" spc="30" dirty="0">
                <a:latin typeface="Arial MT"/>
                <a:cs typeface="Arial MT"/>
              </a:rPr>
              <a:t> </a:t>
            </a:r>
            <a:r>
              <a:rPr sz="1800" spc="-5" dirty="0">
                <a:latin typeface="Arial MT"/>
                <a:cs typeface="Arial MT"/>
              </a:rPr>
              <a:t>can</a:t>
            </a:r>
            <a:endParaRPr sz="1800">
              <a:latin typeface="Arial MT"/>
              <a:cs typeface="Arial MT"/>
            </a:endParaRPr>
          </a:p>
          <a:p>
            <a:pPr marL="12700">
              <a:lnSpc>
                <a:spcPts val="2135"/>
              </a:lnSpc>
            </a:pPr>
            <a:r>
              <a:rPr sz="1800" spc="-5" dirty="0">
                <a:latin typeface="Arial MT"/>
                <a:cs typeface="Arial MT"/>
              </a:rPr>
              <a:t>Identify</a:t>
            </a:r>
            <a:r>
              <a:rPr sz="1800" spc="-10" dirty="0">
                <a:latin typeface="Arial MT"/>
                <a:cs typeface="Arial MT"/>
              </a:rPr>
              <a:t> </a:t>
            </a:r>
            <a:r>
              <a:rPr sz="1800" dirty="0">
                <a:latin typeface="Arial MT"/>
                <a:cs typeface="Arial MT"/>
              </a:rPr>
              <a:t>a</a:t>
            </a:r>
            <a:r>
              <a:rPr sz="1800" spc="-10" dirty="0">
                <a:latin typeface="Arial MT"/>
                <a:cs typeface="Arial MT"/>
              </a:rPr>
              <a:t> </a:t>
            </a:r>
            <a:r>
              <a:rPr sz="1800" spc="-5" dirty="0">
                <a:latin typeface="Calibri"/>
                <a:cs typeface="Calibri"/>
              </a:rPr>
              <a:t>“DC</a:t>
            </a:r>
            <a:r>
              <a:rPr sz="1800" dirty="0">
                <a:latin typeface="Calibri"/>
                <a:cs typeface="Calibri"/>
              </a:rPr>
              <a:t> </a:t>
            </a:r>
            <a:r>
              <a:rPr sz="1800" spc="5" dirty="0">
                <a:latin typeface="Calibri"/>
                <a:cs typeface="Calibri"/>
              </a:rPr>
              <a:t>motor”</a:t>
            </a:r>
            <a:r>
              <a:rPr sz="1800" spc="5" dirty="0">
                <a:latin typeface="Arial MT"/>
                <a:cs typeface="Arial MT"/>
              </a:rPr>
              <a:t>?</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Shaft</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Field</a:t>
            </a:r>
            <a:r>
              <a:rPr sz="1800" spc="-35" dirty="0">
                <a:latin typeface="Arial MT"/>
                <a:cs typeface="Arial MT"/>
              </a:rPr>
              <a:t> </a:t>
            </a:r>
            <a:r>
              <a:rPr sz="1800" spc="-10" dirty="0">
                <a:latin typeface="Arial MT"/>
                <a:cs typeface="Arial MT"/>
              </a:rPr>
              <a:t>winding</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Commutator</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Armature</a:t>
            </a:r>
            <a:r>
              <a:rPr sz="1800" spc="-35" dirty="0">
                <a:latin typeface="Arial MT"/>
                <a:cs typeface="Arial MT"/>
              </a:rPr>
              <a:t> </a:t>
            </a:r>
            <a:r>
              <a:rPr sz="1800" spc="-10" dirty="0">
                <a:latin typeface="Arial MT"/>
                <a:cs typeface="Arial MT"/>
              </a:rPr>
              <a:t>winding</a:t>
            </a:r>
            <a:endParaRPr sz="1800">
              <a:latin typeface="Arial MT"/>
              <a:cs typeface="Arial MT"/>
            </a:endParaRPr>
          </a:p>
        </p:txBody>
      </p:sp>
    </p:spTree>
    <p:extLst>
      <p:ext uri="{BB962C8B-B14F-4D97-AF65-F5344CB8AC3E}">
        <p14:creationId xmlns:p14="http://schemas.microsoft.com/office/powerpoint/2010/main" val="17408136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6824" y="1416424"/>
            <a:ext cx="6938682" cy="2787943"/>
          </a:xfrm>
          <a:prstGeom prst="rect">
            <a:avLst/>
          </a:prstGeom>
        </p:spPr>
        <p:txBody>
          <a:bodyPr vert="horz" wrap="square" lIns="0" tIns="12700" rIns="0" bIns="0" rtlCol="0">
            <a:spAutoFit/>
          </a:bodyPr>
          <a:lstStyle/>
          <a:p>
            <a:pPr marL="12700" marR="4702810">
              <a:lnSpc>
                <a:spcPct val="100000"/>
              </a:lnSpc>
              <a:spcBef>
                <a:spcPts val="100"/>
              </a:spcBef>
            </a:pPr>
            <a:r>
              <a:rPr sz="1800" spc="-5" dirty="0">
                <a:solidFill>
                  <a:srgbClr val="FF6600"/>
                </a:solidFill>
                <a:latin typeface="Calibri"/>
                <a:cs typeface="Calibri"/>
              </a:rPr>
              <a:t>Comm</a:t>
            </a:r>
            <a:r>
              <a:rPr sz="1800" spc="5" dirty="0">
                <a:solidFill>
                  <a:srgbClr val="FF6600"/>
                </a:solidFill>
                <a:latin typeface="Calibri"/>
                <a:cs typeface="Calibri"/>
              </a:rPr>
              <a:t>u</a:t>
            </a:r>
            <a:r>
              <a:rPr sz="1800" spc="-30" dirty="0">
                <a:solidFill>
                  <a:srgbClr val="FF6600"/>
                </a:solidFill>
                <a:latin typeface="Calibri"/>
                <a:cs typeface="Calibri"/>
              </a:rPr>
              <a:t>t</a:t>
            </a:r>
            <a:r>
              <a:rPr sz="1800" spc="-15" dirty="0">
                <a:solidFill>
                  <a:srgbClr val="FF6600"/>
                </a:solidFill>
                <a:latin typeface="Calibri"/>
                <a:cs typeface="Calibri"/>
              </a:rPr>
              <a:t>at</a:t>
            </a:r>
            <a:r>
              <a:rPr sz="1800" spc="-5" dirty="0">
                <a:solidFill>
                  <a:srgbClr val="FF6600"/>
                </a:solidFill>
                <a:latin typeface="Calibri"/>
                <a:cs typeface="Calibri"/>
              </a:rPr>
              <a:t>or  </a:t>
            </a:r>
            <a:r>
              <a:rPr sz="1800" spc="-10" dirty="0">
                <a:solidFill>
                  <a:srgbClr val="FF6600"/>
                </a:solidFill>
                <a:latin typeface="Calibri"/>
                <a:cs typeface="Calibri"/>
              </a:rPr>
              <a:t>Explanation:</a:t>
            </a:r>
            <a:endParaRPr sz="1800" dirty="0">
              <a:latin typeface="Calibri"/>
              <a:cs typeface="Calibri"/>
            </a:endParaRPr>
          </a:p>
          <a:p>
            <a:pPr marL="12700" marR="5080">
              <a:lnSpc>
                <a:spcPct val="100000"/>
              </a:lnSpc>
              <a:spcBef>
                <a:spcPts val="25"/>
              </a:spcBef>
              <a:buSzPct val="94444"/>
              <a:buChar char="•"/>
              <a:tabLst>
                <a:tab pos="93980" algn="l"/>
              </a:tabLst>
            </a:pPr>
            <a:r>
              <a:rPr sz="1800" dirty="0">
                <a:latin typeface="Arial MT"/>
                <a:cs typeface="Arial MT"/>
              </a:rPr>
              <a:t>The</a:t>
            </a:r>
            <a:r>
              <a:rPr sz="1800" spc="-15" dirty="0">
                <a:latin typeface="Arial MT"/>
                <a:cs typeface="Arial MT"/>
              </a:rPr>
              <a:t> </a:t>
            </a:r>
            <a:r>
              <a:rPr sz="1800" spc="-5" dirty="0">
                <a:latin typeface="Arial MT"/>
                <a:cs typeface="Arial MT"/>
              </a:rPr>
              <a:t>commutator</a:t>
            </a:r>
            <a:r>
              <a:rPr sz="1800" spc="15" dirty="0">
                <a:latin typeface="Arial MT"/>
                <a:cs typeface="Arial MT"/>
              </a:rPr>
              <a:t> </a:t>
            </a:r>
            <a:r>
              <a:rPr sz="1800" spc="-10" dirty="0">
                <a:latin typeface="Calibri"/>
                <a:cs typeface="Calibri"/>
              </a:rPr>
              <a:t>converts</a:t>
            </a:r>
            <a:r>
              <a:rPr sz="1800" spc="85" dirty="0">
                <a:latin typeface="Calibri"/>
                <a:cs typeface="Calibri"/>
              </a:rPr>
              <a:t> </a:t>
            </a:r>
            <a:r>
              <a:rPr sz="1800" dirty="0">
                <a:latin typeface="Arial MT"/>
                <a:cs typeface="Arial MT"/>
              </a:rPr>
              <a:t>the</a:t>
            </a:r>
            <a:r>
              <a:rPr sz="1800" spc="5" dirty="0">
                <a:latin typeface="Arial MT"/>
                <a:cs typeface="Arial MT"/>
              </a:rPr>
              <a:t> </a:t>
            </a:r>
            <a:r>
              <a:rPr sz="1800" spc="-10" dirty="0">
                <a:latin typeface="Calibri"/>
                <a:cs typeface="Calibri"/>
              </a:rPr>
              <a:t>alternating</a:t>
            </a:r>
            <a:r>
              <a:rPr sz="1800" spc="20" dirty="0">
                <a:latin typeface="Calibri"/>
                <a:cs typeface="Calibri"/>
              </a:rPr>
              <a:t> </a:t>
            </a:r>
            <a:r>
              <a:rPr sz="1800" spc="-10" dirty="0">
                <a:latin typeface="Calibri"/>
                <a:cs typeface="Calibri"/>
              </a:rPr>
              <a:t>current</a:t>
            </a:r>
            <a:r>
              <a:rPr sz="1800" spc="105" dirty="0">
                <a:latin typeface="Calibri"/>
                <a:cs typeface="Calibri"/>
              </a:rPr>
              <a:t> </a:t>
            </a:r>
            <a:r>
              <a:rPr sz="1800" spc="-5" dirty="0">
                <a:latin typeface="Arial MT"/>
                <a:cs typeface="Arial MT"/>
              </a:rPr>
              <a:t>generated </a:t>
            </a:r>
            <a:r>
              <a:rPr sz="1800" spc="-484" dirty="0">
                <a:latin typeface="Arial MT"/>
                <a:cs typeface="Arial MT"/>
              </a:rPr>
              <a:t> </a:t>
            </a:r>
            <a:r>
              <a:rPr sz="1800" spc="-5" dirty="0">
                <a:latin typeface="Arial MT"/>
                <a:cs typeface="Arial MT"/>
              </a:rPr>
              <a:t>in</a:t>
            </a:r>
            <a:r>
              <a:rPr sz="1800" spc="-10" dirty="0">
                <a:latin typeface="Arial MT"/>
                <a:cs typeface="Arial MT"/>
              </a:rPr>
              <a:t> </a:t>
            </a:r>
            <a:r>
              <a:rPr sz="1800" spc="-5" dirty="0">
                <a:latin typeface="Arial MT"/>
                <a:cs typeface="Arial MT"/>
              </a:rPr>
              <a:t>armature</a:t>
            </a:r>
            <a:r>
              <a:rPr sz="1800" spc="5" dirty="0">
                <a:latin typeface="Arial MT"/>
                <a:cs typeface="Arial MT"/>
              </a:rPr>
              <a:t> </a:t>
            </a:r>
            <a:r>
              <a:rPr sz="1800" spc="-5" dirty="0">
                <a:latin typeface="Arial MT"/>
                <a:cs typeface="Arial MT"/>
              </a:rPr>
              <a:t>into</a:t>
            </a:r>
            <a:r>
              <a:rPr sz="1800" dirty="0">
                <a:latin typeface="Arial MT"/>
                <a:cs typeface="Arial MT"/>
              </a:rPr>
              <a:t> </a:t>
            </a:r>
            <a:r>
              <a:rPr sz="1800" spc="-5" dirty="0">
                <a:latin typeface="Arial MT"/>
                <a:cs typeface="Arial MT"/>
              </a:rPr>
              <a:t>the</a:t>
            </a:r>
            <a:r>
              <a:rPr sz="1800" spc="5" dirty="0">
                <a:latin typeface="Arial MT"/>
                <a:cs typeface="Arial MT"/>
              </a:rPr>
              <a:t> </a:t>
            </a:r>
            <a:r>
              <a:rPr sz="1800" spc="-10" dirty="0">
                <a:latin typeface="Calibri"/>
                <a:cs typeface="Calibri"/>
              </a:rPr>
              <a:t>unidirectional</a:t>
            </a:r>
            <a:r>
              <a:rPr sz="1800" spc="40" dirty="0">
                <a:latin typeface="Calibri"/>
                <a:cs typeface="Calibri"/>
              </a:rPr>
              <a:t> </a:t>
            </a:r>
            <a:r>
              <a:rPr sz="1800" spc="-10" dirty="0">
                <a:latin typeface="Calibri"/>
                <a:cs typeface="Calibri"/>
              </a:rPr>
              <a:t>current</a:t>
            </a:r>
            <a:r>
              <a:rPr sz="1800" spc="-10" dirty="0">
                <a:latin typeface="Arial MT"/>
                <a:cs typeface="Arial MT"/>
              </a:rPr>
              <a:t>.</a:t>
            </a:r>
            <a:endParaRPr sz="1800" dirty="0">
              <a:latin typeface="Arial MT"/>
              <a:cs typeface="Arial MT"/>
            </a:endParaRPr>
          </a:p>
          <a:p>
            <a:pPr marL="93345" indent="-81280">
              <a:lnSpc>
                <a:spcPts val="2135"/>
              </a:lnSpc>
              <a:spcBef>
                <a:spcPts val="50"/>
              </a:spcBef>
              <a:buSzPct val="94444"/>
              <a:buChar char="•"/>
              <a:tabLst>
                <a:tab pos="93980" algn="l"/>
              </a:tabLst>
            </a:pPr>
            <a:r>
              <a:rPr sz="1800" dirty="0">
                <a:latin typeface="Arial MT"/>
                <a:cs typeface="Arial MT"/>
              </a:rPr>
              <a:t>It</a:t>
            </a:r>
            <a:r>
              <a:rPr sz="1800" spc="-5" dirty="0">
                <a:latin typeface="Arial MT"/>
                <a:cs typeface="Arial MT"/>
              </a:rPr>
              <a:t> is</a:t>
            </a:r>
            <a:r>
              <a:rPr sz="1800" spc="5" dirty="0">
                <a:latin typeface="Arial MT"/>
                <a:cs typeface="Arial MT"/>
              </a:rPr>
              <a:t> </a:t>
            </a:r>
            <a:r>
              <a:rPr sz="1800" spc="-5" dirty="0">
                <a:latin typeface="Arial MT"/>
                <a:cs typeface="Arial MT"/>
              </a:rPr>
              <a:t>a</a:t>
            </a:r>
            <a:r>
              <a:rPr sz="1800" spc="5" dirty="0">
                <a:latin typeface="Arial MT"/>
                <a:cs typeface="Arial MT"/>
              </a:rPr>
              <a:t> </a:t>
            </a:r>
            <a:r>
              <a:rPr sz="1800" spc="-5" dirty="0">
                <a:latin typeface="Arial MT"/>
                <a:cs typeface="Arial MT"/>
              </a:rPr>
              <a:t>mechanical</a:t>
            </a:r>
            <a:r>
              <a:rPr sz="1800" spc="20" dirty="0">
                <a:latin typeface="Arial MT"/>
                <a:cs typeface="Arial MT"/>
              </a:rPr>
              <a:t> </a:t>
            </a:r>
            <a:r>
              <a:rPr sz="1800" spc="-15" dirty="0">
                <a:latin typeface="Arial MT"/>
                <a:cs typeface="Arial MT"/>
              </a:rPr>
              <a:t>rectifier,</a:t>
            </a:r>
            <a:r>
              <a:rPr sz="1800" spc="10" dirty="0">
                <a:latin typeface="Arial MT"/>
                <a:cs typeface="Arial MT"/>
              </a:rPr>
              <a:t> </a:t>
            </a:r>
            <a:r>
              <a:rPr sz="1800" spc="-5" dirty="0">
                <a:latin typeface="Arial MT"/>
                <a:cs typeface="Arial MT"/>
              </a:rPr>
              <a:t>so</a:t>
            </a:r>
            <a:r>
              <a:rPr sz="1800" spc="5" dirty="0">
                <a:latin typeface="Arial MT"/>
                <a:cs typeface="Arial MT"/>
              </a:rPr>
              <a:t> </a:t>
            </a:r>
            <a:r>
              <a:rPr sz="1800" dirty="0">
                <a:latin typeface="Arial MT"/>
                <a:cs typeface="Arial MT"/>
              </a:rPr>
              <a:t>the</a:t>
            </a:r>
            <a:r>
              <a:rPr sz="1800" spc="-5" dirty="0">
                <a:latin typeface="Arial MT"/>
                <a:cs typeface="Arial MT"/>
              </a:rPr>
              <a:t> commutator</a:t>
            </a:r>
            <a:r>
              <a:rPr sz="1800" spc="5" dirty="0">
                <a:latin typeface="Arial MT"/>
                <a:cs typeface="Arial MT"/>
              </a:rPr>
              <a:t> </a:t>
            </a:r>
            <a:r>
              <a:rPr sz="1800" spc="-5" dirty="0">
                <a:latin typeface="Arial MT"/>
                <a:cs typeface="Arial MT"/>
              </a:rPr>
              <a:t>collects</a:t>
            </a:r>
            <a:endParaRPr sz="1800" dirty="0">
              <a:latin typeface="Arial MT"/>
              <a:cs typeface="Arial MT"/>
            </a:endParaRPr>
          </a:p>
          <a:p>
            <a:pPr marL="12700">
              <a:lnSpc>
                <a:spcPts val="2135"/>
              </a:lnSpc>
            </a:pPr>
            <a:r>
              <a:rPr sz="1800" spc="-10" dirty="0">
                <a:latin typeface="Arial MT"/>
                <a:cs typeface="Arial MT"/>
              </a:rPr>
              <a:t>induced</a:t>
            </a:r>
            <a:r>
              <a:rPr sz="1800" spc="20" dirty="0">
                <a:latin typeface="Arial MT"/>
                <a:cs typeface="Arial MT"/>
              </a:rPr>
              <a:t> </a:t>
            </a:r>
            <a:r>
              <a:rPr sz="1800" dirty="0">
                <a:latin typeface="Arial MT"/>
                <a:cs typeface="Arial MT"/>
              </a:rPr>
              <a:t>EMF</a:t>
            </a:r>
            <a:r>
              <a:rPr sz="1800" spc="-5" dirty="0">
                <a:latin typeface="Arial MT"/>
                <a:cs typeface="Arial MT"/>
              </a:rPr>
              <a:t> or</a:t>
            </a:r>
            <a:r>
              <a:rPr sz="1800" spc="5" dirty="0">
                <a:latin typeface="Arial MT"/>
                <a:cs typeface="Arial MT"/>
              </a:rPr>
              <a:t> </a:t>
            </a:r>
            <a:r>
              <a:rPr sz="1800" spc="-5" dirty="0">
                <a:latin typeface="Arial MT"/>
                <a:cs typeface="Arial MT"/>
              </a:rPr>
              <a:t>current</a:t>
            </a:r>
            <a:r>
              <a:rPr sz="1800" dirty="0">
                <a:latin typeface="Arial MT"/>
                <a:cs typeface="Arial MT"/>
              </a:rPr>
              <a:t> </a:t>
            </a:r>
            <a:r>
              <a:rPr sz="1800" spc="-10" dirty="0">
                <a:latin typeface="Arial MT"/>
                <a:cs typeface="Arial MT"/>
              </a:rPr>
              <a:t>developed</a:t>
            </a:r>
            <a:r>
              <a:rPr sz="1800" spc="35" dirty="0">
                <a:latin typeface="Arial MT"/>
                <a:cs typeface="Arial MT"/>
              </a:rPr>
              <a:t> </a:t>
            </a:r>
            <a:r>
              <a:rPr sz="1800" dirty="0">
                <a:latin typeface="Arial MT"/>
                <a:cs typeface="Arial MT"/>
              </a:rPr>
              <a:t>in</a:t>
            </a:r>
            <a:r>
              <a:rPr sz="1800" spc="-5" dirty="0">
                <a:latin typeface="Arial MT"/>
                <a:cs typeface="Arial MT"/>
              </a:rPr>
              <a:t> the armature.</a:t>
            </a:r>
            <a:endParaRPr sz="1800" dirty="0">
              <a:latin typeface="Arial MT"/>
              <a:cs typeface="Arial MT"/>
            </a:endParaRPr>
          </a:p>
          <a:p>
            <a:pPr marL="12700" marR="118110">
              <a:lnSpc>
                <a:spcPts val="2110"/>
              </a:lnSpc>
              <a:spcBef>
                <a:spcPts val="160"/>
              </a:spcBef>
              <a:buSzPct val="94444"/>
              <a:buChar char="•"/>
              <a:tabLst>
                <a:tab pos="93980" algn="l"/>
              </a:tabLst>
            </a:pPr>
            <a:r>
              <a:rPr sz="1800" dirty="0">
                <a:latin typeface="Arial MT"/>
                <a:cs typeface="Arial MT"/>
              </a:rPr>
              <a:t>In </a:t>
            </a:r>
            <a:r>
              <a:rPr sz="1800" spc="-5" dirty="0">
                <a:latin typeface="Arial MT"/>
                <a:cs typeface="Arial MT"/>
              </a:rPr>
              <a:t>the DC</a:t>
            </a:r>
            <a:r>
              <a:rPr sz="1800" dirty="0">
                <a:latin typeface="Arial MT"/>
                <a:cs typeface="Arial MT"/>
              </a:rPr>
              <a:t> </a:t>
            </a:r>
            <a:r>
              <a:rPr sz="1800" spc="-20" dirty="0">
                <a:latin typeface="Arial MT"/>
                <a:cs typeface="Arial MT"/>
              </a:rPr>
              <a:t>motor,</a:t>
            </a:r>
            <a:r>
              <a:rPr sz="1800" spc="5" dirty="0">
                <a:latin typeface="Arial MT"/>
                <a:cs typeface="Arial MT"/>
              </a:rPr>
              <a:t> </a:t>
            </a:r>
            <a:r>
              <a:rPr sz="1800" spc="-5" dirty="0">
                <a:latin typeface="Arial MT"/>
                <a:cs typeface="Arial MT"/>
              </a:rPr>
              <a:t>the</a:t>
            </a:r>
            <a:r>
              <a:rPr sz="1800" spc="5" dirty="0">
                <a:latin typeface="Arial MT"/>
                <a:cs typeface="Arial MT"/>
              </a:rPr>
              <a:t> </a:t>
            </a:r>
            <a:r>
              <a:rPr sz="1800" spc="-5" dirty="0">
                <a:latin typeface="Arial MT"/>
                <a:cs typeface="Arial MT"/>
              </a:rPr>
              <a:t>commutator</a:t>
            </a:r>
            <a:r>
              <a:rPr sz="1800" spc="10" dirty="0">
                <a:latin typeface="Arial MT"/>
                <a:cs typeface="Arial MT"/>
              </a:rPr>
              <a:t> </a:t>
            </a:r>
            <a:r>
              <a:rPr sz="1800" spc="-5" dirty="0">
                <a:latin typeface="Arial MT"/>
                <a:cs typeface="Arial MT"/>
              </a:rPr>
              <a:t>is</a:t>
            </a:r>
            <a:r>
              <a:rPr sz="1800" spc="5" dirty="0">
                <a:latin typeface="Arial MT"/>
                <a:cs typeface="Arial MT"/>
              </a:rPr>
              <a:t> </a:t>
            </a:r>
            <a:r>
              <a:rPr sz="1800" spc="-5" dirty="0">
                <a:latin typeface="Arial MT"/>
                <a:cs typeface="Arial MT"/>
              </a:rPr>
              <a:t>used</a:t>
            </a:r>
            <a:r>
              <a:rPr sz="1800" dirty="0">
                <a:latin typeface="Arial MT"/>
                <a:cs typeface="Arial MT"/>
              </a:rPr>
              <a:t> to</a:t>
            </a:r>
            <a:r>
              <a:rPr sz="1800" spc="5" dirty="0">
                <a:latin typeface="Arial MT"/>
                <a:cs typeface="Arial MT"/>
              </a:rPr>
              <a:t> </a:t>
            </a:r>
            <a:r>
              <a:rPr sz="1800" spc="-5" dirty="0">
                <a:latin typeface="Arial MT"/>
                <a:cs typeface="Arial MT"/>
              </a:rPr>
              <a:t>alternate</a:t>
            </a:r>
            <a:r>
              <a:rPr sz="1800" spc="10" dirty="0">
                <a:latin typeface="Arial MT"/>
                <a:cs typeface="Arial MT"/>
              </a:rPr>
              <a:t> </a:t>
            </a:r>
            <a:r>
              <a:rPr sz="1800" spc="-5" dirty="0">
                <a:latin typeface="Arial MT"/>
                <a:cs typeface="Arial MT"/>
              </a:rPr>
              <a:t>the </a:t>
            </a:r>
            <a:r>
              <a:rPr sz="1800" spc="-484" dirty="0">
                <a:latin typeface="Arial MT"/>
                <a:cs typeface="Arial MT"/>
              </a:rPr>
              <a:t> </a:t>
            </a:r>
            <a:r>
              <a:rPr sz="1800" spc="-5" dirty="0">
                <a:latin typeface="Arial MT"/>
                <a:cs typeface="Arial MT"/>
              </a:rPr>
              <a:t>magnetic</a:t>
            </a:r>
            <a:r>
              <a:rPr sz="1800" spc="10" dirty="0">
                <a:latin typeface="Arial MT"/>
                <a:cs typeface="Arial MT"/>
              </a:rPr>
              <a:t> </a:t>
            </a:r>
            <a:r>
              <a:rPr sz="1800" spc="-5" dirty="0">
                <a:latin typeface="Arial MT"/>
                <a:cs typeface="Arial MT"/>
              </a:rPr>
              <a:t>field</a:t>
            </a:r>
            <a:r>
              <a:rPr sz="1800" spc="5" dirty="0">
                <a:latin typeface="Arial MT"/>
                <a:cs typeface="Arial MT"/>
              </a:rPr>
              <a:t> </a:t>
            </a:r>
            <a:r>
              <a:rPr sz="1800" spc="-5" dirty="0">
                <a:latin typeface="Arial MT"/>
                <a:cs typeface="Arial MT"/>
              </a:rPr>
              <a:t>created</a:t>
            </a:r>
            <a:r>
              <a:rPr sz="1800" spc="-10" dirty="0">
                <a:latin typeface="Arial MT"/>
                <a:cs typeface="Arial MT"/>
              </a:rPr>
              <a:t> </a:t>
            </a:r>
            <a:r>
              <a:rPr sz="1800" spc="-5" dirty="0">
                <a:latin typeface="Arial MT"/>
                <a:cs typeface="Arial MT"/>
              </a:rPr>
              <a:t>by</a:t>
            </a:r>
            <a:r>
              <a:rPr sz="1800" dirty="0">
                <a:latin typeface="Arial MT"/>
                <a:cs typeface="Arial MT"/>
              </a:rPr>
              <a:t> the</a:t>
            </a:r>
            <a:r>
              <a:rPr sz="1800" spc="-10" dirty="0">
                <a:latin typeface="Arial MT"/>
                <a:cs typeface="Arial MT"/>
              </a:rPr>
              <a:t> </a:t>
            </a:r>
            <a:r>
              <a:rPr sz="1800" spc="-5" dirty="0">
                <a:latin typeface="Arial MT"/>
                <a:cs typeface="Arial MT"/>
              </a:rPr>
              <a:t>DC</a:t>
            </a:r>
            <a:r>
              <a:rPr sz="1800" spc="10" dirty="0">
                <a:latin typeface="Arial MT"/>
                <a:cs typeface="Arial MT"/>
              </a:rPr>
              <a:t> </a:t>
            </a:r>
            <a:r>
              <a:rPr sz="1800" spc="-5" dirty="0">
                <a:latin typeface="Arial MT"/>
                <a:cs typeface="Arial MT"/>
              </a:rPr>
              <a:t>current.</a:t>
            </a:r>
            <a:endParaRPr sz="1800" dirty="0">
              <a:latin typeface="Arial MT"/>
              <a:cs typeface="Arial MT"/>
            </a:endParaRPr>
          </a:p>
          <a:p>
            <a:pPr marL="12700" marR="169545">
              <a:lnSpc>
                <a:spcPts val="2110"/>
              </a:lnSpc>
              <a:spcBef>
                <a:spcPts val="100"/>
              </a:spcBef>
              <a:buSzPct val="94444"/>
              <a:buChar char="•"/>
              <a:tabLst>
                <a:tab pos="93980" algn="l"/>
              </a:tabLst>
            </a:pPr>
            <a:r>
              <a:rPr sz="1800" dirty="0">
                <a:latin typeface="Arial MT"/>
                <a:cs typeface="Arial MT"/>
              </a:rPr>
              <a:t>For </a:t>
            </a:r>
            <a:r>
              <a:rPr sz="1800" spc="-5" dirty="0">
                <a:latin typeface="Arial MT"/>
                <a:cs typeface="Arial MT"/>
              </a:rPr>
              <a:t>AC motor </a:t>
            </a:r>
            <a:r>
              <a:rPr sz="1800" dirty="0">
                <a:latin typeface="Arial MT"/>
                <a:cs typeface="Arial MT"/>
              </a:rPr>
              <a:t>the </a:t>
            </a:r>
            <a:r>
              <a:rPr sz="1800" spc="-5" dirty="0">
                <a:latin typeface="Arial MT"/>
                <a:cs typeface="Arial MT"/>
              </a:rPr>
              <a:t>magnetic field is already alternated by </a:t>
            </a:r>
            <a:r>
              <a:rPr sz="1800" spc="-490" dirty="0">
                <a:latin typeface="Arial MT"/>
                <a:cs typeface="Arial MT"/>
              </a:rPr>
              <a:t> </a:t>
            </a:r>
            <a:r>
              <a:rPr sz="1800" spc="-5" dirty="0">
                <a:latin typeface="Arial MT"/>
                <a:cs typeface="Arial MT"/>
              </a:rPr>
              <a:t>the</a:t>
            </a:r>
            <a:r>
              <a:rPr sz="1800" spc="-10" dirty="0">
                <a:latin typeface="Arial MT"/>
                <a:cs typeface="Arial MT"/>
              </a:rPr>
              <a:t> </a:t>
            </a:r>
            <a:r>
              <a:rPr sz="1800" spc="-5" dirty="0">
                <a:latin typeface="Arial MT"/>
                <a:cs typeface="Arial MT"/>
              </a:rPr>
              <a:t>nature</a:t>
            </a:r>
            <a:r>
              <a:rPr sz="1800" dirty="0">
                <a:latin typeface="Arial MT"/>
                <a:cs typeface="Arial MT"/>
              </a:rPr>
              <a:t> </a:t>
            </a:r>
            <a:r>
              <a:rPr sz="1800" spc="-5" dirty="0">
                <a:latin typeface="Arial MT"/>
                <a:cs typeface="Arial MT"/>
              </a:rPr>
              <a:t>of</a:t>
            </a:r>
            <a:r>
              <a:rPr sz="1800" spc="-10" dirty="0">
                <a:latin typeface="Arial MT"/>
                <a:cs typeface="Arial MT"/>
              </a:rPr>
              <a:t> </a:t>
            </a:r>
            <a:r>
              <a:rPr sz="1800" spc="-5" dirty="0">
                <a:latin typeface="Arial MT"/>
                <a:cs typeface="Arial MT"/>
              </a:rPr>
              <a:t>the</a:t>
            </a:r>
            <a:r>
              <a:rPr sz="1800" spc="-100" dirty="0">
                <a:latin typeface="Arial MT"/>
                <a:cs typeface="Arial MT"/>
              </a:rPr>
              <a:t> </a:t>
            </a:r>
            <a:r>
              <a:rPr sz="1800" spc="-5" dirty="0">
                <a:latin typeface="Arial MT"/>
                <a:cs typeface="Arial MT"/>
              </a:rPr>
              <a:t>AC</a:t>
            </a:r>
            <a:r>
              <a:rPr sz="1800" dirty="0">
                <a:latin typeface="Arial MT"/>
                <a:cs typeface="Arial MT"/>
              </a:rPr>
              <a:t> </a:t>
            </a:r>
            <a:r>
              <a:rPr sz="1800" spc="-5" dirty="0">
                <a:latin typeface="Arial MT"/>
                <a:cs typeface="Arial MT"/>
              </a:rPr>
              <a:t>current.</a:t>
            </a:r>
            <a:endParaRPr sz="1800" dirty="0">
              <a:latin typeface="Arial MT"/>
              <a:cs typeface="Arial MT"/>
            </a:endParaRPr>
          </a:p>
        </p:txBody>
      </p:sp>
    </p:spTree>
    <p:extLst>
      <p:ext uri="{BB962C8B-B14F-4D97-AF65-F5344CB8AC3E}">
        <p14:creationId xmlns:p14="http://schemas.microsoft.com/office/powerpoint/2010/main" val="32486068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6" y="2711959"/>
            <a:ext cx="4109342" cy="1397819"/>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Counter </a:t>
            </a:r>
            <a:r>
              <a:rPr sz="1800" dirty="0">
                <a:latin typeface="Arial MT"/>
                <a:cs typeface="Arial MT"/>
              </a:rPr>
              <a:t>EMF</a:t>
            </a:r>
            <a:r>
              <a:rPr sz="1800" spc="-10" dirty="0">
                <a:latin typeface="Arial MT"/>
                <a:cs typeface="Arial MT"/>
              </a:rPr>
              <a:t> </a:t>
            </a:r>
            <a:r>
              <a:rPr sz="1800" spc="-5" dirty="0">
                <a:latin typeface="Arial MT"/>
                <a:cs typeface="Arial MT"/>
              </a:rPr>
              <a:t>of </a:t>
            </a:r>
            <a:r>
              <a:rPr sz="1800" dirty="0">
                <a:latin typeface="Arial MT"/>
                <a:cs typeface="Arial MT"/>
              </a:rPr>
              <a:t>the</a:t>
            </a:r>
            <a:r>
              <a:rPr sz="1800" spc="-20" dirty="0">
                <a:latin typeface="Arial MT"/>
                <a:cs typeface="Arial MT"/>
              </a:rPr>
              <a:t> </a:t>
            </a:r>
            <a:r>
              <a:rPr sz="1800" spc="-5" dirty="0">
                <a:latin typeface="Arial MT"/>
                <a:cs typeface="Arial MT"/>
              </a:rPr>
              <a:t>DC</a:t>
            </a:r>
            <a:r>
              <a:rPr sz="1800" spc="-10" dirty="0">
                <a:latin typeface="Arial MT"/>
                <a:cs typeface="Arial MT"/>
              </a:rPr>
              <a:t> </a:t>
            </a:r>
            <a:r>
              <a:rPr sz="1800" dirty="0">
                <a:latin typeface="Arial MT"/>
                <a:cs typeface="Arial MT"/>
              </a:rPr>
              <a:t>motor</a:t>
            </a:r>
            <a:r>
              <a:rPr sz="1800" spc="-10" dirty="0">
                <a:latin typeface="Arial MT"/>
                <a:cs typeface="Arial MT"/>
              </a:rPr>
              <a:t> </a:t>
            </a:r>
            <a:r>
              <a:rPr sz="1800" spc="-5" dirty="0">
                <a:latin typeface="Arial MT"/>
                <a:cs typeface="Arial MT"/>
              </a:rPr>
              <a:t>is</a:t>
            </a:r>
            <a:endParaRPr sz="1800" dirty="0">
              <a:latin typeface="Arial MT"/>
              <a:cs typeface="Arial MT"/>
            </a:endParaRPr>
          </a:p>
          <a:p>
            <a:pPr marL="93345" indent="-81280">
              <a:lnSpc>
                <a:spcPct val="100000"/>
              </a:lnSpc>
              <a:buSzPct val="94444"/>
              <a:buChar char="•"/>
              <a:tabLst>
                <a:tab pos="93980" algn="l"/>
              </a:tabLst>
            </a:pPr>
            <a:r>
              <a:rPr sz="1800" spc="-5" dirty="0">
                <a:latin typeface="Arial MT"/>
                <a:cs typeface="Arial MT"/>
              </a:rPr>
              <a:t>Less</a:t>
            </a:r>
            <a:r>
              <a:rPr sz="1800" spc="-15" dirty="0">
                <a:latin typeface="Arial MT"/>
                <a:cs typeface="Arial MT"/>
              </a:rPr>
              <a:t> </a:t>
            </a:r>
            <a:r>
              <a:rPr sz="1800" spc="-5" dirty="0">
                <a:latin typeface="Arial MT"/>
                <a:cs typeface="Arial MT"/>
              </a:rPr>
              <a:t>than </a:t>
            </a:r>
            <a:r>
              <a:rPr sz="1800" dirty="0">
                <a:latin typeface="Arial MT"/>
                <a:cs typeface="Arial MT"/>
              </a:rPr>
              <a:t>the</a:t>
            </a:r>
            <a:r>
              <a:rPr sz="1800" spc="-20" dirty="0">
                <a:latin typeface="Arial MT"/>
                <a:cs typeface="Arial MT"/>
              </a:rPr>
              <a:t> </a:t>
            </a:r>
            <a:r>
              <a:rPr sz="1800" spc="-5" dirty="0">
                <a:latin typeface="Arial MT"/>
                <a:cs typeface="Arial MT"/>
              </a:rPr>
              <a:t>applied</a:t>
            </a:r>
            <a:r>
              <a:rPr sz="1800" spc="5" dirty="0">
                <a:latin typeface="Arial MT"/>
                <a:cs typeface="Arial MT"/>
              </a:rPr>
              <a:t> </a:t>
            </a:r>
            <a:r>
              <a:rPr sz="1800" spc="-5" dirty="0">
                <a:latin typeface="Arial MT"/>
                <a:cs typeface="Arial MT"/>
              </a:rPr>
              <a:t>voltage</a:t>
            </a:r>
            <a:endParaRPr sz="1800" dirty="0">
              <a:latin typeface="Arial MT"/>
              <a:cs typeface="Arial MT"/>
            </a:endParaRPr>
          </a:p>
          <a:p>
            <a:pPr marL="93345" indent="-81280">
              <a:lnSpc>
                <a:spcPct val="100000"/>
              </a:lnSpc>
              <a:buSzPct val="94444"/>
              <a:buChar char="•"/>
              <a:tabLst>
                <a:tab pos="93980" algn="l"/>
              </a:tabLst>
            </a:pPr>
            <a:r>
              <a:rPr sz="1800" spc="-5" dirty="0">
                <a:latin typeface="Arial MT"/>
                <a:cs typeface="Arial MT"/>
              </a:rPr>
              <a:t>More</a:t>
            </a:r>
            <a:r>
              <a:rPr sz="1800" spc="-20" dirty="0">
                <a:latin typeface="Arial MT"/>
                <a:cs typeface="Arial MT"/>
              </a:rPr>
              <a:t> </a:t>
            </a:r>
            <a:r>
              <a:rPr sz="1800" spc="-5" dirty="0">
                <a:latin typeface="Arial MT"/>
                <a:cs typeface="Arial MT"/>
              </a:rPr>
              <a:t>than </a:t>
            </a:r>
            <a:r>
              <a:rPr sz="1800" dirty="0">
                <a:latin typeface="Arial MT"/>
                <a:cs typeface="Arial MT"/>
              </a:rPr>
              <a:t>the</a:t>
            </a:r>
            <a:r>
              <a:rPr sz="1800" spc="-20" dirty="0">
                <a:latin typeface="Arial MT"/>
                <a:cs typeface="Arial MT"/>
              </a:rPr>
              <a:t> </a:t>
            </a:r>
            <a:r>
              <a:rPr sz="1800" spc="-5" dirty="0">
                <a:latin typeface="Arial MT"/>
                <a:cs typeface="Arial MT"/>
              </a:rPr>
              <a:t>applied</a:t>
            </a:r>
            <a:r>
              <a:rPr sz="1800" spc="10" dirty="0">
                <a:latin typeface="Arial MT"/>
                <a:cs typeface="Arial MT"/>
              </a:rPr>
              <a:t> </a:t>
            </a:r>
            <a:r>
              <a:rPr sz="1800" spc="-5" dirty="0">
                <a:latin typeface="Arial MT"/>
                <a:cs typeface="Arial MT"/>
              </a:rPr>
              <a:t>voltage</a:t>
            </a:r>
            <a:endParaRPr sz="1800" dirty="0">
              <a:latin typeface="Arial MT"/>
              <a:cs typeface="Arial MT"/>
            </a:endParaRPr>
          </a:p>
          <a:p>
            <a:pPr marL="93345" indent="-81280">
              <a:lnSpc>
                <a:spcPct val="100000"/>
              </a:lnSpc>
              <a:buSzPct val="94444"/>
              <a:buChar char="•"/>
              <a:tabLst>
                <a:tab pos="93980" algn="l"/>
              </a:tabLst>
            </a:pPr>
            <a:r>
              <a:rPr sz="1800" spc="-5" dirty="0">
                <a:latin typeface="Arial MT"/>
                <a:cs typeface="Arial MT"/>
              </a:rPr>
              <a:t>Equal</a:t>
            </a:r>
            <a:r>
              <a:rPr sz="1800" spc="-10" dirty="0">
                <a:latin typeface="Arial MT"/>
                <a:cs typeface="Arial MT"/>
              </a:rPr>
              <a:t> </a:t>
            </a:r>
            <a:r>
              <a:rPr sz="1800" dirty="0">
                <a:latin typeface="Arial MT"/>
                <a:cs typeface="Arial MT"/>
              </a:rPr>
              <a:t>to</a:t>
            </a:r>
            <a:r>
              <a:rPr sz="1800" spc="-15" dirty="0">
                <a:latin typeface="Arial MT"/>
                <a:cs typeface="Arial MT"/>
              </a:rPr>
              <a:t> </a:t>
            </a:r>
            <a:r>
              <a:rPr sz="1800" dirty="0">
                <a:latin typeface="Arial MT"/>
                <a:cs typeface="Arial MT"/>
              </a:rPr>
              <a:t>the</a:t>
            </a:r>
            <a:r>
              <a:rPr sz="1800" spc="-25" dirty="0">
                <a:latin typeface="Arial MT"/>
                <a:cs typeface="Arial MT"/>
              </a:rPr>
              <a:t> </a:t>
            </a:r>
            <a:r>
              <a:rPr sz="1800" spc="-5" dirty="0">
                <a:latin typeface="Arial MT"/>
                <a:cs typeface="Arial MT"/>
              </a:rPr>
              <a:t>applied</a:t>
            </a:r>
            <a:r>
              <a:rPr sz="1800" spc="5" dirty="0">
                <a:latin typeface="Arial MT"/>
                <a:cs typeface="Arial MT"/>
              </a:rPr>
              <a:t> </a:t>
            </a:r>
            <a:r>
              <a:rPr sz="1800" spc="-5" dirty="0">
                <a:latin typeface="Arial MT"/>
                <a:cs typeface="Arial MT"/>
              </a:rPr>
              <a:t>voltage</a:t>
            </a:r>
            <a:endParaRPr sz="1800" dirty="0">
              <a:latin typeface="Arial MT"/>
              <a:cs typeface="Arial MT"/>
            </a:endParaRPr>
          </a:p>
          <a:p>
            <a:pPr marL="93345" indent="-81280">
              <a:lnSpc>
                <a:spcPct val="100000"/>
              </a:lnSpc>
              <a:buSzPct val="94444"/>
              <a:buChar char="•"/>
              <a:tabLst>
                <a:tab pos="93980" algn="l"/>
              </a:tabLst>
            </a:pPr>
            <a:r>
              <a:rPr sz="1800" spc="-5" dirty="0">
                <a:latin typeface="Arial MT"/>
                <a:cs typeface="Arial MT"/>
              </a:rPr>
              <a:t>None</a:t>
            </a:r>
            <a:r>
              <a:rPr sz="1800" spc="-15" dirty="0">
                <a:latin typeface="Arial MT"/>
                <a:cs typeface="Arial MT"/>
              </a:rPr>
              <a:t> </a:t>
            </a:r>
            <a:r>
              <a:rPr sz="1800" dirty="0">
                <a:latin typeface="Arial MT"/>
                <a:cs typeface="Arial MT"/>
              </a:rPr>
              <a:t>of</a:t>
            </a:r>
            <a:r>
              <a:rPr sz="1800" spc="-15" dirty="0">
                <a:latin typeface="Arial MT"/>
                <a:cs typeface="Arial MT"/>
              </a:rPr>
              <a:t> </a:t>
            </a:r>
            <a:r>
              <a:rPr sz="1800" spc="-5" dirty="0">
                <a:latin typeface="Arial MT"/>
                <a:cs typeface="Arial MT"/>
              </a:rPr>
              <a:t>the</a:t>
            </a:r>
            <a:r>
              <a:rPr sz="1800" spc="-20" dirty="0">
                <a:latin typeface="Arial MT"/>
                <a:cs typeface="Arial MT"/>
              </a:rPr>
              <a:t> </a:t>
            </a:r>
            <a:r>
              <a:rPr sz="1800" spc="-5" dirty="0">
                <a:latin typeface="Arial MT"/>
                <a:cs typeface="Arial MT"/>
              </a:rPr>
              <a:t>above</a:t>
            </a:r>
            <a:endParaRPr sz="1800" dirty="0">
              <a:latin typeface="Arial MT"/>
              <a:cs typeface="Arial MT"/>
            </a:endParaRPr>
          </a:p>
        </p:txBody>
      </p:sp>
    </p:spTree>
    <p:extLst>
      <p:ext uri="{BB962C8B-B14F-4D97-AF65-F5344CB8AC3E}">
        <p14:creationId xmlns:p14="http://schemas.microsoft.com/office/powerpoint/2010/main" val="40630691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26195" y="2708909"/>
            <a:ext cx="3787733" cy="1395254"/>
          </a:xfrm>
          <a:prstGeom prst="rect">
            <a:avLst/>
          </a:prstGeom>
        </p:spPr>
        <p:txBody>
          <a:bodyPr vert="horz" wrap="square" lIns="0" tIns="12700" rIns="0" bIns="0" rtlCol="0">
            <a:spAutoFit/>
          </a:bodyPr>
          <a:lstStyle/>
          <a:p>
            <a:pPr marL="38100" marR="638175">
              <a:lnSpc>
                <a:spcPct val="100000"/>
              </a:lnSpc>
              <a:spcBef>
                <a:spcPts val="100"/>
              </a:spcBef>
            </a:pPr>
            <a:r>
              <a:rPr sz="1800" spc="-5" dirty="0">
                <a:solidFill>
                  <a:srgbClr val="FF6600"/>
                </a:solidFill>
                <a:latin typeface="Calibri"/>
                <a:cs typeface="Calibri"/>
              </a:rPr>
              <a:t>Less </a:t>
            </a:r>
            <a:r>
              <a:rPr sz="1800" dirty="0">
                <a:solidFill>
                  <a:srgbClr val="FF6600"/>
                </a:solidFill>
                <a:latin typeface="Calibri"/>
                <a:cs typeface="Calibri"/>
              </a:rPr>
              <a:t>than the </a:t>
            </a:r>
            <a:r>
              <a:rPr sz="1800" spc="-5" dirty="0">
                <a:solidFill>
                  <a:srgbClr val="FF6600"/>
                </a:solidFill>
                <a:latin typeface="Calibri"/>
                <a:cs typeface="Calibri"/>
              </a:rPr>
              <a:t>applied </a:t>
            </a:r>
            <a:r>
              <a:rPr sz="1800" spc="-10" dirty="0">
                <a:solidFill>
                  <a:srgbClr val="FF6600"/>
                </a:solidFill>
                <a:latin typeface="Calibri"/>
                <a:cs typeface="Calibri"/>
              </a:rPr>
              <a:t>voltage </a:t>
            </a:r>
            <a:r>
              <a:rPr sz="1800" spc="-395" dirty="0">
                <a:solidFill>
                  <a:srgbClr val="FF6600"/>
                </a:solidFill>
                <a:latin typeface="Calibri"/>
                <a:cs typeface="Calibri"/>
              </a:rPr>
              <a:t> </a:t>
            </a:r>
            <a:r>
              <a:rPr sz="1800" spc="-10" dirty="0">
                <a:solidFill>
                  <a:srgbClr val="FF6600"/>
                </a:solidFill>
                <a:latin typeface="Calibri"/>
                <a:cs typeface="Calibri"/>
              </a:rPr>
              <a:t>Explanation:</a:t>
            </a:r>
            <a:endParaRPr sz="1800" dirty="0">
              <a:latin typeface="Calibri"/>
              <a:cs typeface="Calibri"/>
            </a:endParaRPr>
          </a:p>
          <a:p>
            <a:pPr marL="38100">
              <a:lnSpc>
                <a:spcPts val="2125"/>
              </a:lnSpc>
              <a:spcBef>
                <a:spcPts val="70"/>
              </a:spcBef>
            </a:pPr>
            <a:r>
              <a:rPr sz="1800" spc="-5" dirty="0">
                <a:latin typeface="Arial MT"/>
                <a:cs typeface="Arial MT"/>
              </a:rPr>
              <a:t>According </a:t>
            </a:r>
            <a:r>
              <a:rPr sz="1800" dirty="0">
                <a:latin typeface="Arial MT"/>
                <a:cs typeface="Arial MT"/>
              </a:rPr>
              <a:t>to</a:t>
            </a:r>
            <a:r>
              <a:rPr sz="1800" spc="-10" dirty="0">
                <a:latin typeface="Arial MT"/>
                <a:cs typeface="Arial MT"/>
              </a:rPr>
              <a:t> </a:t>
            </a:r>
            <a:r>
              <a:rPr sz="1800" spc="-5" dirty="0">
                <a:latin typeface="Arial MT"/>
                <a:cs typeface="Arial MT"/>
              </a:rPr>
              <a:t>DC</a:t>
            </a:r>
            <a:r>
              <a:rPr sz="1800" spc="-10" dirty="0">
                <a:latin typeface="Arial MT"/>
                <a:cs typeface="Arial MT"/>
              </a:rPr>
              <a:t> </a:t>
            </a:r>
            <a:r>
              <a:rPr sz="1800" spc="-5" dirty="0">
                <a:latin typeface="Arial MT"/>
                <a:cs typeface="Arial MT"/>
              </a:rPr>
              <a:t>motor equation,</a:t>
            </a:r>
            <a:endParaRPr sz="1800" dirty="0">
              <a:latin typeface="Arial MT"/>
              <a:cs typeface="Arial MT"/>
            </a:endParaRPr>
          </a:p>
          <a:p>
            <a:pPr marL="38100">
              <a:lnSpc>
                <a:spcPts val="2125"/>
              </a:lnSpc>
            </a:pPr>
            <a:r>
              <a:rPr sz="1800" dirty="0">
                <a:latin typeface="Calibri"/>
                <a:cs typeface="Calibri"/>
              </a:rPr>
              <a:t>I</a:t>
            </a:r>
            <a:r>
              <a:rPr sz="1800" baseline="-20833" dirty="0">
                <a:latin typeface="Calibri"/>
                <a:cs typeface="Calibri"/>
              </a:rPr>
              <a:t>a</a:t>
            </a:r>
            <a:r>
              <a:rPr sz="1800" spc="172" baseline="-20833" dirty="0">
                <a:latin typeface="Calibri"/>
                <a:cs typeface="Calibri"/>
              </a:rPr>
              <a:t> </a:t>
            </a:r>
            <a:r>
              <a:rPr sz="1800" dirty="0">
                <a:latin typeface="Calibri"/>
                <a:cs typeface="Calibri"/>
              </a:rPr>
              <a:t>=</a:t>
            </a:r>
            <a:r>
              <a:rPr sz="1800" spc="-20" dirty="0">
                <a:latin typeface="Calibri"/>
                <a:cs typeface="Calibri"/>
              </a:rPr>
              <a:t> </a:t>
            </a:r>
            <a:r>
              <a:rPr sz="1800" spc="-5" dirty="0">
                <a:latin typeface="Calibri"/>
                <a:cs typeface="Calibri"/>
              </a:rPr>
              <a:t>(V </a:t>
            </a:r>
            <a:r>
              <a:rPr sz="1800" dirty="0">
                <a:latin typeface="Calibri"/>
                <a:cs typeface="Calibri"/>
              </a:rPr>
              <a:t>–</a:t>
            </a:r>
            <a:r>
              <a:rPr sz="1800" spc="-20" dirty="0">
                <a:latin typeface="Calibri"/>
                <a:cs typeface="Calibri"/>
              </a:rPr>
              <a:t> </a:t>
            </a:r>
            <a:r>
              <a:rPr sz="1800" spc="-5" dirty="0">
                <a:latin typeface="Calibri"/>
                <a:cs typeface="Calibri"/>
              </a:rPr>
              <a:t>E</a:t>
            </a:r>
            <a:r>
              <a:rPr sz="1800" spc="-7" baseline="-20833" dirty="0">
                <a:latin typeface="Calibri"/>
                <a:cs typeface="Calibri"/>
              </a:rPr>
              <a:t>b</a:t>
            </a:r>
            <a:r>
              <a:rPr sz="1800" spc="-5" dirty="0">
                <a:latin typeface="Calibri"/>
                <a:cs typeface="Calibri"/>
              </a:rPr>
              <a:t>)/R</a:t>
            </a:r>
            <a:r>
              <a:rPr sz="1800" spc="-7" baseline="-20833" dirty="0">
                <a:latin typeface="Calibri"/>
                <a:cs typeface="Calibri"/>
              </a:rPr>
              <a:t>a</a:t>
            </a:r>
            <a:endParaRPr sz="1800" baseline="-20833" dirty="0">
              <a:latin typeface="Calibri"/>
              <a:cs typeface="Calibri"/>
            </a:endParaRPr>
          </a:p>
          <a:p>
            <a:pPr marL="38100">
              <a:lnSpc>
                <a:spcPct val="100000"/>
              </a:lnSpc>
              <a:spcBef>
                <a:spcPts val="25"/>
              </a:spcBef>
            </a:pPr>
            <a:r>
              <a:rPr sz="1800" dirty="0">
                <a:solidFill>
                  <a:srgbClr val="FF0000"/>
                </a:solidFill>
                <a:latin typeface="Cambria Math"/>
                <a:cs typeface="Cambria Math"/>
              </a:rPr>
              <a:t>⇒</a:t>
            </a:r>
            <a:r>
              <a:rPr sz="1800" spc="5" dirty="0">
                <a:solidFill>
                  <a:srgbClr val="FF0000"/>
                </a:solidFill>
                <a:latin typeface="Cambria Math"/>
                <a:cs typeface="Cambria Math"/>
              </a:rPr>
              <a:t> </a:t>
            </a:r>
            <a:r>
              <a:rPr sz="1800" dirty="0">
                <a:latin typeface="Calibri"/>
                <a:cs typeface="Calibri"/>
              </a:rPr>
              <a:t>V</a:t>
            </a:r>
            <a:r>
              <a:rPr sz="1800" spc="-25" dirty="0">
                <a:latin typeface="Calibri"/>
                <a:cs typeface="Calibri"/>
              </a:rPr>
              <a:t> </a:t>
            </a:r>
            <a:r>
              <a:rPr sz="1800" dirty="0">
                <a:latin typeface="Calibri"/>
                <a:cs typeface="Calibri"/>
              </a:rPr>
              <a:t>= E</a:t>
            </a:r>
            <a:r>
              <a:rPr sz="1800" baseline="-20833" dirty="0">
                <a:latin typeface="Calibri"/>
                <a:cs typeface="Calibri"/>
              </a:rPr>
              <a:t>b</a:t>
            </a:r>
            <a:r>
              <a:rPr sz="1800" spc="165" baseline="-20833" dirty="0">
                <a:latin typeface="Calibri"/>
                <a:cs typeface="Calibri"/>
              </a:rPr>
              <a:t> </a:t>
            </a:r>
            <a:r>
              <a:rPr sz="1800" dirty="0">
                <a:latin typeface="Calibri"/>
                <a:cs typeface="Calibri"/>
              </a:rPr>
              <a:t>+</a:t>
            </a:r>
            <a:r>
              <a:rPr sz="1800" spc="-15" dirty="0">
                <a:latin typeface="Calibri"/>
                <a:cs typeface="Calibri"/>
              </a:rPr>
              <a:t> </a:t>
            </a:r>
            <a:r>
              <a:rPr sz="1800" spc="-5" dirty="0">
                <a:latin typeface="Calibri"/>
                <a:cs typeface="Calibri"/>
              </a:rPr>
              <a:t>I</a:t>
            </a:r>
            <a:r>
              <a:rPr sz="1800" spc="-7" baseline="-20833" dirty="0">
                <a:latin typeface="Calibri"/>
                <a:cs typeface="Calibri"/>
              </a:rPr>
              <a:t>a</a:t>
            </a:r>
            <a:r>
              <a:rPr sz="1800" spc="-5" dirty="0">
                <a:latin typeface="Calibri"/>
                <a:cs typeface="Calibri"/>
              </a:rPr>
              <a:t>R</a:t>
            </a:r>
            <a:r>
              <a:rPr sz="1800" spc="-7" baseline="-20833" dirty="0">
                <a:latin typeface="Calibri"/>
                <a:cs typeface="Calibri"/>
              </a:rPr>
              <a:t>a</a:t>
            </a:r>
            <a:endParaRPr sz="1800" baseline="-20833" dirty="0">
              <a:latin typeface="Calibri"/>
              <a:cs typeface="Calibri"/>
            </a:endParaRPr>
          </a:p>
        </p:txBody>
      </p:sp>
    </p:spTree>
    <p:extLst>
      <p:ext uri="{BB962C8B-B14F-4D97-AF65-F5344CB8AC3E}">
        <p14:creationId xmlns:p14="http://schemas.microsoft.com/office/powerpoint/2010/main" val="35766365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5" y="2711959"/>
            <a:ext cx="4091413" cy="1951816"/>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If</a:t>
            </a:r>
            <a:r>
              <a:rPr sz="1800" spc="-10" dirty="0">
                <a:latin typeface="Arial MT"/>
                <a:cs typeface="Arial MT"/>
              </a:rPr>
              <a:t> </a:t>
            </a:r>
            <a:r>
              <a:rPr sz="1800" dirty="0">
                <a:latin typeface="Arial MT"/>
                <a:cs typeface="Arial MT"/>
              </a:rPr>
              <a:t>the</a:t>
            </a:r>
            <a:r>
              <a:rPr sz="1800" spc="-15" dirty="0">
                <a:latin typeface="Arial MT"/>
                <a:cs typeface="Arial MT"/>
              </a:rPr>
              <a:t> </a:t>
            </a:r>
            <a:r>
              <a:rPr sz="1800" spc="-5" dirty="0">
                <a:latin typeface="Arial MT"/>
                <a:cs typeface="Arial MT"/>
              </a:rPr>
              <a:t>back </a:t>
            </a:r>
            <a:r>
              <a:rPr sz="1800" dirty="0">
                <a:latin typeface="Arial MT"/>
                <a:cs typeface="Arial MT"/>
              </a:rPr>
              <a:t>EMF of</a:t>
            </a:r>
            <a:r>
              <a:rPr sz="1800" spc="-15" dirty="0">
                <a:latin typeface="Arial MT"/>
                <a:cs typeface="Arial MT"/>
              </a:rPr>
              <a:t> </a:t>
            </a:r>
            <a:r>
              <a:rPr sz="1800" spc="-5" dirty="0">
                <a:latin typeface="Arial MT"/>
                <a:cs typeface="Arial MT"/>
              </a:rPr>
              <a:t>DC</a:t>
            </a:r>
            <a:r>
              <a:rPr sz="1800" dirty="0">
                <a:latin typeface="Arial MT"/>
                <a:cs typeface="Arial MT"/>
              </a:rPr>
              <a:t> </a:t>
            </a:r>
            <a:r>
              <a:rPr sz="1800" spc="-5" dirty="0">
                <a:latin typeface="Arial MT"/>
                <a:cs typeface="Arial MT"/>
              </a:rPr>
              <a:t>motor vanishes</a:t>
            </a:r>
            <a:r>
              <a:rPr sz="1800" dirty="0">
                <a:latin typeface="Arial MT"/>
                <a:cs typeface="Arial MT"/>
              </a:rPr>
              <a:t> </a:t>
            </a:r>
            <a:r>
              <a:rPr sz="1800" spc="-5" dirty="0">
                <a:latin typeface="Arial MT"/>
                <a:cs typeface="Arial MT"/>
              </a:rPr>
              <a:t>then</a:t>
            </a:r>
            <a:endParaRPr sz="1800" dirty="0">
              <a:latin typeface="Arial MT"/>
              <a:cs typeface="Arial MT"/>
            </a:endParaRPr>
          </a:p>
          <a:p>
            <a:pPr marL="93345" indent="-81280">
              <a:lnSpc>
                <a:spcPct val="100000"/>
              </a:lnSpc>
              <a:buSzPct val="94444"/>
              <a:buChar char="•"/>
              <a:tabLst>
                <a:tab pos="93980" algn="l"/>
              </a:tabLst>
            </a:pPr>
            <a:r>
              <a:rPr sz="1800" dirty="0">
                <a:latin typeface="Arial MT"/>
                <a:cs typeface="Arial MT"/>
              </a:rPr>
              <a:t>The</a:t>
            </a:r>
            <a:r>
              <a:rPr sz="1800" spc="-30" dirty="0">
                <a:latin typeface="Arial MT"/>
                <a:cs typeface="Arial MT"/>
              </a:rPr>
              <a:t> </a:t>
            </a:r>
            <a:r>
              <a:rPr sz="1800" spc="-5" dirty="0">
                <a:latin typeface="Arial MT"/>
                <a:cs typeface="Arial MT"/>
              </a:rPr>
              <a:t>motor continues </a:t>
            </a:r>
            <a:r>
              <a:rPr sz="1800" dirty="0">
                <a:latin typeface="Arial MT"/>
                <a:cs typeface="Arial MT"/>
              </a:rPr>
              <a:t>to</a:t>
            </a:r>
            <a:r>
              <a:rPr sz="1800" spc="-5" dirty="0">
                <a:latin typeface="Arial MT"/>
                <a:cs typeface="Arial MT"/>
              </a:rPr>
              <a:t> run</a:t>
            </a:r>
            <a:endParaRPr sz="1800" dirty="0">
              <a:latin typeface="Arial MT"/>
              <a:cs typeface="Arial MT"/>
            </a:endParaRPr>
          </a:p>
          <a:p>
            <a:pPr marL="93345" indent="-81280">
              <a:lnSpc>
                <a:spcPct val="100000"/>
              </a:lnSpc>
              <a:buSzPct val="94444"/>
              <a:buChar char="•"/>
              <a:tabLst>
                <a:tab pos="93980" algn="l"/>
              </a:tabLst>
            </a:pPr>
            <a:r>
              <a:rPr sz="1800" spc="-5" dirty="0">
                <a:latin typeface="Arial MT"/>
                <a:cs typeface="Arial MT"/>
              </a:rPr>
              <a:t>Motor</a:t>
            </a:r>
            <a:r>
              <a:rPr sz="1800" spc="-25" dirty="0">
                <a:latin typeface="Arial MT"/>
                <a:cs typeface="Arial MT"/>
              </a:rPr>
              <a:t> </a:t>
            </a:r>
            <a:r>
              <a:rPr sz="1800" spc="-15" dirty="0">
                <a:latin typeface="Arial MT"/>
                <a:cs typeface="Arial MT"/>
              </a:rPr>
              <a:t>will</a:t>
            </a:r>
            <a:r>
              <a:rPr sz="1800" spc="20" dirty="0">
                <a:latin typeface="Arial MT"/>
                <a:cs typeface="Arial MT"/>
              </a:rPr>
              <a:t> </a:t>
            </a:r>
            <a:r>
              <a:rPr sz="1800" dirty="0">
                <a:latin typeface="Arial MT"/>
                <a:cs typeface="Arial MT"/>
              </a:rPr>
              <a:t>stop</a:t>
            </a:r>
          </a:p>
          <a:p>
            <a:pPr marL="93345" indent="-81280">
              <a:lnSpc>
                <a:spcPct val="100000"/>
              </a:lnSpc>
              <a:buSzPct val="94444"/>
              <a:buChar char="•"/>
              <a:tabLst>
                <a:tab pos="93980" algn="l"/>
              </a:tabLst>
            </a:pPr>
            <a:r>
              <a:rPr sz="1800" spc="-5" dirty="0">
                <a:latin typeface="Arial MT"/>
                <a:cs typeface="Arial MT"/>
              </a:rPr>
              <a:t>Armature</a:t>
            </a:r>
            <a:r>
              <a:rPr sz="1800" spc="-25" dirty="0">
                <a:latin typeface="Arial MT"/>
                <a:cs typeface="Arial MT"/>
              </a:rPr>
              <a:t> </a:t>
            </a:r>
            <a:r>
              <a:rPr sz="1800" spc="-15" dirty="0">
                <a:latin typeface="Arial MT"/>
                <a:cs typeface="Arial MT"/>
              </a:rPr>
              <a:t>will</a:t>
            </a:r>
            <a:r>
              <a:rPr sz="1800" spc="25" dirty="0">
                <a:latin typeface="Arial MT"/>
                <a:cs typeface="Arial MT"/>
              </a:rPr>
              <a:t> </a:t>
            </a:r>
            <a:r>
              <a:rPr sz="1800" spc="-5" dirty="0">
                <a:latin typeface="Arial MT"/>
                <a:cs typeface="Arial MT"/>
              </a:rPr>
              <a:t>burn</a:t>
            </a:r>
            <a:endParaRPr sz="1800" dirty="0">
              <a:latin typeface="Arial MT"/>
              <a:cs typeface="Arial MT"/>
            </a:endParaRPr>
          </a:p>
          <a:p>
            <a:pPr marL="93345" indent="-81280">
              <a:lnSpc>
                <a:spcPct val="100000"/>
              </a:lnSpc>
              <a:buSzPct val="94444"/>
              <a:buChar char="•"/>
              <a:tabLst>
                <a:tab pos="93980" algn="l"/>
              </a:tabLst>
            </a:pPr>
            <a:r>
              <a:rPr sz="1800" dirty="0">
                <a:latin typeface="Arial MT"/>
                <a:cs typeface="Arial MT"/>
              </a:rPr>
              <a:t>The</a:t>
            </a:r>
            <a:r>
              <a:rPr sz="1800" spc="-25" dirty="0">
                <a:latin typeface="Arial MT"/>
                <a:cs typeface="Arial MT"/>
              </a:rPr>
              <a:t> </a:t>
            </a:r>
            <a:r>
              <a:rPr sz="1800" spc="-5" dirty="0">
                <a:latin typeface="Arial MT"/>
                <a:cs typeface="Arial MT"/>
              </a:rPr>
              <a:t>motor</a:t>
            </a:r>
            <a:r>
              <a:rPr sz="1800" dirty="0">
                <a:latin typeface="Arial MT"/>
                <a:cs typeface="Arial MT"/>
              </a:rPr>
              <a:t> </a:t>
            </a:r>
            <a:r>
              <a:rPr sz="1800" spc="-5" dirty="0">
                <a:latin typeface="Arial MT"/>
                <a:cs typeface="Arial MT"/>
              </a:rPr>
              <a:t>continues</a:t>
            </a:r>
            <a:r>
              <a:rPr sz="1800" spc="5" dirty="0">
                <a:latin typeface="Arial MT"/>
                <a:cs typeface="Arial MT"/>
              </a:rPr>
              <a:t> </a:t>
            </a:r>
            <a:r>
              <a:rPr sz="1800" dirty="0">
                <a:latin typeface="Arial MT"/>
                <a:cs typeface="Arial MT"/>
              </a:rPr>
              <a:t>to </a:t>
            </a:r>
            <a:r>
              <a:rPr sz="1800" spc="-5" dirty="0">
                <a:latin typeface="Arial MT"/>
                <a:cs typeface="Arial MT"/>
              </a:rPr>
              <a:t>run</a:t>
            </a:r>
            <a:r>
              <a:rPr sz="1800" spc="-10" dirty="0">
                <a:latin typeface="Arial MT"/>
                <a:cs typeface="Arial MT"/>
              </a:rPr>
              <a:t> </a:t>
            </a:r>
            <a:r>
              <a:rPr sz="1800" spc="-5" dirty="0">
                <a:latin typeface="Arial MT"/>
                <a:cs typeface="Arial MT"/>
              </a:rPr>
              <a:t>in</a:t>
            </a:r>
            <a:r>
              <a:rPr sz="1800" spc="5" dirty="0">
                <a:latin typeface="Arial MT"/>
                <a:cs typeface="Arial MT"/>
              </a:rPr>
              <a:t> </a:t>
            </a:r>
            <a:r>
              <a:rPr sz="1800" spc="-5" dirty="0">
                <a:latin typeface="Arial MT"/>
                <a:cs typeface="Arial MT"/>
              </a:rPr>
              <a:t>slow speed</a:t>
            </a:r>
            <a:endParaRPr sz="1800" dirty="0">
              <a:latin typeface="Arial MT"/>
              <a:cs typeface="Arial MT"/>
            </a:endParaRPr>
          </a:p>
        </p:txBody>
      </p:sp>
    </p:spTree>
    <p:extLst>
      <p:ext uri="{BB962C8B-B14F-4D97-AF65-F5344CB8AC3E}">
        <p14:creationId xmlns:p14="http://schemas.microsoft.com/office/powerpoint/2010/main" val="3328471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13820" y="1718383"/>
            <a:ext cx="5795828" cy="3422668"/>
          </a:xfrm>
          <a:prstGeom prst="rect">
            <a:avLst/>
          </a:prstGeom>
        </p:spPr>
        <p:txBody>
          <a:bodyPr vert="horz" wrap="square" lIns="0" tIns="12700" rIns="0" bIns="0" rtlCol="0">
            <a:spAutoFit/>
          </a:bodyPr>
          <a:lstStyle/>
          <a:p>
            <a:pPr marL="38100">
              <a:lnSpc>
                <a:spcPct val="100000"/>
              </a:lnSpc>
              <a:spcBef>
                <a:spcPts val="100"/>
              </a:spcBef>
            </a:pPr>
            <a:r>
              <a:rPr sz="1800" spc="-5" dirty="0">
                <a:latin typeface="Calibri"/>
                <a:cs typeface="Calibri"/>
              </a:rPr>
              <a:t>The armature</a:t>
            </a:r>
            <a:r>
              <a:rPr sz="1800" spc="5" dirty="0">
                <a:latin typeface="Calibri"/>
                <a:cs typeface="Calibri"/>
              </a:rPr>
              <a:t> </a:t>
            </a:r>
            <a:r>
              <a:rPr sz="1800" spc="-5" dirty="0">
                <a:latin typeface="Calibri"/>
                <a:cs typeface="Calibri"/>
              </a:rPr>
              <a:t>will</a:t>
            </a:r>
            <a:r>
              <a:rPr sz="1800" spc="10" dirty="0">
                <a:latin typeface="Calibri"/>
                <a:cs typeface="Calibri"/>
              </a:rPr>
              <a:t> </a:t>
            </a:r>
            <a:r>
              <a:rPr sz="1800" spc="-5" dirty="0">
                <a:latin typeface="Calibri"/>
                <a:cs typeface="Calibri"/>
              </a:rPr>
              <a:t>burn</a:t>
            </a:r>
            <a:r>
              <a:rPr sz="1800" spc="5" dirty="0">
                <a:latin typeface="Calibri"/>
                <a:cs typeface="Calibri"/>
              </a:rPr>
              <a:t> </a:t>
            </a:r>
            <a:r>
              <a:rPr sz="1800" spc="-10" dirty="0">
                <a:latin typeface="Calibri"/>
                <a:cs typeface="Calibri"/>
              </a:rPr>
              <a:t>Explanation:</a:t>
            </a:r>
            <a:endParaRPr sz="1800" dirty="0">
              <a:latin typeface="Calibri"/>
              <a:cs typeface="Calibri"/>
            </a:endParaRPr>
          </a:p>
          <a:p>
            <a:pPr marL="38100">
              <a:lnSpc>
                <a:spcPct val="100000"/>
              </a:lnSpc>
            </a:pPr>
            <a:r>
              <a:rPr sz="1800" spc="-10" dirty="0">
                <a:latin typeface="Calibri"/>
                <a:cs typeface="Calibri"/>
              </a:rPr>
              <a:t>Explanation:</a:t>
            </a:r>
            <a:endParaRPr sz="1800" dirty="0">
              <a:latin typeface="Calibri"/>
              <a:cs typeface="Calibri"/>
            </a:endParaRPr>
          </a:p>
          <a:p>
            <a:pPr marL="38100" marR="30480">
              <a:lnSpc>
                <a:spcPct val="99300"/>
              </a:lnSpc>
              <a:spcBef>
                <a:spcPts val="85"/>
              </a:spcBef>
              <a:buSzPct val="94444"/>
              <a:buChar char="•"/>
              <a:tabLst>
                <a:tab pos="119380" algn="l"/>
              </a:tabLst>
            </a:pPr>
            <a:r>
              <a:rPr sz="1800" dirty="0">
                <a:latin typeface="Arial MT"/>
                <a:cs typeface="Arial MT"/>
              </a:rPr>
              <a:t>The</a:t>
            </a:r>
            <a:r>
              <a:rPr sz="1800" spc="-25" dirty="0">
                <a:latin typeface="Arial MT"/>
                <a:cs typeface="Arial MT"/>
              </a:rPr>
              <a:t> </a:t>
            </a:r>
            <a:r>
              <a:rPr sz="1800" spc="-5" dirty="0">
                <a:latin typeface="Arial MT"/>
                <a:cs typeface="Arial MT"/>
              </a:rPr>
              <a:t>presence</a:t>
            </a:r>
            <a:r>
              <a:rPr sz="1800" spc="5" dirty="0">
                <a:latin typeface="Arial MT"/>
                <a:cs typeface="Arial MT"/>
              </a:rPr>
              <a:t> </a:t>
            </a:r>
            <a:r>
              <a:rPr sz="1800" dirty="0">
                <a:latin typeface="Arial MT"/>
                <a:cs typeface="Arial MT"/>
              </a:rPr>
              <a:t>of </a:t>
            </a:r>
            <a:r>
              <a:rPr sz="1800" spc="-5" dirty="0">
                <a:latin typeface="Arial MT"/>
                <a:cs typeface="Arial MT"/>
              </a:rPr>
              <a:t>back</a:t>
            </a:r>
            <a:r>
              <a:rPr sz="1800" dirty="0">
                <a:latin typeface="Arial MT"/>
                <a:cs typeface="Arial MT"/>
              </a:rPr>
              <a:t> emf</a:t>
            </a:r>
            <a:r>
              <a:rPr sz="1800" spc="5" dirty="0">
                <a:latin typeface="Arial MT"/>
                <a:cs typeface="Arial MT"/>
              </a:rPr>
              <a:t> </a:t>
            </a:r>
            <a:r>
              <a:rPr sz="1800" spc="-5" dirty="0">
                <a:latin typeface="Arial MT"/>
                <a:cs typeface="Arial MT"/>
              </a:rPr>
              <a:t>makes</a:t>
            </a:r>
            <a:r>
              <a:rPr sz="1800" dirty="0">
                <a:latin typeface="Arial MT"/>
                <a:cs typeface="Arial MT"/>
              </a:rPr>
              <a:t> the</a:t>
            </a:r>
            <a:r>
              <a:rPr sz="1800" spc="5" dirty="0">
                <a:latin typeface="Arial MT"/>
                <a:cs typeface="Arial MT"/>
              </a:rPr>
              <a:t> </a:t>
            </a:r>
            <a:r>
              <a:rPr sz="1800" dirty="0">
                <a:latin typeface="Arial MT"/>
                <a:cs typeface="Arial MT"/>
              </a:rPr>
              <a:t>d.c.</a:t>
            </a:r>
            <a:r>
              <a:rPr sz="1800" spc="5" dirty="0">
                <a:latin typeface="Arial MT"/>
                <a:cs typeface="Arial MT"/>
              </a:rPr>
              <a:t> </a:t>
            </a:r>
            <a:r>
              <a:rPr sz="1800" spc="-5" dirty="0">
                <a:latin typeface="Arial MT"/>
                <a:cs typeface="Arial MT"/>
              </a:rPr>
              <a:t>motor</a:t>
            </a:r>
            <a:r>
              <a:rPr sz="1800" dirty="0">
                <a:latin typeface="Arial MT"/>
                <a:cs typeface="Arial MT"/>
              </a:rPr>
              <a:t> </a:t>
            </a:r>
            <a:r>
              <a:rPr sz="1800" spc="-5" dirty="0">
                <a:latin typeface="Arial MT"/>
                <a:cs typeface="Arial MT"/>
              </a:rPr>
              <a:t>a</a:t>
            </a:r>
            <a:r>
              <a:rPr sz="1800" dirty="0">
                <a:latin typeface="Arial MT"/>
                <a:cs typeface="Arial MT"/>
              </a:rPr>
              <a:t> </a:t>
            </a:r>
            <a:r>
              <a:rPr sz="1800" spc="-5" dirty="0">
                <a:latin typeface="Arial MT"/>
                <a:cs typeface="Arial MT"/>
              </a:rPr>
              <a:t>self- </a:t>
            </a:r>
            <a:r>
              <a:rPr sz="1800" dirty="0">
                <a:latin typeface="Arial MT"/>
                <a:cs typeface="Arial MT"/>
              </a:rPr>
              <a:t> </a:t>
            </a:r>
            <a:r>
              <a:rPr sz="1800" spc="-5" dirty="0">
                <a:latin typeface="Arial MT"/>
                <a:cs typeface="Arial MT"/>
              </a:rPr>
              <a:t>regulating</a:t>
            </a:r>
            <a:r>
              <a:rPr sz="1800" spc="15" dirty="0">
                <a:latin typeface="Arial MT"/>
                <a:cs typeface="Arial MT"/>
              </a:rPr>
              <a:t> </a:t>
            </a:r>
            <a:r>
              <a:rPr sz="1800" spc="-5" dirty="0">
                <a:latin typeface="Arial MT"/>
                <a:cs typeface="Arial MT"/>
              </a:rPr>
              <a:t>machine</a:t>
            </a:r>
            <a:r>
              <a:rPr sz="1800" spc="5" dirty="0">
                <a:latin typeface="Arial MT"/>
                <a:cs typeface="Arial MT"/>
              </a:rPr>
              <a:t> </a:t>
            </a:r>
            <a:r>
              <a:rPr sz="1800" spc="-5" dirty="0">
                <a:latin typeface="Arial MT"/>
                <a:cs typeface="Arial MT"/>
              </a:rPr>
              <a:t>i.e., </a:t>
            </a:r>
            <a:r>
              <a:rPr sz="1800" dirty="0">
                <a:latin typeface="Arial MT"/>
                <a:cs typeface="Arial MT"/>
              </a:rPr>
              <a:t>it</a:t>
            </a:r>
            <a:r>
              <a:rPr sz="1800" spc="-10" dirty="0">
                <a:latin typeface="Arial MT"/>
                <a:cs typeface="Arial MT"/>
              </a:rPr>
              <a:t> </a:t>
            </a:r>
            <a:r>
              <a:rPr sz="1800" spc="-5" dirty="0">
                <a:latin typeface="Arial MT"/>
                <a:cs typeface="Arial MT"/>
              </a:rPr>
              <a:t>makes</a:t>
            </a:r>
            <a:r>
              <a:rPr sz="1800" spc="10" dirty="0">
                <a:latin typeface="Arial MT"/>
                <a:cs typeface="Arial MT"/>
              </a:rPr>
              <a:t> </a:t>
            </a:r>
            <a:r>
              <a:rPr sz="1800" dirty="0">
                <a:latin typeface="Arial MT"/>
                <a:cs typeface="Arial MT"/>
              </a:rPr>
              <a:t>the</a:t>
            </a:r>
            <a:r>
              <a:rPr sz="1800" spc="-15" dirty="0">
                <a:latin typeface="Arial MT"/>
                <a:cs typeface="Arial MT"/>
              </a:rPr>
              <a:t> </a:t>
            </a:r>
            <a:r>
              <a:rPr sz="1800" spc="-5" dirty="0">
                <a:latin typeface="Arial MT"/>
                <a:cs typeface="Arial MT"/>
              </a:rPr>
              <a:t>motor</a:t>
            </a:r>
            <a:r>
              <a:rPr sz="1800" dirty="0">
                <a:latin typeface="Arial MT"/>
                <a:cs typeface="Arial MT"/>
              </a:rPr>
              <a:t> to</a:t>
            </a:r>
            <a:r>
              <a:rPr sz="1800" spc="-15" dirty="0">
                <a:latin typeface="Arial MT"/>
                <a:cs typeface="Arial MT"/>
              </a:rPr>
              <a:t> </a:t>
            </a:r>
            <a:r>
              <a:rPr sz="1800" spc="-5" dirty="0">
                <a:latin typeface="Arial MT"/>
                <a:cs typeface="Arial MT"/>
              </a:rPr>
              <a:t>draw</a:t>
            </a:r>
            <a:r>
              <a:rPr sz="1800" dirty="0">
                <a:latin typeface="Arial MT"/>
                <a:cs typeface="Arial MT"/>
              </a:rPr>
              <a:t> </a:t>
            </a:r>
            <a:r>
              <a:rPr sz="1800" spc="-5" dirty="0">
                <a:latin typeface="Arial MT"/>
                <a:cs typeface="Arial MT"/>
              </a:rPr>
              <a:t>as </a:t>
            </a:r>
            <a:r>
              <a:rPr sz="1800" dirty="0">
                <a:latin typeface="Arial MT"/>
                <a:cs typeface="Arial MT"/>
              </a:rPr>
              <a:t> </a:t>
            </a:r>
            <a:r>
              <a:rPr sz="1800" spc="-5" dirty="0">
                <a:latin typeface="Arial MT"/>
                <a:cs typeface="Arial MT"/>
              </a:rPr>
              <a:t>much armature</a:t>
            </a:r>
            <a:r>
              <a:rPr sz="1800" spc="10" dirty="0">
                <a:latin typeface="Arial MT"/>
                <a:cs typeface="Arial MT"/>
              </a:rPr>
              <a:t> </a:t>
            </a:r>
            <a:r>
              <a:rPr sz="1800" spc="-5" dirty="0">
                <a:latin typeface="Arial MT"/>
                <a:cs typeface="Arial MT"/>
              </a:rPr>
              <a:t>current</a:t>
            </a:r>
            <a:r>
              <a:rPr sz="1800" spc="10" dirty="0">
                <a:latin typeface="Arial MT"/>
                <a:cs typeface="Arial MT"/>
              </a:rPr>
              <a:t> </a:t>
            </a:r>
            <a:r>
              <a:rPr sz="1800" spc="-5" dirty="0">
                <a:latin typeface="Arial MT"/>
                <a:cs typeface="Arial MT"/>
              </a:rPr>
              <a:t>as</a:t>
            </a:r>
            <a:r>
              <a:rPr sz="1800" spc="5" dirty="0">
                <a:latin typeface="Arial MT"/>
                <a:cs typeface="Arial MT"/>
              </a:rPr>
              <a:t> </a:t>
            </a:r>
            <a:r>
              <a:rPr sz="1800" spc="-5" dirty="0">
                <a:latin typeface="Arial MT"/>
                <a:cs typeface="Arial MT"/>
              </a:rPr>
              <a:t>is</a:t>
            </a:r>
            <a:r>
              <a:rPr sz="1800" spc="10" dirty="0">
                <a:latin typeface="Arial MT"/>
                <a:cs typeface="Arial MT"/>
              </a:rPr>
              <a:t> </a:t>
            </a:r>
            <a:r>
              <a:rPr sz="1800" spc="-5" dirty="0">
                <a:latin typeface="Arial MT"/>
                <a:cs typeface="Arial MT"/>
              </a:rPr>
              <a:t>just</a:t>
            </a:r>
            <a:r>
              <a:rPr sz="1800" spc="10" dirty="0">
                <a:latin typeface="Arial MT"/>
                <a:cs typeface="Arial MT"/>
              </a:rPr>
              <a:t> </a:t>
            </a:r>
            <a:r>
              <a:rPr sz="1800" spc="-10" dirty="0">
                <a:latin typeface="Arial MT"/>
                <a:cs typeface="Arial MT"/>
              </a:rPr>
              <a:t>sufficient</a:t>
            </a:r>
            <a:r>
              <a:rPr sz="1800" spc="20" dirty="0">
                <a:latin typeface="Arial MT"/>
                <a:cs typeface="Arial MT"/>
              </a:rPr>
              <a:t> </a:t>
            </a:r>
            <a:r>
              <a:rPr sz="1800" dirty="0">
                <a:latin typeface="Arial MT"/>
                <a:cs typeface="Arial MT"/>
              </a:rPr>
              <a:t>to</a:t>
            </a:r>
            <a:r>
              <a:rPr sz="1800" spc="5" dirty="0">
                <a:latin typeface="Arial MT"/>
                <a:cs typeface="Arial MT"/>
              </a:rPr>
              <a:t> </a:t>
            </a:r>
            <a:r>
              <a:rPr sz="1800" spc="-5" dirty="0">
                <a:latin typeface="Arial MT"/>
                <a:cs typeface="Arial MT"/>
              </a:rPr>
              <a:t>develop</a:t>
            </a:r>
            <a:r>
              <a:rPr sz="1800" spc="15" dirty="0">
                <a:latin typeface="Arial MT"/>
                <a:cs typeface="Arial MT"/>
              </a:rPr>
              <a:t> </a:t>
            </a:r>
            <a:r>
              <a:rPr sz="1800" dirty="0">
                <a:latin typeface="Arial MT"/>
                <a:cs typeface="Arial MT"/>
              </a:rPr>
              <a:t>the </a:t>
            </a:r>
            <a:r>
              <a:rPr sz="1800" spc="-490" dirty="0">
                <a:latin typeface="Arial MT"/>
                <a:cs typeface="Arial MT"/>
              </a:rPr>
              <a:t> </a:t>
            </a:r>
            <a:r>
              <a:rPr sz="1800" spc="-5" dirty="0">
                <a:latin typeface="Arial MT"/>
                <a:cs typeface="Arial MT"/>
              </a:rPr>
              <a:t>torque</a:t>
            </a:r>
            <a:r>
              <a:rPr sz="1800" dirty="0">
                <a:latin typeface="Arial MT"/>
                <a:cs typeface="Arial MT"/>
              </a:rPr>
              <a:t> </a:t>
            </a:r>
            <a:r>
              <a:rPr sz="1800" spc="-5" dirty="0">
                <a:latin typeface="Arial MT"/>
                <a:cs typeface="Arial MT"/>
              </a:rPr>
              <a:t>required</a:t>
            </a:r>
            <a:r>
              <a:rPr sz="1800" spc="5" dirty="0">
                <a:latin typeface="Arial MT"/>
                <a:cs typeface="Arial MT"/>
              </a:rPr>
              <a:t> </a:t>
            </a:r>
            <a:r>
              <a:rPr sz="1800" spc="-5" dirty="0">
                <a:latin typeface="Arial MT"/>
                <a:cs typeface="Arial MT"/>
              </a:rPr>
              <a:t>by </a:t>
            </a:r>
            <a:r>
              <a:rPr sz="1800" dirty="0">
                <a:latin typeface="Arial MT"/>
                <a:cs typeface="Arial MT"/>
              </a:rPr>
              <a:t>the</a:t>
            </a:r>
            <a:r>
              <a:rPr sz="1800" spc="-10" dirty="0">
                <a:latin typeface="Arial MT"/>
                <a:cs typeface="Arial MT"/>
              </a:rPr>
              <a:t> </a:t>
            </a:r>
            <a:r>
              <a:rPr sz="1800" spc="-5" dirty="0">
                <a:latin typeface="Arial MT"/>
                <a:cs typeface="Arial MT"/>
              </a:rPr>
              <a:t>load.</a:t>
            </a:r>
            <a:endParaRPr sz="1800" dirty="0">
              <a:latin typeface="Arial MT"/>
              <a:cs typeface="Arial MT"/>
            </a:endParaRPr>
          </a:p>
          <a:p>
            <a:pPr marL="118745" indent="-81280">
              <a:lnSpc>
                <a:spcPts val="2820"/>
              </a:lnSpc>
              <a:buSzPct val="94444"/>
              <a:buChar char="•"/>
              <a:tabLst>
                <a:tab pos="119380" algn="l"/>
              </a:tabLst>
            </a:pPr>
            <a:r>
              <a:rPr sz="1800" spc="-5" dirty="0">
                <a:latin typeface="Arial MT"/>
                <a:cs typeface="Arial MT"/>
              </a:rPr>
              <a:t>Armature current</a:t>
            </a:r>
            <a:r>
              <a:rPr sz="1800" spc="10" dirty="0">
                <a:latin typeface="Arial MT"/>
                <a:cs typeface="Arial MT"/>
              </a:rPr>
              <a:t> </a:t>
            </a:r>
            <a:r>
              <a:rPr sz="1800" spc="-5" dirty="0">
                <a:latin typeface="Arial MT"/>
                <a:cs typeface="Arial MT"/>
              </a:rPr>
              <a:t>is</a:t>
            </a:r>
            <a:r>
              <a:rPr sz="1800" dirty="0">
                <a:latin typeface="Arial MT"/>
                <a:cs typeface="Arial MT"/>
              </a:rPr>
              <a:t> </a:t>
            </a:r>
            <a:r>
              <a:rPr sz="1800" dirty="0">
                <a:latin typeface="Calibri"/>
                <a:cs typeface="Calibri"/>
              </a:rPr>
              <a:t>I</a:t>
            </a:r>
            <a:r>
              <a:rPr sz="1800" baseline="-20833" dirty="0">
                <a:latin typeface="Calibri"/>
                <a:cs typeface="Calibri"/>
              </a:rPr>
              <a:t>a</a:t>
            </a:r>
            <a:r>
              <a:rPr sz="1800" spc="179" baseline="-20833" dirty="0">
                <a:latin typeface="Calibri"/>
                <a:cs typeface="Calibri"/>
              </a:rPr>
              <a:t> </a:t>
            </a:r>
            <a:r>
              <a:rPr sz="1800" dirty="0">
                <a:latin typeface="Calibri"/>
                <a:cs typeface="Calibri"/>
              </a:rPr>
              <a:t>=</a:t>
            </a:r>
            <a:r>
              <a:rPr sz="1800" spc="5" dirty="0">
                <a:latin typeface="Calibri"/>
                <a:cs typeface="Calibri"/>
              </a:rPr>
              <a:t> </a:t>
            </a:r>
            <a:r>
              <a:rPr sz="1800" spc="-5" dirty="0">
                <a:latin typeface="Calibri"/>
                <a:cs typeface="Calibri"/>
              </a:rPr>
              <a:t>(V</a:t>
            </a:r>
            <a:r>
              <a:rPr sz="1800" dirty="0">
                <a:latin typeface="Calibri"/>
                <a:cs typeface="Calibri"/>
              </a:rPr>
              <a:t> –</a:t>
            </a:r>
            <a:r>
              <a:rPr sz="1800" spc="10" dirty="0">
                <a:latin typeface="Calibri"/>
                <a:cs typeface="Calibri"/>
              </a:rPr>
              <a:t> </a:t>
            </a:r>
            <a:r>
              <a:rPr sz="1800" spc="-5" dirty="0">
                <a:latin typeface="Calibri"/>
                <a:cs typeface="Calibri"/>
              </a:rPr>
              <a:t>E</a:t>
            </a:r>
            <a:r>
              <a:rPr sz="1800" spc="-7" baseline="-20833" dirty="0">
                <a:latin typeface="Calibri"/>
                <a:cs typeface="Calibri"/>
              </a:rPr>
              <a:t>b</a:t>
            </a:r>
            <a:r>
              <a:rPr sz="1800" spc="-5" dirty="0">
                <a:latin typeface="Calibri"/>
                <a:cs typeface="Calibri"/>
              </a:rPr>
              <a:t>)</a:t>
            </a:r>
            <a:r>
              <a:rPr sz="2400" spc="-5" dirty="0">
                <a:latin typeface="Calibri"/>
                <a:cs typeface="Calibri"/>
              </a:rPr>
              <a:t>/</a:t>
            </a:r>
            <a:r>
              <a:rPr sz="1800" spc="-5" dirty="0">
                <a:latin typeface="Calibri"/>
                <a:cs typeface="Calibri"/>
              </a:rPr>
              <a:t>R</a:t>
            </a:r>
            <a:r>
              <a:rPr sz="1800" spc="-7" baseline="-20833" dirty="0">
                <a:latin typeface="Calibri"/>
                <a:cs typeface="Calibri"/>
              </a:rPr>
              <a:t>a</a:t>
            </a:r>
            <a:endParaRPr sz="1800" baseline="-20833" dirty="0">
              <a:latin typeface="Calibri"/>
              <a:cs typeface="Calibri"/>
            </a:endParaRPr>
          </a:p>
          <a:p>
            <a:pPr marL="38100" marR="250190">
              <a:lnSpc>
                <a:spcPts val="2110"/>
              </a:lnSpc>
              <a:spcBef>
                <a:spcPts val="220"/>
              </a:spcBef>
              <a:buSzPct val="94444"/>
              <a:buChar char="•"/>
              <a:tabLst>
                <a:tab pos="119380" algn="l"/>
              </a:tabLst>
            </a:pPr>
            <a:r>
              <a:rPr sz="1800" spc="-5" dirty="0">
                <a:latin typeface="Arial MT"/>
                <a:cs typeface="Arial MT"/>
              </a:rPr>
              <a:t>When</a:t>
            </a:r>
            <a:r>
              <a:rPr sz="1800" spc="-10" dirty="0">
                <a:latin typeface="Arial MT"/>
                <a:cs typeface="Arial MT"/>
              </a:rPr>
              <a:t> </a:t>
            </a:r>
            <a:r>
              <a:rPr sz="1800" dirty="0">
                <a:latin typeface="Arial MT"/>
                <a:cs typeface="Arial MT"/>
              </a:rPr>
              <a:t>the</a:t>
            </a:r>
            <a:r>
              <a:rPr sz="1800" spc="-10" dirty="0">
                <a:latin typeface="Arial MT"/>
                <a:cs typeface="Arial MT"/>
              </a:rPr>
              <a:t> </a:t>
            </a:r>
            <a:r>
              <a:rPr sz="1800" dirty="0">
                <a:latin typeface="Arial MT"/>
                <a:cs typeface="Arial MT"/>
              </a:rPr>
              <a:t>motor</a:t>
            </a:r>
            <a:r>
              <a:rPr sz="1800" spc="5" dirty="0">
                <a:latin typeface="Arial MT"/>
                <a:cs typeface="Arial MT"/>
              </a:rPr>
              <a:t> </a:t>
            </a:r>
            <a:r>
              <a:rPr sz="1800" spc="-5" dirty="0">
                <a:latin typeface="Arial MT"/>
                <a:cs typeface="Arial MT"/>
              </a:rPr>
              <a:t>is</a:t>
            </a:r>
            <a:r>
              <a:rPr sz="1800" dirty="0">
                <a:latin typeface="Arial MT"/>
                <a:cs typeface="Arial MT"/>
              </a:rPr>
              <a:t> </a:t>
            </a:r>
            <a:r>
              <a:rPr sz="1800" spc="-5" dirty="0">
                <a:latin typeface="Arial MT"/>
                <a:cs typeface="Arial MT"/>
              </a:rPr>
              <a:t>running</a:t>
            </a:r>
            <a:r>
              <a:rPr sz="1800" spc="20" dirty="0">
                <a:latin typeface="Arial MT"/>
                <a:cs typeface="Arial MT"/>
              </a:rPr>
              <a:t> </a:t>
            </a:r>
            <a:r>
              <a:rPr sz="1800" spc="-5" dirty="0">
                <a:latin typeface="Arial MT"/>
                <a:cs typeface="Arial MT"/>
              </a:rPr>
              <a:t>on</a:t>
            </a:r>
            <a:r>
              <a:rPr sz="1800" spc="-10" dirty="0">
                <a:latin typeface="Arial MT"/>
                <a:cs typeface="Arial MT"/>
              </a:rPr>
              <a:t> </a:t>
            </a:r>
            <a:r>
              <a:rPr sz="1800" spc="-5" dirty="0">
                <a:latin typeface="Arial MT"/>
                <a:cs typeface="Arial MT"/>
              </a:rPr>
              <a:t>no-load,</a:t>
            </a:r>
            <a:r>
              <a:rPr sz="1800" spc="25" dirty="0">
                <a:latin typeface="Arial MT"/>
                <a:cs typeface="Arial MT"/>
              </a:rPr>
              <a:t> </a:t>
            </a:r>
            <a:r>
              <a:rPr sz="1800" spc="-5" dirty="0">
                <a:latin typeface="Arial MT"/>
                <a:cs typeface="Arial MT"/>
              </a:rPr>
              <a:t>small</a:t>
            </a:r>
            <a:r>
              <a:rPr sz="1800" spc="5" dirty="0">
                <a:latin typeface="Arial MT"/>
                <a:cs typeface="Arial MT"/>
              </a:rPr>
              <a:t> </a:t>
            </a:r>
            <a:r>
              <a:rPr sz="1800" spc="-5" dirty="0">
                <a:latin typeface="Arial MT"/>
                <a:cs typeface="Arial MT"/>
              </a:rPr>
              <a:t>torque</a:t>
            </a:r>
            <a:r>
              <a:rPr sz="1800" spc="5" dirty="0">
                <a:latin typeface="Arial MT"/>
                <a:cs typeface="Arial MT"/>
              </a:rPr>
              <a:t> </a:t>
            </a:r>
            <a:r>
              <a:rPr sz="1800" spc="-5" dirty="0">
                <a:latin typeface="Arial MT"/>
                <a:cs typeface="Arial MT"/>
              </a:rPr>
              <a:t>is </a:t>
            </a:r>
            <a:r>
              <a:rPr sz="1800" spc="-484" dirty="0">
                <a:latin typeface="Arial MT"/>
                <a:cs typeface="Arial MT"/>
              </a:rPr>
              <a:t> </a:t>
            </a:r>
            <a:r>
              <a:rPr sz="1800" spc="-5" dirty="0">
                <a:latin typeface="Arial MT"/>
                <a:cs typeface="Arial MT"/>
              </a:rPr>
              <a:t>required</a:t>
            </a:r>
            <a:r>
              <a:rPr sz="1800" spc="15" dirty="0">
                <a:latin typeface="Arial MT"/>
                <a:cs typeface="Arial MT"/>
              </a:rPr>
              <a:t> </a:t>
            </a:r>
            <a:r>
              <a:rPr sz="1800" dirty="0">
                <a:latin typeface="Arial MT"/>
                <a:cs typeface="Arial MT"/>
              </a:rPr>
              <a:t>to</a:t>
            </a:r>
            <a:r>
              <a:rPr sz="1800" spc="-10" dirty="0">
                <a:latin typeface="Arial MT"/>
                <a:cs typeface="Arial MT"/>
              </a:rPr>
              <a:t> </a:t>
            </a:r>
            <a:r>
              <a:rPr sz="1800" spc="-5" dirty="0">
                <a:latin typeface="Arial MT"/>
                <a:cs typeface="Arial MT"/>
              </a:rPr>
              <a:t>overcome</a:t>
            </a:r>
            <a:r>
              <a:rPr sz="1800" spc="10" dirty="0">
                <a:latin typeface="Arial MT"/>
                <a:cs typeface="Arial MT"/>
              </a:rPr>
              <a:t> </a:t>
            </a:r>
            <a:r>
              <a:rPr sz="1800" dirty="0">
                <a:latin typeface="Arial MT"/>
                <a:cs typeface="Arial MT"/>
              </a:rPr>
              <a:t>the</a:t>
            </a:r>
            <a:r>
              <a:rPr sz="1800" spc="-10" dirty="0">
                <a:latin typeface="Arial MT"/>
                <a:cs typeface="Arial MT"/>
              </a:rPr>
              <a:t> </a:t>
            </a:r>
            <a:r>
              <a:rPr sz="1800" spc="-5" dirty="0">
                <a:latin typeface="Arial MT"/>
                <a:cs typeface="Arial MT"/>
              </a:rPr>
              <a:t>friction</a:t>
            </a:r>
            <a:r>
              <a:rPr sz="1800" spc="10" dirty="0">
                <a:latin typeface="Arial MT"/>
                <a:cs typeface="Arial MT"/>
              </a:rPr>
              <a:t> </a:t>
            </a:r>
            <a:r>
              <a:rPr sz="1800" spc="-5" dirty="0">
                <a:latin typeface="Arial MT"/>
                <a:cs typeface="Arial MT"/>
              </a:rPr>
              <a:t>and</a:t>
            </a:r>
            <a:r>
              <a:rPr sz="1800" dirty="0">
                <a:latin typeface="Arial MT"/>
                <a:cs typeface="Arial MT"/>
              </a:rPr>
              <a:t> </a:t>
            </a:r>
            <a:r>
              <a:rPr sz="1800" spc="-10" dirty="0">
                <a:latin typeface="Arial MT"/>
                <a:cs typeface="Arial MT"/>
              </a:rPr>
              <a:t>windage</a:t>
            </a:r>
            <a:r>
              <a:rPr sz="1800" spc="45" dirty="0">
                <a:latin typeface="Arial MT"/>
                <a:cs typeface="Arial MT"/>
              </a:rPr>
              <a:t> </a:t>
            </a:r>
            <a:r>
              <a:rPr sz="1800" spc="-5" dirty="0">
                <a:latin typeface="Arial MT"/>
                <a:cs typeface="Arial MT"/>
              </a:rPr>
              <a:t>losses.</a:t>
            </a:r>
            <a:endParaRPr sz="1800" dirty="0">
              <a:latin typeface="Arial MT"/>
              <a:cs typeface="Arial MT"/>
            </a:endParaRPr>
          </a:p>
          <a:p>
            <a:pPr marL="38100" marR="125730">
              <a:lnSpc>
                <a:spcPct val="98900"/>
              </a:lnSpc>
              <a:spcBef>
                <a:spcPts val="15"/>
              </a:spcBef>
              <a:buSzPct val="94444"/>
              <a:buChar char="•"/>
              <a:tabLst>
                <a:tab pos="119380" algn="l"/>
              </a:tabLst>
            </a:pPr>
            <a:r>
              <a:rPr sz="1800" dirty="0">
                <a:latin typeface="Arial MT"/>
                <a:cs typeface="Arial MT"/>
              </a:rPr>
              <a:t>As </a:t>
            </a:r>
            <a:r>
              <a:rPr sz="1800" spc="-5" dirty="0">
                <a:latin typeface="Arial MT"/>
                <a:cs typeface="Arial MT"/>
              </a:rPr>
              <a:t>Eb</a:t>
            </a:r>
            <a:r>
              <a:rPr sz="1800" spc="5" dirty="0">
                <a:latin typeface="Arial MT"/>
                <a:cs typeface="Arial MT"/>
              </a:rPr>
              <a:t> </a:t>
            </a:r>
            <a:r>
              <a:rPr sz="1800" spc="-5" dirty="0">
                <a:latin typeface="Arial MT"/>
                <a:cs typeface="Arial MT"/>
              </a:rPr>
              <a:t>is</a:t>
            </a:r>
            <a:r>
              <a:rPr sz="1800" dirty="0">
                <a:latin typeface="Arial MT"/>
                <a:cs typeface="Arial MT"/>
              </a:rPr>
              <a:t> </a:t>
            </a:r>
            <a:r>
              <a:rPr sz="1800" spc="-5" dirty="0">
                <a:latin typeface="Arial MT"/>
                <a:cs typeface="Arial MT"/>
              </a:rPr>
              <a:t>zero </a:t>
            </a:r>
            <a:r>
              <a:rPr sz="1800" dirty="0">
                <a:latin typeface="Arial MT"/>
                <a:cs typeface="Arial MT"/>
              </a:rPr>
              <a:t>the</a:t>
            </a:r>
            <a:r>
              <a:rPr sz="1800" spc="-5" dirty="0">
                <a:latin typeface="Arial MT"/>
                <a:cs typeface="Arial MT"/>
              </a:rPr>
              <a:t> armature</a:t>
            </a:r>
            <a:r>
              <a:rPr sz="1800" spc="10" dirty="0">
                <a:latin typeface="Arial MT"/>
                <a:cs typeface="Arial MT"/>
              </a:rPr>
              <a:t> </a:t>
            </a:r>
            <a:r>
              <a:rPr sz="1800" spc="-5" dirty="0">
                <a:latin typeface="Arial MT"/>
                <a:cs typeface="Arial MT"/>
              </a:rPr>
              <a:t>current</a:t>
            </a:r>
            <a:r>
              <a:rPr sz="1800" dirty="0">
                <a:latin typeface="Arial MT"/>
                <a:cs typeface="Arial MT"/>
              </a:rPr>
              <a:t> </a:t>
            </a:r>
            <a:r>
              <a:rPr sz="1800" spc="-15" dirty="0">
                <a:latin typeface="Arial MT"/>
                <a:cs typeface="Arial MT"/>
              </a:rPr>
              <a:t>will</a:t>
            </a:r>
            <a:r>
              <a:rPr sz="1800" spc="50" dirty="0">
                <a:latin typeface="Arial MT"/>
                <a:cs typeface="Arial MT"/>
              </a:rPr>
              <a:t> </a:t>
            </a:r>
            <a:r>
              <a:rPr sz="1800" spc="-5" dirty="0">
                <a:latin typeface="Arial MT"/>
                <a:cs typeface="Arial MT"/>
              </a:rPr>
              <a:t>increases</a:t>
            </a:r>
            <a:r>
              <a:rPr sz="1800" spc="5" dirty="0">
                <a:latin typeface="Arial MT"/>
                <a:cs typeface="Arial MT"/>
              </a:rPr>
              <a:t> </a:t>
            </a:r>
            <a:r>
              <a:rPr sz="1800" dirty="0">
                <a:latin typeface="Arial MT"/>
                <a:cs typeface="Arial MT"/>
              </a:rPr>
              <a:t>to</a:t>
            </a:r>
            <a:r>
              <a:rPr sz="1800" spc="5" dirty="0">
                <a:latin typeface="Arial MT"/>
                <a:cs typeface="Arial MT"/>
              </a:rPr>
              <a:t> </a:t>
            </a:r>
            <a:r>
              <a:rPr sz="1800" spc="-5" dirty="0">
                <a:latin typeface="Arial MT"/>
                <a:cs typeface="Arial MT"/>
              </a:rPr>
              <a:t>a </a:t>
            </a:r>
            <a:r>
              <a:rPr sz="1800" dirty="0">
                <a:latin typeface="Arial MT"/>
                <a:cs typeface="Arial MT"/>
              </a:rPr>
              <a:t> </a:t>
            </a:r>
            <a:r>
              <a:rPr sz="1800" spc="-5" dirty="0">
                <a:latin typeface="Arial MT"/>
                <a:cs typeface="Arial MT"/>
              </a:rPr>
              <a:t>very high</a:t>
            </a:r>
            <a:r>
              <a:rPr sz="1800" spc="5" dirty="0">
                <a:latin typeface="Arial MT"/>
                <a:cs typeface="Arial MT"/>
              </a:rPr>
              <a:t> </a:t>
            </a:r>
            <a:r>
              <a:rPr sz="1800" spc="-5" dirty="0">
                <a:latin typeface="Arial MT"/>
                <a:cs typeface="Arial MT"/>
              </a:rPr>
              <a:t>value,</a:t>
            </a:r>
            <a:r>
              <a:rPr sz="1800" spc="20" dirty="0">
                <a:latin typeface="Arial MT"/>
                <a:cs typeface="Arial MT"/>
              </a:rPr>
              <a:t> </a:t>
            </a:r>
            <a:r>
              <a:rPr sz="1800" spc="-5" dirty="0">
                <a:latin typeface="Arial MT"/>
                <a:cs typeface="Arial MT"/>
              </a:rPr>
              <a:t>therefore</a:t>
            </a:r>
            <a:r>
              <a:rPr sz="1800" spc="5" dirty="0">
                <a:latin typeface="Arial MT"/>
                <a:cs typeface="Arial MT"/>
              </a:rPr>
              <a:t> </a:t>
            </a:r>
            <a:r>
              <a:rPr sz="1800" spc="-5" dirty="0">
                <a:latin typeface="Arial MT"/>
                <a:cs typeface="Arial MT"/>
              </a:rPr>
              <a:t>a</a:t>
            </a:r>
            <a:r>
              <a:rPr sz="1800" dirty="0">
                <a:latin typeface="Arial MT"/>
                <a:cs typeface="Arial MT"/>
              </a:rPr>
              <a:t> </a:t>
            </a:r>
            <a:r>
              <a:rPr sz="1800" spc="-5" dirty="0">
                <a:latin typeface="Arial MT"/>
                <a:cs typeface="Arial MT"/>
              </a:rPr>
              <a:t>large</a:t>
            </a:r>
            <a:r>
              <a:rPr sz="1800" spc="10" dirty="0">
                <a:latin typeface="Arial MT"/>
                <a:cs typeface="Arial MT"/>
              </a:rPr>
              <a:t> </a:t>
            </a:r>
            <a:r>
              <a:rPr sz="1800" spc="-5" dirty="0">
                <a:latin typeface="Arial MT"/>
                <a:cs typeface="Arial MT"/>
              </a:rPr>
              <a:t>amount</a:t>
            </a:r>
            <a:r>
              <a:rPr sz="1800" spc="20" dirty="0">
                <a:latin typeface="Arial MT"/>
                <a:cs typeface="Arial MT"/>
              </a:rPr>
              <a:t> </a:t>
            </a:r>
            <a:r>
              <a:rPr sz="1800" dirty="0">
                <a:latin typeface="Arial MT"/>
                <a:cs typeface="Arial MT"/>
              </a:rPr>
              <a:t>of </a:t>
            </a:r>
            <a:r>
              <a:rPr sz="1800" spc="-5" dirty="0">
                <a:latin typeface="Arial MT"/>
                <a:cs typeface="Arial MT"/>
              </a:rPr>
              <a:t>heat</a:t>
            </a:r>
            <a:r>
              <a:rPr sz="1800" spc="5" dirty="0">
                <a:latin typeface="Arial MT"/>
                <a:cs typeface="Arial MT"/>
              </a:rPr>
              <a:t> </a:t>
            </a:r>
            <a:r>
              <a:rPr sz="1800" spc="-15" dirty="0">
                <a:latin typeface="Arial MT"/>
                <a:cs typeface="Arial MT"/>
              </a:rPr>
              <a:t>will</a:t>
            </a:r>
            <a:r>
              <a:rPr sz="1800" spc="45" dirty="0">
                <a:latin typeface="Arial MT"/>
                <a:cs typeface="Arial MT"/>
              </a:rPr>
              <a:t> </a:t>
            </a:r>
            <a:r>
              <a:rPr sz="1800" spc="-5" dirty="0">
                <a:latin typeface="Arial MT"/>
                <a:cs typeface="Arial MT"/>
              </a:rPr>
              <a:t>be </a:t>
            </a:r>
            <a:r>
              <a:rPr sz="1800" spc="-484" dirty="0">
                <a:latin typeface="Arial MT"/>
                <a:cs typeface="Arial MT"/>
              </a:rPr>
              <a:t> </a:t>
            </a:r>
            <a:r>
              <a:rPr sz="1800" spc="-5" dirty="0">
                <a:latin typeface="Arial MT"/>
                <a:cs typeface="Arial MT"/>
              </a:rPr>
              <a:t>produced</a:t>
            </a:r>
            <a:r>
              <a:rPr sz="1800" spc="10" dirty="0">
                <a:latin typeface="Arial MT"/>
                <a:cs typeface="Arial MT"/>
              </a:rPr>
              <a:t> </a:t>
            </a:r>
            <a:r>
              <a:rPr sz="1800" spc="-15" dirty="0">
                <a:latin typeface="Arial MT"/>
                <a:cs typeface="Arial MT"/>
              </a:rPr>
              <a:t>which</a:t>
            </a:r>
            <a:r>
              <a:rPr sz="1800" spc="45" dirty="0">
                <a:latin typeface="Arial MT"/>
                <a:cs typeface="Arial MT"/>
              </a:rPr>
              <a:t> </a:t>
            </a:r>
            <a:r>
              <a:rPr sz="1800" dirty="0">
                <a:latin typeface="Arial MT"/>
                <a:cs typeface="Arial MT"/>
              </a:rPr>
              <a:t>may</a:t>
            </a:r>
            <a:r>
              <a:rPr sz="1800" spc="-5" dirty="0">
                <a:latin typeface="Arial MT"/>
                <a:cs typeface="Arial MT"/>
              </a:rPr>
              <a:t> burn</a:t>
            </a:r>
            <a:r>
              <a:rPr sz="1800" dirty="0">
                <a:latin typeface="Arial MT"/>
                <a:cs typeface="Arial MT"/>
              </a:rPr>
              <a:t> the</a:t>
            </a:r>
            <a:r>
              <a:rPr sz="1800" spc="-10" dirty="0">
                <a:latin typeface="Arial MT"/>
                <a:cs typeface="Arial MT"/>
              </a:rPr>
              <a:t> </a:t>
            </a:r>
            <a:r>
              <a:rPr sz="1800" spc="-5" dirty="0">
                <a:latin typeface="Arial MT"/>
                <a:cs typeface="Arial MT"/>
              </a:rPr>
              <a:t>armature</a:t>
            </a:r>
            <a:r>
              <a:rPr sz="1800" spc="5" dirty="0">
                <a:latin typeface="Arial MT"/>
                <a:cs typeface="Arial MT"/>
              </a:rPr>
              <a:t> </a:t>
            </a:r>
            <a:r>
              <a:rPr sz="1800" spc="-10" dirty="0">
                <a:latin typeface="Arial MT"/>
                <a:cs typeface="Arial MT"/>
              </a:rPr>
              <a:t>winding.</a:t>
            </a:r>
            <a:endParaRPr sz="1800" dirty="0">
              <a:latin typeface="Arial MT"/>
              <a:cs typeface="Arial MT"/>
            </a:endParaRPr>
          </a:p>
        </p:txBody>
      </p:sp>
    </p:spTree>
    <p:extLst>
      <p:ext uri="{BB962C8B-B14F-4D97-AF65-F5344CB8AC3E}">
        <p14:creationId xmlns:p14="http://schemas.microsoft.com/office/powerpoint/2010/main" val="40734562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6" y="2579371"/>
            <a:ext cx="5041672" cy="2205732"/>
          </a:xfrm>
          <a:prstGeom prst="rect">
            <a:avLst/>
          </a:prstGeom>
        </p:spPr>
        <p:txBody>
          <a:bodyPr vert="horz" wrap="square" lIns="0" tIns="12700" rIns="0" bIns="0" rtlCol="0">
            <a:spAutoFit/>
          </a:bodyPr>
          <a:lstStyle/>
          <a:p>
            <a:pPr marL="12700">
              <a:lnSpc>
                <a:spcPts val="2135"/>
              </a:lnSpc>
              <a:spcBef>
                <a:spcPts val="100"/>
              </a:spcBef>
            </a:pPr>
            <a:r>
              <a:rPr sz="1800" dirty="0">
                <a:latin typeface="Arial MT"/>
                <a:cs typeface="Arial MT"/>
              </a:rPr>
              <a:t>Why</a:t>
            </a:r>
            <a:r>
              <a:rPr sz="1800" spc="-5" dirty="0">
                <a:latin typeface="Arial MT"/>
                <a:cs typeface="Arial MT"/>
              </a:rPr>
              <a:t> is </a:t>
            </a:r>
            <a:r>
              <a:rPr sz="1800" dirty="0">
                <a:latin typeface="Arial MT"/>
                <a:cs typeface="Arial MT"/>
              </a:rPr>
              <a:t>the</a:t>
            </a:r>
            <a:r>
              <a:rPr sz="1800" spc="-15" dirty="0">
                <a:latin typeface="Arial MT"/>
                <a:cs typeface="Arial MT"/>
              </a:rPr>
              <a:t> </a:t>
            </a:r>
            <a:r>
              <a:rPr sz="1800" spc="-5" dirty="0">
                <a:latin typeface="Arial MT"/>
                <a:cs typeface="Arial MT"/>
              </a:rPr>
              <a:t>speed</a:t>
            </a:r>
            <a:r>
              <a:rPr sz="1800" dirty="0">
                <a:latin typeface="Arial MT"/>
                <a:cs typeface="Arial MT"/>
              </a:rPr>
              <a:t> of</a:t>
            </a:r>
            <a:r>
              <a:rPr sz="1800" spc="-10" dirty="0">
                <a:latin typeface="Arial MT"/>
                <a:cs typeface="Arial MT"/>
              </a:rPr>
              <a:t> </a:t>
            </a:r>
            <a:r>
              <a:rPr sz="1800" spc="-5" dirty="0">
                <a:latin typeface="Arial MT"/>
                <a:cs typeface="Arial MT"/>
              </a:rPr>
              <a:t>DC</a:t>
            </a:r>
            <a:r>
              <a:rPr sz="1800" dirty="0">
                <a:latin typeface="Arial MT"/>
                <a:cs typeface="Arial MT"/>
              </a:rPr>
              <a:t> </a:t>
            </a:r>
            <a:r>
              <a:rPr sz="1800" spc="-5" dirty="0">
                <a:latin typeface="Arial MT"/>
                <a:cs typeface="Arial MT"/>
              </a:rPr>
              <a:t>shunt </a:t>
            </a:r>
            <a:r>
              <a:rPr sz="1800" dirty="0">
                <a:latin typeface="Arial MT"/>
                <a:cs typeface="Arial MT"/>
              </a:rPr>
              <a:t>motor</a:t>
            </a:r>
            <a:r>
              <a:rPr sz="1800" spc="-5" dirty="0">
                <a:latin typeface="Arial MT"/>
                <a:cs typeface="Arial MT"/>
              </a:rPr>
              <a:t> dependent</a:t>
            </a:r>
            <a:r>
              <a:rPr sz="1800" spc="35" dirty="0">
                <a:latin typeface="Arial MT"/>
                <a:cs typeface="Arial MT"/>
              </a:rPr>
              <a:t> </a:t>
            </a:r>
            <a:r>
              <a:rPr sz="1800" spc="-5" dirty="0">
                <a:latin typeface="Arial MT"/>
                <a:cs typeface="Arial MT"/>
              </a:rPr>
              <a:t>on</a:t>
            </a:r>
            <a:r>
              <a:rPr sz="1800" spc="-15" dirty="0">
                <a:latin typeface="Arial MT"/>
                <a:cs typeface="Arial MT"/>
              </a:rPr>
              <a:t> </a:t>
            </a:r>
            <a:r>
              <a:rPr sz="1800" dirty="0">
                <a:latin typeface="Arial MT"/>
                <a:cs typeface="Arial MT"/>
              </a:rPr>
              <a:t>Back</a:t>
            </a:r>
          </a:p>
          <a:p>
            <a:pPr marL="12700">
              <a:lnSpc>
                <a:spcPts val="2135"/>
              </a:lnSpc>
            </a:pPr>
            <a:r>
              <a:rPr sz="1800" dirty="0">
                <a:latin typeface="Arial MT"/>
                <a:cs typeface="Arial MT"/>
              </a:rPr>
              <a:t>EMF?</a:t>
            </a:r>
          </a:p>
          <a:p>
            <a:pPr marL="93345" indent="-81280">
              <a:lnSpc>
                <a:spcPct val="100000"/>
              </a:lnSpc>
              <a:buSzPct val="94444"/>
              <a:buChar char="•"/>
              <a:tabLst>
                <a:tab pos="93980" algn="l"/>
              </a:tabLst>
            </a:pPr>
            <a:r>
              <a:rPr sz="1800" spc="-5" dirty="0">
                <a:latin typeface="Arial MT"/>
                <a:cs typeface="Arial MT"/>
              </a:rPr>
              <a:t>Because</a:t>
            </a:r>
            <a:r>
              <a:rPr sz="1800" spc="5" dirty="0">
                <a:latin typeface="Arial MT"/>
                <a:cs typeface="Arial MT"/>
              </a:rPr>
              <a:t> </a:t>
            </a:r>
            <a:r>
              <a:rPr sz="1800" dirty="0">
                <a:latin typeface="Arial MT"/>
                <a:cs typeface="Arial MT"/>
              </a:rPr>
              <a:t>flux </a:t>
            </a:r>
            <a:r>
              <a:rPr sz="1800" spc="-5" dirty="0">
                <a:latin typeface="Arial MT"/>
                <a:cs typeface="Arial MT"/>
              </a:rPr>
              <a:t>is</a:t>
            </a:r>
            <a:r>
              <a:rPr sz="1800" dirty="0">
                <a:latin typeface="Arial MT"/>
                <a:cs typeface="Arial MT"/>
              </a:rPr>
              <a:t> </a:t>
            </a:r>
            <a:r>
              <a:rPr sz="1800" spc="-5" dirty="0">
                <a:latin typeface="Arial MT"/>
                <a:cs typeface="Arial MT"/>
              </a:rPr>
              <a:t>proportional</a:t>
            </a:r>
            <a:r>
              <a:rPr sz="1800" spc="20" dirty="0">
                <a:latin typeface="Arial MT"/>
                <a:cs typeface="Arial MT"/>
              </a:rPr>
              <a:t> </a:t>
            </a:r>
            <a:r>
              <a:rPr sz="1800" dirty="0">
                <a:latin typeface="Arial MT"/>
                <a:cs typeface="Arial MT"/>
              </a:rPr>
              <a:t>to </a:t>
            </a:r>
            <a:r>
              <a:rPr sz="1800" spc="-5" dirty="0">
                <a:latin typeface="Arial MT"/>
                <a:cs typeface="Arial MT"/>
              </a:rPr>
              <a:t>the</a:t>
            </a:r>
            <a:r>
              <a:rPr sz="1800" spc="-10" dirty="0">
                <a:latin typeface="Arial MT"/>
                <a:cs typeface="Arial MT"/>
              </a:rPr>
              <a:t> </a:t>
            </a:r>
            <a:r>
              <a:rPr sz="1800" spc="-5" dirty="0">
                <a:latin typeface="Arial MT"/>
                <a:cs typeface="Arial MT"/>
              </a:rPr>
              <a:t>armature</a:t>
            </a:r>
            <a:r>
              <a:rPr sz="1800" spc="10" dirty="0">
                <a:latin typeface="Arial MT"/>
                <a:cs typeface="Arial MT"/>
              </a:rPr>
              <a:t> </a:t>
            </a:r>
            <a:r>
              <a:rPr sz="1800" spc="-5" dirty="0">
                <a:latin typeface="Arial MT"/>
                <a:cs typeface="Arial MT"/>
              </a:rPr>
              <a:t>current</a:t>
            </a:r>
            <a:endParaRPr sz="1800" dirty="0">
              <a:latin typeface="Arial MT"/>
              <a:cs typeface="Arial MT"/>
            </a:endParaRPr>
          </a:p>
          <a:p>
            <a:pPr marL="93345" indent="-81280">
              <a:lnSpc>
                <a:spcPct val="100000"/>
              </a:lnSpc>
              <a:buSzPct val="94444"/>
              <a:buChar char="•"/>
              <a:tabLst>
                <a:tab pos="93980" algn="l"/>
              </a:tabLst>
            </a:pPr>
            <a:r>
              <a:rPr sz="1800" spc="-5" dirty="0">
                <a:latin typeface="Arial MT"/>
                <a:cs typeface="Arial MT"/>
              </a:rPr>
              <a:t>Because</a:t>
            </a:r>
            <a:r>
              <a:rPr sz="1800" spc="5" dirty="0">
                <a:latin typeface="Arial MT"/>
                <a:cs typeface="Arial MT"/>
              </a:rPr>
              <a:t> </a:t>
            </a:r>
            <a:r>
              <a:rPr sz="1800" spc="-5" dirty="0">
                <a:latin typeface="Arial MT"/>
                <a:cs typeface="Arial MT"/>
              </a:rPr>
              <a:t>armature</a:t>
            </a:r>
            <a:r>
              <a:rPr sz="1800" spc="5" dirty="0">
                <a:latin typeface="Arial MT"/>
                <a:cs typeface="Arial MT"/>
              </a:rPr>
              <a:t> </a:t>
            </a:r>
            <a:r>
              <a:rPr sz="1800" spc="-5" dirty="0">
                <a:latin typeface="Arial MT"/>
                <a:cs typeface="Arial MT"/>
              </a:rPr>
              <a:t>drop</a:t>
            </a:r>
            <a:r>
              <a:rPr sz="1800" spc="5" dirty="0">
                <a:latin typeface="Arial MT"/>
                <a:cs typeface="Arial MT"/>
              </a:rPr>
              <a:t> </a:t>
            </a:r>
            <a:r>
              <a:rPr sz="1800" spc="-5" dirty="0">
                <a:latin typeface="Arial MT"/>
                <a:cs typeface="Arial MT"/>
              </a:rPr>
              <a:t>is</a:t>
            </a:r>
            <a:r>
              <a:rPr sz="1800" dirty="0">
                <a:latin typeface="Arial MT"/>
                <a:cs typeface="Arial MT"/>
              </a:rPr>
              <a:t> </a:t>
            </a:r>
            <a:r>
              <a:rPr sz="1800" spc="-10" dirty="0">
                <a:latin typeface="Arial MT"/>
                <a:cs typeface="Arial MT"/>
              </a:rPr>
              <a:t>negligible</a:t>
            </a:r>
            <a:endParaRPr sz="1800" dirty="0">
              <a:latin typeface="Arial MT"/>
              <a:cs typeface="Arial MT"/>
            </a:endParaRPr>
          </a:p>
          <a:p>
            <a:pPr marL="93345" indent="-81280">
              <a:lnSpc>
                <a:spcPct val="100000"/>
              </a:lnSpc>
              <a:buSzPct val="94444"/>
              <a:buChar char="•"/>
              <a:tabLst>
                <a:tab pos="93980" algn="l"/>
              </a:tabLst>
            </a:pPr>
            <a:r>
              <a:rPr sz="1800" spc="-5" dirty="0">
                <a:latin typeface="Arial MT"/>
                <a:cs typeface="Arial MT"/>
              </a:rPr>
              <a:t>Because</a:t>
            </a:r>
            <a:r>
              <a:rPr sz="1800" dirty="0">
                <a:latin typeface="Arial MT"/>
                <a:cs typeface="Arial MT"/>
              </a:rPr>
              <a:t> </a:t>
            </a:r>
            <a:r>
              <a:rPr sz="1800" spc="-5" dirty="0">
                <a:latin typeface="Arial MT"/>
                <a:cs typeface="Arial MT"/>
              </a:rPr>
              <a:t>Back</a:t>
            </a:r>
            <a:r>
              <a:rPr sz="1800" dirty="0">
                <a:latin typeface="Arial MT"/>
                <a:cs typeface="Arial MT"/>
              </a:rPr>
              <a:t> EMF</a:t>
            </a:r>
            <a:r>
              <a:rPr sz="1800" spc="-5" dirty="0">
                <a:latin typeface="Arial MT"/>
                <a:cs typeface="Arial MT"/>
              </a:rPr>
              <a:t> is</a:t>
            </a:r>
            <a:r>
              <a:rPr sz="1800" dirty="0">
                <a:latin typeface="Arial MT"/>
                <a:cs typeface="Arial MT"/>
              </a:rPr>
              <a:t> </a:t>
            </a:r>
            <a:r>
              <a:rPr sz="1800" spc="-5" dirty="0">
                <a:latin typeface="Arial MT"/>
                <a:cs typeface="Arial MT"/>
              </a:rPr>
              <a:t>equal</a:t>
            </a:r>
            <a:r>
              <a:rPr sz="1800" spc="15" dirty="0">
                <a:latin typeface="Arial MT"/>
                <a:cs typeface="Arial MT"/>
              </a:rPr>
              <a:t> </a:t>
            </a:r>
            <a:r>
              <a:rPr sz="1800" dirty="0">
                <a:latin typeface="Arial MT"/>
                <a:cs typeface="Arial MT"/>
              </a:rPr>
              <a:t>to</a:t>
            </a:r>
            <a:r>
              <a:rPr sz="1800" spc="-10" dirty="0">
                <a:latin typeface="Arial MT"/>
                <a:cs typeface="Arial MT"/>
              </a:rPr>
              <a:t> </a:t>
            </a:r>
            <a:r>
              <a:rPr sz="1800" spc="-5" dirty="0">
                <a:latin typeface="Arial MT"/>
                <a:cs typeface="Arial MT"/>
              </a:rPr>
              <a:t>armature</a:t>
            </a:r>
            <a:r>
              <a:rPr sz="1800" spc="5" dirty="0">
                <a:latin typeface="Arial MT"/>
                <a:cs typeface="Arial MT"/>
              </a:rPr>
              <a:t> </a:t>
            </a:r>
            <a:r>
              <a:rPr sz="1800" spc="-5" dirty="0">
                <a:latin typeface="Arial MT"/>
                <a:cs typeface="Arial MT"/>
              </a:rPr>
              <a:t>current</a:t>
            </a:r>
            <a:endParaRPr sz="1800" dirty="0">
              <a:latin typeface="Arial MT"/>
              <a:cs typeface="Arial MT"/>
            </a:endParaRPr>
          </a:p>
          <a:p>
            <a:pPr marL="93345" indent="-81280">
              <a:lnSpc>
                <a:spcPct val="100000"/>
              </a:lnSpc>
              <a:buSzPct val="94444"/>
              <a:buChar char="•"/>
              <a:tabLst>
                <a:tab pos="93980" algn="l"/>
              </a:tabLst>
            </a:pPr>
            <a:r>
              <a:rPr sz="1800" spc="-5" dirty="0">
                <a:latin typeface="Arial MT"/>
                <a:cs typeface="Arial MT"/>
              </a:rPr>
              <a:t>Because</a:t>
            </a:r>
            <a:r>
              <a:rPr sz="1800" dirty="0">
                <a:latin typeface="Arial MT"/>
                <a:cs typeface="Arial MT"/>
              </a:rPr>
              <a:t> </a:t>
            </a:r>
            <a:r>
              <a:rPr sz="1800" spc="-5" dirty="0">
                <a:latin typeface="Arial MT"/>
                <a:cs typeface="Arial MT"/>
              </a:rPr>
              <a:t>flux </a:t>
            </a:r>
            <a:r>
              <a:rPr sz="1800" dirty="0">
                <a:latin typeface="Arial MT"/>
                <a:cs typeface="Arial MT"/>
              </a:rPr>
              <a:t>is</a:t>
            </a:r>
            <a:r>
              <a:rPr sz="1800" spc="-5" dirty="0">
                <a:latin typeface="Arial MT"/>
                <a:cs typeface="Arial MT"/>
              </a:rPr>
              <a:t> constant</a:t>
            </a:r>
            <a:r>
              <a:rPr sz="1800" dirty="0">
                <a:latin typeface="Arial MT"/>
                <a:cs typeface="Arial MT"/>
              </a:rPr>
              <a:t> in</a:t>
            </a:r>
            <a:r>
              <a:rPr sz="1800" spc="-5" dirty="0">
                <a:latin typeface="Arial MT"/>
                <a:cs typeface="Arial MT"/>
              </a:rPr>
              <a:t> </a:t>
            </a:r>
            <a:r>
              <a:rPr sz="1800" dirty="0">
                <a:latin typeface="Arial MT"/>
                <a:cs typeface="Arial MT"/>
              </a:rPr>
              <a:t>DC</a:t>
            </a:r>
            <a:r>
              <a:rPr sz="1800" spc="-15" dirty="0">
                <a:latin typeface="Arial MT"/>
                <a:cs typeface="Arial MT"/>
              </a:rPr>
              <a:t> </a:t>
            </a:r>
            <a:r>
              <a:rPr sz="1800" spc="-5" dirty="0">
                <a:latin typeface="Arial MT"/>
                <a:cs typeface="Arial MT"/>
              </a:rPr>
              <a:t>shunt</a:t>
            </a:r>
            <a:r>
              <a:rPr sz="1800" dirty="0">
                <a:latin typeface="Arial MT"/>
                <a:cs typeface="Arial MT"/>
              </a:rPr>
              <a:t> </a:t>
            </a:r>
            <a:r>
              <a:rPr sz="1800" spc="-5" dirty="0">
                <a:latin typeface="Arial MT"/>
                <a:cs typeface="Arial MT"/>
              </a:rPr>
              <a:t>motor</a:t>
            </a:r>
            <a:endParaRPr sz="1800" dirty="0">
              <a:latin typeface="Arial MT"/>
              <a:cs typeface="Arial MT"/>
            </a:endParaRPr>
          </a:p>
        </p:txBody>
      </p:sp>
    </p:spTree>
    <p:extLst>
      <p:ext uri="{BB962C8B-B14F-4D97-AF65-F5344CB8AC3E}">
        <p14:creationId xmlns:p14="http://schemas.microsoft.com/office/powerpoint/2010/main" val="31139145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9247" y="2154682"/>
            <a:ext cx="7220925" cy="2218556"/>
          </a:xfrm>
          <a:prstGeom prst="rect">
            <a:avLst/>
          </a:prstGeom>
        </p:spPr>
        <p:txBody>
          <a:bodyPr vert="horz" wrap="square" lIns="0" tIns="12700" rIns="0" bIns="0" rtlCol="0">
            <a:spAutoFit/>
          </a:bodyPr>
          <a:lstStyle/>
          <a:p>
            <a:pPr marL="38100" marR="1946910">
              <a:lnSpc>
                <a:spcPct val="100000"/>
              </a:lnSpc>
              <a:spcBef>
                <a:spcPts val="100"/>
              </a:spcBef>
            </a:pPr>
            <a:r>
              <a:rPr sz="1800" spc="-5" dirty="0">
                <a:solidFill>
                  <a:srgbClr val="FF6600"/>
                </a:solidFill>
                <a:latin typeface="Calibri"/>
                <a:cs typeface="Calibri"/>
              </a:rPr>
              <a:t>Because</a:t>
            </a:r>
            <a:r>
              <a:rPr sz="1800" spc="-10" dirty="0">
                <a:solidFill>
                  <a:srgbClr val="FF6600"/>
                </a:solidFill>
                <a:latin typeface="Calibri"/>
                <a:cs typeface="Calibri"/>
              </a:rPr>
              <a:t> </a:t>
            </a:r>
            <a:r>
              <a:rPr sz="1800" spc="-5" dirty="0">
                <a:solidFill>
                  <a:srgbClr val="FF6600"/>
                </a:solidFill>
                <a:latin typeface="Calibri"/>
                <a:cs typeface="Calibri"/>
              </a:rPr>
              <a:t>flux</a:t>
            </a:r>
            <a:r>
              <a:rPr sz="1800" spc="10" dirty="0">
                <a:solidFill>
                  <a:srgbClr val="FF6600"/>
                </a:solidFill>
                <a:latin typeface="Calibri"/>
                <a:cs typeface="Calibri"/>
              </a:rPr>
              <a:t> </a:t>
            </a:r>
            <a:r>
              <a:rPr sz="1800" spc="-5" dirty="0">
                <a:solidFill>
                  <a:srgbClr val="FF6600"/>
                </a:solidFill>
                <a:latin typeface="Calibri"/>
                <a:cs typeface="Calibri"/>
              </a:rPr>
              <a:t>is</a:t>
            </a:r>
            <a:r>
              <a:rPr sz="1800" dirty="0">
                <a:solidFill>
                  <a:srgbClr val="FF6600"/>
                </a:solidFill>
                <a:latin typeface="Calibri"/>
                <a:cs typeface="Calibri"/>
              </a:rPr>
              <a:t> </a:t>
            </a:r>
            <a:r>
              <a:rPr sz="1800" spc="-15" dirty="0">
                <a:solidFill>
                  <a:srgbClr val="FF6600"/>
                </a:solidFill>
                <a:latin typeface="Calibri"/>
                <a:cs typeface="Calibri"/>
              </a:rPr>
              <a:t>constant</a:t>
            </a:r>
            <a:r>
              <a:rPr sz="1800" dirty="0">
                <a:solidFill>
                  <a:srgbClr val="FF6600"/>
                </a:solidFill>
                <a:latin typeface="Calibri"/>
                <a:cs typeface="Calibri"/>
              </a:rPr>
              <a:t> </a:t>
            </a:r>
            <a:r>
              <a:rPr sz="1800" spc="-5" dirty="0">
                <a:solidFill>
                  <a:srgbClr val="FF6600"/>
                </a:solidFill>
                <a:latin typeface="Calibri"/>
                <a:cs typeface="Calibri"/>
              </a:rPr>
              <a:t>in</a:t>
            </a:r>
            <a:r>
              <a:rPr sz="1800" spc="10" dirty="0">
                <a:solidFill>
                  <a:srgbClr val="FF6600"/>
                </a:solidFill>
                <a:latin typeface="Calibri"/>
                <a:cs typeface="Calibri"/>
              </a:rPr>
              <a:t> </a:t>
            </a:r>
            <a:r>
              <a:rPr sz="1800" spc="-5" dirty="0">
                <a:solidFill>
                  <a:srgbClr val="FF6600"/>
                </a:solidFill>
                <a:latin typeface="Calibri"/>
                <a:cs typeface="Calibri"/>
              </a:rPr>
              <a:t>DC</a:t>
            </a:r>
            <a:r>
              <a:rPr sz="1800" spc="5" dirty="0">
                <a:solidFill>
                  <a:srgbClr val="FF6600"/>
                </a:solidFill>
                <a:latin typeface="Calibri"/>
                <a:cs typeface="Calibri"/>
              </a:rPr>
              <a:t> </a:t>
            </a:r>
            <a:r>
              <a:rPr sz="1800" spc="-5" dirty="0">
                <a:solidFill>
                  <a:srgbClr val="FF6600"/>
                </a:solidFill>
                <a:latin typeface="Calibri"/>
                <a:cs typeface="Calibri"/>
              </a:rPr>
              <a:t>shunt</a:t>
            </a:r>
            <a:r>
              <a:rPr sz="1800" dirty="0">
                <a:solidFill>
                  <a:srgbClr val="FF6600"/>
                </a:solidFill>
                <a:latin typeface="Calibri"/>
                <a:cs typeface="Calibri"/>
              </a:rPr>
              <a:t> </a:t>
            </a:r>
            <a:r>
              <a:rPr sz="1800" spc="-40" dirty="0">
                <a:solidFill>
                  <a:srgbClr val="FF6600"/>
                </a:solidFill>
                <a:latin typeface="Calibri"/>
                <a:cs typeface="Calibri"/>
              </a:rPr>
              <a:t>motor. </a:t>
            </a:r>
            <a:r>
              <a:rPr sz="1800" spc="-390" dirty="0">
                <a:solidFill>
                  <a:srgbClr val="FF6600"/>
                </a:solidFill>
                <a:latin typeface="Calibri"/>
                <a:cs typeface="Calibri"/>
              </a:rPr>
              <a:t> </a:t>
            </a:r>
            <a:r>
              <a:rPr sz="1800" spc="-10" dirty="0">
                <a:solidFill>
                  <a:srgbClr val="FF6600"/>
                </a:solidFill>
                <a:latin typeface="Calibri"/>
                <a:cs typeface="Calibri"/>
              </a:rPr>
              <a:t>Explanation:</a:t>
            </a:r>
            <a:endParaRPr sz="1800" dirty="0">
              <a:latin typeface="Calibri"/>
              <a:cs typeface="Calibri"/>
            </a:endParaRPr>
          </a:p>
          <a:p>
            <a:pPr marL="118745" indent="-81280">
              <a:lnSpc>
                <a:spcPct val="100000"/>
              </a:lnSpc>
              <a:spcBef>
                <a:spcPts val="25"/>
              </a:spcBef>
              <a:buSzPct val="94444"/>
              <a:buChar char="•"/>
              <a:tabLst>
                <a:tab pos="119380" algn="l"/>
              </a:tabLst>
            </a:pPr>
            <a:r>
              <a:rPr sz="1800" dirty="0">
                <a:latin typeface="Arial MT"/>
                <a:cs typeface="Arial MT"/>
              </a:rPr>
              <a:t>In</a:t>
            </a:r>
            <a:r>
              <a:rPr sz="1800" spc="-5" dirty="0">
                <a:latin typeface="Arial MT"/>
                <a:cs typeface="Arial MT"/>
              </a:rPr>
              <a:t> the</a:t>
            </a:r>
            <a:r>
              <a:rPr sz="1800" spc="-10" dirty="0">
                <a:latin typeface="Arial MT"/>
                <a:cs typeface="Arial MT"/>
              </a:rPr>
              <a:t> </a:t>
            </a:r>
            <a:r>
              <a:rPr sz="1800" spc="-5" dirty="0">
                <a:latin typeface="Arial MT"/>
                <a:cs typeface="Arial MT"/>
              </a:rPr>
              <a:t>case</a:t>
            </a:r>
            <a:r>
              <a:rPr sz="1800" spc="-10" dirty="0">
                <a:latin typeface="Arial MT"/>
                <a:cs typeface="Arial MT"/>
              </a:rPr>
              <a:t> </a:t>
            </a:r>
            <a:r>
              <a:rPr sz="1800" dirty="0">
                <a:latin typeface="Arial MT"/>
                <a:cs typeface="Arial MT"/>
              </a:rPr>
              <a:t>of</a:t>
            </a:r>
            <a:r>
              <a:rPr sz="1800" spc="-5" dirty="0">
                <a:latin typeface="Arial MT"/>
                <a:cs typeface="Arial MT"/>
              </a:rPr>
              <a:t> DC</a:t>
            </a:r>
            <a:r>
              <a:rPr sz="1800" spc="-10" dirty="0">
                <a:latin typeface="Arial MT"/>
                <a:cs typeface="Arial MT"/>
              </a:rPr>
              <a:t> </a:t>
            </a:r>
            <a:r>
              <a:rPr sz="1800" dirty="0">
                <a:latin typeface="Arial MT"/>
                <a:cs typeface="Arial MT"/>
              </a:rPr>
              <a:t>motors</a:t>
            </a:r>
            <a:r>
              <a:rPr sz="1800" spc="5" dirty="0">
                <a:latin typeface="Arial MT"/>
                <a:cs typeface="Arial MT"/>
              </a:rPr>
              <a:t> </a:t>
            </a:r>
            <a:r>
              <a:rPr sz="1800" spc="-5" dirty="0">
                <a:latin typeface="Calibri"/>
                <a:cs typeface="Calibri"/>
              </a:rPr>
              <a:t>Speed</a:t>
            </a:r>
            <a:r>
              <a:rPr sz="1800" spc="5" dirty="0">
                <a:latin typeface="Calibri"/>
                <a:cs typeface="Calibri"/>
              </a:rPr>
              <a:t> </a:t>
            </a:r>
            <a:r>
              <a:rPr sz="1800" spc="380" dirty="0">
                <a:latin typeface="Cambria Math"/>
                <a:cs typeface="Cambria Math"/>
              </a:rPr>
              <a:t>𝖺</a:t>
            </a:r>
            <a:r>
              <a:rPr sz="1800" spc="15" dirty="0">
                <a:latin typeface="Cambria Math"/>
                <a:cs typeface="Cambria Math"/>
              </a:rPr>
              <a:t> </a:t>
            </a:r>
            <a:r>
              <a:rPr sz="1800" spc="-5" dirty="0">
                <a:latin typeface="Calibri"/>
                <a:cs typeface="Calibri"/>
              </a:rPr>
              <a:t>Back</a:t>
            </a:r>
            <a:r>
              <a:rPr sz="1800" dirty="0">
                <a:latin typeface="Calibri"/>
                <a:cs typeface="Calibri"/>
              </a:rPr>
              <a:t> </a:t>
            </a:r>
            <a:r>
              <a:rPr sz="1800" spc="-5" dirty="0">
                <a:latin typeface="Calibri"/>
                <a:cs typeface="Calibri"/>
              </a:rPr>
              <a:t>emf(E</a:t>
            </a:r>
            <a:r>
              <a:rPr sz="1800" spc="-7" baseline="-20833" dirty="0">
                <a:latin typeface="Calibri"/>
                <a:cs typeface="Calibri"/>
              </a:rPr>
              <a:t>b</a:t>
            </a:r>
            <a:r>
              <a:rPr sz="1800" spc="-5" dirty="0">
                <a:latin typeface="Calibri"/>
                <a:cs typeface="Calibri"/>
              </a:rPr>
              <a:t>)/flux(φ).</a:t>
            </a:r>
            <a:endParaRPr sz="1800" dirty="0">
              <a:latin typeface="Calibri"/>
              <a:cs typeface="Calibri"/>
            </a:endParaRPr>
          </a:p>
          <a:p>
            <a:pPr marL="38100" marR="180975">
              <a:lnSpc>
                <a:spcPct val="100000"/>
              </a:lnSpc>
              <a:spcBef>
                <a:spcPts val="45"/>
              </a:spcBef>
              <a:buSzPct val="94444"/>
              <a:buChar char="•"/>
              <a:tabLst>
                <a:tab pos="119380" algn="l"/>
              </a:tabLst>
            </a:pPr>
            <a:r>
              <a:rPr sz="1800" dirty="0">
                <a:latin typeface="Arial MT"/>
                <a:cs typeface="Arial MT"/>
              </a:rPr>
              <a:t>The</a:t>
            </a:r>
            <a:r>
              <a:rPr sz="1800" spc="-15" dirty="0">
                <a:latin typeface="Arial MT"/>
                <a:cs typeface="Arial MT"/>
              </a:rPr>
              <a:t> </a:t>
            </a:r>
            <a:r>
              <a:rPr sz="1800" spc="-5" dirty="0">
                <a:latin typeface="Arial MT"/>
                <a:cs typeface="Arial MT"/>
              </a:rPr>
              <a:t>field</a:t>
            </a:r>
            <a:r>
              <a:rPr sz="1800" dirty="0">
                <a:latin typeface="Arial MT"/>
                <a:cs typeface="Arial MT"/>
              </a:rPr>
              <a:t> </a:t>
            </a:r>
            <a:r>
              <a:rPr sz="1800" spc="-15" dirty="0">
                <a:latin typeface="Arial MT"/>
                <a:cs typeface="Arial MT"/>
              </a:rPr>
              <a:t>winding</a:t>
            </a:r>
            <a:r>
              <a:rPr sz="1800" spc="60" dirty="0">
                <a:latin typeface="Arial MT"/>
                <a:cs typeface="Arial MT"/>
              </a:rPr>
              <a:t> </a:t>
            </a:r>
            <a:r>
              <a:rPr sz="1800" dirty="0">
                <a:latin typeface="Arial MT"/>
                <a:cs typeface="Arial MT"/>
              </a:rPr>
              <a:t>is </a:t>
            </a:r>
            <a:r>
              <a:rPr sz="1800" spc="-5" dirty="0">
                <a:latin typeface="Arial MT"/>
                <a:cs typeface="Arial MT"/>
              </a:rPr>
              <a:t>connected</a:t>
            </a:r>
            <a:r>
              <a:rPr sz="1800" spc="5" dirty="0">
                <a:latin typeface="Arial MT"/>
                <a:cs typeface="Arial MT"/>
              </a:rPr>
              <a:t> </a:t>
            </a:r>
            <a:r>
              <a:rPr sz="1800" spc="-5" dirty="0">
                <a:latin typeface="Arial MT"/>
                <a:cs typeface="Arial MT"/>
              </a:rPr>
              <a:t>across</a:t>
            </a:r>
            <a:r>
              <a:rPr sz="1800" dirty="0">
                <a:latin typeface="Arial MT"/>
                <a:cs typeface="Arial MT"/>
              </a:rPr>
              <a:t> the</a:t>
            </a:r>
            <a:r>
              <a:rPr sz="1800" spc="-5" dirty="0">
                <a:latin typeface="Arial MT"/>
                <a:cs typeface="Arial MT"/>
              </a:rPr>
              <a:t> armature.</a:t>
            </a:r>
            <a:r>
              <a:rPr sz="1800" spc="-20" dirty="0">
                <a:latin typeface="Arial MT"/>
                <a:cs typeface="Arial MT"/>
              </a:rPr>
              <a:t> </a:t>
            </a:r>
            <a:r>
              <a:rPr sz="1800" dirty="0">
                <a:latin typeface="Arial MT"/>
                <a:cs typeface="Arial MT"/>
              </a:rPr>
              <a:t>The </a:t>
            </a:r>
            <a:r>
              <a:rPr sz="1800" spc="-484" dirty="0">
                <a:latin typeface="Arial MT"/>
                <a:cs typeface="Arial MT"/>
              </a:rPr>
              <a:t> </a:t>
            </a:r>
            <a:r>
              <a:rPr sz="1800" spc="-5" dirty="0">
                <a:latin typeface="Arial MT"/>
                <a:cs typeface="Arial MT"/>
              </a:rPr>
              <a:t>resistance</a:t>
            </a:r>
            <a:r>
              <a:rPr sz="1800" spc="20" dirty="0">
                <a:latin typeface="Arial MT"/>
                <a:cs typeface="Arial MT"/>
              </a:rPr>
              <a:t> </a:t>
            </a:r>
            <a:r>
              <a:rPr sz="1800" spc="-10" dirty="0">
                <a:latin typeface="Arial MT"/>
                <a:cs typeface="Arial MT"/>
              </a:rPr>
              <a:t>offered</a:t>
            </a:r>
            <a:r>
              <a:rPr sz="1800" spc="25" dirty="0">
                <a:latin typeface="Arial MT"/>
                <a:cs typeface="Arial MT"/>
              </a:rPr>
              <a:t> </a:t>
            </a:r>
            <a:r>
              <a:rPr sz="1800" spc="-5" dirty="0">
                <a:latin typeface="Arial MT"/>
                <a:cs typeface="Arial MT"/>
              </a:rPr>
              <a:t>by</a:t>
            </a:r>
            <a:r>
              <a:rPr sz="1800" spc="15" dirty="0">
                <a:latin typeface="Arial MT"/>
                <a:cs typeface="Arial MT"/>
              </a:rPr>
              <a:t> </a:t>
            </a:r>
            <a:r>
              <a:rPr sz="1800" dirty="0">
                <a:latin typeface="Arial MT"/>
                <a:cs typeface="Arial MT"/>
              </a:rPr>
              <a:t>the</a:t>
            </a:r>
            <a:r>
              <a:rPr sz="1800" spc="5" dirty="0">
                <a:latin typeface="Arial MT"/>
                <a:cs typeface="Arial MT"/>
              </a:rPr>
              <a:t> </a:t>
            </a:r>
            <a:r>
              <a:rPr sz="1800" spc="-5" dirty="0">
                <a:latin typeface="Arial MT"/>
                <a:cs typeface="Arial MT"/>
              </a:rPr>
              <a:t>field</a:t>
            </a:r>
            <a:r>
              <a:rPr sz="1800" spc="10" dirty="0">
                <a:latin typeface="Arial MT"/>
                <a:cs typeface="Arial MT"/>
              </a:rPr>
              <a:t> </a:t>
            </a:r>
            <a:r>
              <a:rPr sz="1800" spc="-5" dirty="0">
                <a:latin typeface="Arial MT"/>
                <a:cs typeface="Arial MT"/>
              </a:rPr>
              <a:t>is</a:t>
            </a:r>
            <a:r>
              <a:rPr sz="1800" spc="20" dirty="0">
                <a:latin typeface="Arial MT"/>
                <a:cs typeface="Arial MT"/>
              </a:rPr>
              <a:t> </a:t>
            </a:r>
            <a:r>
              <a:rPr sz="1800" spc="-5" dirty="0">
                <a:latin typeface="Arial MT"/>
                <a:cs typeface="Arial MT"/>
              </a:rPr>
              <a:t>constant</a:t>
            </a:r>
            <a:r>
              <a:rPr sz="1800" spc="30" dirty="0">
                <a:latin typeface="Arial MT"/>
                <a:cs typeface="Arial MT"/>
              </a:rPr>
              <a:t> </a:t>
            </a:r>
            <a:r>
              <a:rPr sz="1800" spc="-5" dirty="0">
                <a:latin typeface="Arial MT"/>
                <a:cs typeface="Arial MT"/>
              </a:rPr>
              <a:t>so</a:t>
            </a:r>
            <a:r>
              <a:rPr sz="1800" spc="20" dirty="0">
                <a:latin typeface="Arial MT"/>
                <a:cs typeface="Arial MT"/>
              </a:rPr>
              <a:t> </a:t>
            </a:r>
            <a:r>
              <a:rPr sz="1800" dirty="0">
                <a:latin typeface="Arial MT"/>
                <a:cs typeface="Arial MT"/>
              </a:rPr>
              <a:t>the</a:t>
            </a:r>
            <a:r>
              <a:rPr sz="1800" spc="10" dirty="0">
                <a:latin typeface="Arial MT"/>
                <a:cs typeface="Arial MT"/>
              </a:rPr>
              <a:t> </a:t>
            </a:r>
            <a:r>
              <a:rPr sz="1800" spc="-5" dirty="0">
                <a:latin typeface="Arial MT"/>
                <a:cs typeface="Arial MT"/>
              </a:rPr>
              <a:t>current </a:t>
            </a:r>
            <a:r>
              <a:rPr sz="1800" dirty="0">
                <a:latin typeface="Arial MT"/>
                <a:cs typeface="Arial MT"/>
              </a:rPr>
              <a:t> </a:t>
            </a:r>
            <a:r>
              <a:rPr sz="1800" spc="-5" dirty="0">
                <a:latin typeface="Arial MT"/>
                <a:cs typeface="Arial MT"/>
              </a:rPr>
              <a:t>is</a:t>
            </a:r>
            <a:r>
              <a:rPr sz="1800" dirty="0">
                <a:latin typeface="Arial MT"/>
                <a:cs typeface="Arial MT"/>
              </a:rPr>
              <a:t> </a:t>
            </a:r>
            <a:r>
              <a:rPr sz="1800" spc="-5" dirty="0">
                <a:latin typeface="Arial MT"/>
                <a:cs typeface="Arial MT"/>
              </a:rPr>
              <a:t>constant.</a:t>
            </a:r>
            <a:r>
              <a:rPr sz="1800" spc="-90" dirty="0">
                <a:latin typeface="Arial MT"/>
                <a:cs typeface="Arial MT"/>
              </a:rPr>
              <a:t> </a:t>
            </a:r>
            <a:r>
              <a:rPr sz="1800" dirty="0">
                <a:latin typeface="Arial MT"/>
                <a:cs typeface="Arial MT"/>
              </a:rPr>
              <a:t>As</a:t>
            </a:r>
            <a:r>
              <a:rPr sz="1800" spc="-10" dirty="0">
                <a:latin typeface="Arial MT"/>
                <a:cs typeface="Arial MT"/>
              </a:rPr>
              <a:t> </a:t>
            </a:r>
            <a:r>
              <a:rPr sz="1800" spc="-5" dirty="0">
                <a:latin typeface="Arial MT"/>
                <a:cs typeface="Arial MT"/>
              </a:rPr>
              <a:t>current</a:t>
            </a:r>
            <a:r>
              <a:rPr sz="1800" spc="10" dirty="0">
                <a:latin typeface="Arial MT"/>
                <a:cs typeface="Arial MT"/>
              </a:rPr>
              <a:t> </a:t>
            </a:r>
            <a:r>
              <a:rPr sz="1800" spc="-5" dirty="0">
                <a:latin typeface="Arial MT"/>
                <a:cs typeface="Arial MT"/>
              </a:rPr>
              <a:t>is</a:t>
            </a:r>
            <a:r>
              <a:rPr sz="1800" dirty="0">
                <a:latin typeface="Arial MT"/>
                <a:cs typeface="Arial MT"/>
              </a:rPr>
              <a:t> </a:t>
            </a:r>
            <a:r>
              <a:rPr sz="1800" spc="-5" dirty="0">
                <a:latin typeface="Arial MT"/>
                <a:cs typeface="Arial MT"/>
              </a:rPr>
              <a:t>constant</a:t>
            </a:r>
            <a:r>
              <a:rPr sz="1800" spc="5" dirty="0">
                <a:latin typeface="Arial MT"/>
                <a:cs typeface="Arial MT"/>
              </a:rPr>
              <a:t> </a:t>
            </a:r>
            <a:r>
              <a:rPr sz="1800" dirty="0">
                <a:latin typeface="Arial MT"/>
                <a:cs typeface="Arial MT"/>
              </a:rPr>
              <a:t>flux</a:t>
            </a:r>
            <a:r>
              <a:rPr sz="1800" spc="-5" dirty="0">
                <a:latin typeface="Arial MT"/>
                <a:cs typeface="Arial MT"/>
              </a:rPr>
              <a:t> also</a:t>
            </a:r>
            <a:r>
              <a:rPr sz="1800" spc="5" dirty="0">
                <a:latin typeface="Arial MT"/>
                <a:cs typeface="Arial MT"/>
              </a:rPr>
              <a:t> </a:t>
            </a:r>
            <a:r>
              <a:rPr sz="1800" spc="-5" dirty="0">
                <a:latin typeface="Arial MT"/>
                <a:cs typeface="Arial MT"/>
              </a:rPr>
              <a:t>becomes</a:t>
            </a:r>
            <a:endParaRPr sz="1800" dirty="0">
              <a:latin typeface="Arial MT"/>
              <a:cs typeface="Arial MT"/>
            </a:endParaRPr>
          </a:p>
          <a:p>
            <a:pPr marL="38100">
              <a:lnSpc>
                <a:spcPts val="2115"/>
              </a:lnSpc>
            </a:pPr>
            <a:r>
              <a:rPr sz="1800" spc="-5" dirty="0">
                <a:latin typeface="Arial MT"/>
                <a:cs typeface="Arial MT"/>
              </a:rPr>
              <a:t>constant</a:t>
            </a:r>
            <a:r>
              <a:rPr sz="1800" spc="5" dirty="0">
                <a:latin typeface="Arial MT"/>
                <a:cs typeface="Arial MT"/>
              </a:rPr>
              <a:t> </a:t>
            </a:r>
            <a:r>
              <a:rPr sz="1800" spc="-5" dirty="0">
                <a:latin typeface="Arial MT"/>
                <a:cs typeface="Arial MT"/>
              </a:rPr>
              <a:t>b</a:t>
            </a:r>
            <a:r>
              <a:rPr sz="1800" spc="5" dirty="0">
                <a:latin typeface="Arial MT"/>
                <a:cs typeface="Arial MT"/>
              </a:rPr>
              <a:t> </a:t>
            </a:r>
            <a:r>
              <a:rPr sz="1800" dirty="0">
                <a:latin typeface="Arial MT"/>
                <a:cs typeface="Arial MT"/>
              </a:rPr>
              <a:t>the</a:t>
            </a:r>
            <a:r>
              <a:rPr sz="1800" spc="-5" dirty="0">
                <a:latin typeface="Arial MT"/>
                <a:cs typeface="Arial MT"/>
              </a:rPr>
              <a:t> cause</a:t>
            </a:r>
            <a:r>
              <a:rPr sz="1800" spc="5" dirty="0">
                <a:latin typeface="Arial MT"/>
                <a:cs typeface="Arial MT"/>
              </a:rPr>
              <a:t> </a:t>
            </a:r>
            <a:r>
              <a:rPr sz="1800" dirty="0">
                <a:latin typeface="Arial MT"/>
                <a:cs typeface="Arial MT"/>
              </a:rPr>
              <a:t>flux </a:t>
            </a:r>
            <a:r>
              <a:rPr sz="1800" spc="-5" dirty="0">
                <a:latin typeface="Arial MT"/>
                <a:cs typeface="Arial MT"/>
              </a:rPr>
              <a:t>is</a:t>
            </a:r>
            <a:r>
              <a:rPr sz="1800" spc="5" dirty="0">
                <a:latin typeface="Arial MT"/>
                <a:cs typeface="Arial MT"/>
              </a:rPr>
              <a:t> </a:t>
            </a:r>
            <a:r>
              <a:rPr sz="1800" spc="-5" dirty="0">
                <a:latin typeface="Arial MT"/>
                <a:cs typeface="Arial MT"/>
              </a:rPr>
              <a:t>directly</a:t>
            </a:r>
            <a:r>
              <a:rPr sz="1800" spc="5" dirty="0">
                <a:latin typeface="Arial MT"/>
                <a:cs typeface="Arial MT"/>
              </a:rPr>
              <a:t> </a:t>
            </a:r>
            <a:r>
              <a:rPr sz="1800" spc="-5" dirty="0">
                <a:latin typeface="Arial MT"/>
                <a:cs typeface="Arial MT"/>
              </a:rPr>
              <a:t>proportional</a:t>
            </a:r>
            <a:r>
              <a:rPr sz="1800" spc="20" dirty="0">
                <a:latin typeface="Arial MT"/>
                <a:cs typeface="Arial MT"/>
              </a:rPr>
              <a:t> </a:t>
            </a:r>
            <a:r>
              <a:rPr sz="1800" dirty="0">
                <a:latin typeface="Arial MT"/>
                <a:cs typeface="Arial MT"/>
              </a:rPr>
              <a:t>to</a:t>
            </a:r>
            <a:r>
              <a:rPr sz="1800" spc="5" dirty="0">
                <a:latin typeface="Arial MT"/>
                <a:cs typeface="Arial MT"/>
              </a:rPr>
              <a:t> </a:t>
            </a:r>
            <a:r>
              <a:rPr sz="1800" spc="-5" dirty="0">
                <a:latin typeface="Arial MT"/>
                <a:cs typeface="Arial MT"/>
              </a:rPr>
              <a:t>current.</a:t>
            </a:r>
            <a:endParaRPr sz="1800" dirty="0">
              <a:latin typeface="Arial MT"/>
              <a:cs typeface="Arial MT"/>
            </a:endParaRPr>
          </a:p>
          <a:p>
            <a:pPr marL="118745" indent="-81280">
              <a:lnSpc>
                <a:spcPts val="2135"/>
              </a:lnSpc>
              <a:spcBef>
                <a:spcPts val="50"/>
              </a:spcBef>
              <a:buSzPct val="94444"/>
              <a:buChar char="•"/>
              <a:tabLst>
                <a:tab pos="119380" algn="l"/>
              </a:tabLst>
            </a:pPr>
            <a:r>
              <a:rPr sz="1800" spc="-5" dirty="0">
                <a:latin typeface="Arial MT"/>
                <a:cs typeface="Arial MT"/>
              </a:rPr>
              <a:t>Therefore </a:t>
            </a:r>
            <a:r>
              <a:rPr sz="1800" dirty="0">
                <a:latin typeface="Arial MT"/>
                <a:cs typeface="Arial MT"/>
              </a:rPr>
              <a:t>the</a:t>
            </a:r>
            <a:r>
              <a:rPr sz="1800" spc="-10" dirty="0">
                <a:latin typeface="Arial MT"/>
                <a:cs typeface="Arial MT"/>
              </a:rPr>
              <a:t> </a:t>
            </a:r>
            <a:r>
              <a:rPr sz="1800" spc="-5" dirty="0">
                <a:latin typeface="Arial MT"/>
                <a:cs typeface="Arial MT"/>
              </a:rPr>
              <a:t>speed</a:t>
            </a:r>
            <a:r>
              <a:rPr sz="1800" spc="5" dirty="0">
                <a:latin typeface="Arial MT"/>
                <a:cs typeface="Arial MT"/>
              </a:rPr>
              <a:t> </a:t>
            </a:r>
            <a:r>
              <a:rPr sz="1800" dirty="0">
                <a:latin typeface="Arial MT"/>
                <a:cs typeface="Arial MT"/>
              </a:rPr>
              <a:t>of</a:t>
            </a:r>
            <a:r>
              <a:rPr sz="1800" spc="-15" dirty="0">
                <a:latin typeface="Arial MT"/>
                <a:cs typeface="Arial MT"/>
              </a:rPr>
              <a:t> </a:t>
            </a:r>
            <a:r>
              <a:rPr sz="1800" dirty="0">
                <a:latin typeface="Arial MT"/>
                <a:cs typeface="Arial MT"/>
              </a:rPr>
              <a:t>the</a:t>
            </a:r>
            <a:r>
              <a:rPr sz="1800" spc="-10" dirty="0">
                <a:latin typeface="Arial MT"/>
                <a:cs typeface="Arial MT"/>
              </a:rPr>
              <a:t> </a:t>
            </a:r>
            <a:r>
              <a:rPr sz="1800" spc="-5" dirty="0">
                <a:latin typeface="Arial MT"/>
                <a:cs typeface="Arial MT"/>
              </a:rPr>
              <a:t>DC</a:t>
            </a:r>
            <a:r>
              <a:rPr sz="1800" spc="10" dirty="0">
                <a:latin typeface="Arial MT"/>
                <a:cs typeface="Arial MT"/>
              </a:rPr>
              <a:t> </a:t>
            </a:r>
            <a:r>
              <a:rPr sz="1800" spc="-5" dirty="0">
                <a:latin typeface="Arial MT"/>
                <a:cs typeface="Arial MT"/>
              </a:rPr>
              <a:t>shunt </a:t>
            </a:r>
            <a:r>
              <a:rPr sz="1800" dirty="0">
                <a:latin typeface="Arial MT"/>
                <a:cs typeface="Arial MT"/>
              </a:rPr>
              <a:t>motor </a:t>
            </a:r>
            <a:r>
              <a:rPr sz="1800" spc="-5" dirty="0">
                <a:latin typeface="Arial MT"/>
                <a:cs typeface="Arial MT"/>
              </a:rPr>
              <a:t>depends</a:t>
            </a:r>
            <a:r>
              <a:rPr sz="1800" spc="25" dirty="0">
                <a:latin typeface="Arial MT"/>
                <a:cs typeface="Arial MT"/>
              </a:rPr>
              <a:t> </a:t>
            </a:r>
            <a:r>
              <a:rPr sz="1800" spc="-5" dirty="0">
                <a:latin typeface="Arial MT"/>
                <a:cs typeface="Arial MT"/>
              </a:rPr>
              <a:t>on</a:t>
            </a:r>
            <a:endParaRPr sz="1800" dirty="0">
              <a:latin typeface="Arial MT"/>
              <a:cs typeface="Arial MT"/>
            </a:endParaRPr>
          </a:p>
          <a:p>
            <a:pPr marL="38100">
              <a:lnSpc>
                <a:spcPts val="2135"/>
              </a:lnSpc>
            </a:pPr>
            <a:r>
              <a:rPr sz="1800" dirty="0">
                <a:latin typeface="Arial MT"/>
                <a:cs typeface="Arial MT"/>
              </a:rPr>
              <a:t>the</a:t>
            </a:r>
            <a:r>
              <a:rPr sz="1800" spc="-35" dirty="0">
                <a:latin typeface="Arial MT"/>
                <a:cs typeface="Arial MT"/>
              </a:rPr>
              <a:t> </a:t>
            </a:r>
            <a:r>
              <a:rPr sz="1800" spc="-5" dirty="0">
                <a:latin typeface="Arial MT"/>
                <a:cs typeface="Arial MT"/>
              </a:rPr>
              <a:t>back</a:t>
            </a:r>
            <a:r>
              <a:rPr sz="1800" spc="-30" dirty="0">
                <a:latin typeface="Arial MT"/>
                <a:cs typeface="Arial MT"/>
              </a:rPr>
              <a:t> </a:t>
            </a:r>
            <a:r>
              <a:rPr sz="1800" spc="-50" dirty="0">
                <a:latin typeface="Arial MT"/>
                <a:cs typeface="Arial MT"/>
              </a:rPr>
              <a:t>EMF.</a:t>
            </a:r>
            <a:endParaRPr sz="1800" dirty="0">
              <a:latin typeface="Arial MT"/>
              <a:cs typeface="Arial MT"/>
            </a:endParaRPr>
          </a:p>
        </p:txBody>
      </p:sp>
    </p:spTree>
    <p:extLst>
      <p:ext uri="{BB962C8B-B14F-4D97-AF65-F5344CB8AC3E}">
        <p14:creationId xmlns:p14="http://schemas.microsoft.com/office/powerpoint/2010/main" val="162985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11"/>
          <p:cNvPicPr preferRelativeResize="0">
            <a:picLocks noGrp="1"/>
          </p:cNvPicPr>
          <p:nvPr>
            <p:ph type="body" idx="1"/>
          </p:nvPr>
        </p:nvPicPr>
        <p:blipFill rotWithShape="1">
          <a:blip r:embed="rId3">
            <a:alphaModFix/>
          </a:blip>
          <a:srcRect/>
          <a:stretch/>
        </p:blipFill>
        <p:spPr>
          <a:xfrm>
            <a:off x="0" y="0"/>
            <a:ext cx="8991600" cy="67056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65"/>
          <p:cNvSpPr txBox="1">
            <a:spLocks noGrp="1"/>
          </p:cNvSpPr>
          <p:nvPr>
            <p:ph type="title"/>
          </p:nvPr>
        </p:nvSpPr>
        <p:spPr>
          <a:xfrm>
            <a:off x="495300" y="914400"/>
            <a:ext cx="8229600" cy="838200"/>
          </a:xfrm>
          <a:prstGeom prst="rect">
            <a:avLst/>
          </a:prstGeom>
          <a:noFill/>
          <a:ln>
            <a:noFill/>
          </a:ln>
        </p:spPr>
        <p:txBody>
          <a:bodyPr spcFirstLastPara="1" wrap="square" lIns="91425" tIns="45700" rIns="91425" bIns="45700" anchor="ctr" anchorCtr="0">
            <a:noAutofit/>
          </a:bodyPr>
          <a:lstStyle/>
          <a:p>
            <a:pPr marL="0" lvl="0" indent="0" algn="just"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An induction motor or asynchronous motor is an AC electric motor in which the electric current in the rotor needed to </a:t>
            </a:r>
            <a:r>
              <a:rPr lang="en-US" sz="2000" b="0" i="0" u="none">
                <a:solidFill>
                  <a:srgbClr val="FF0000"/>
                </a:solidFill>
                <a:latin typeface="Calibri"/>
                <a:ea typeface="Calibri"/>
                <a:cs typeface="Calibri"/>
                <a:sym typeface="Calibri"/>
              </a:rPr>
              <a:t>produce torque is obtained by electromagnetic induction from the magnetic field of the stator winding</a:t>
            </a:r>
            <a:endParaRPr/>
          </a:p>
        </p:txBody>
      </p:sp>
      <p:pic>
        <p:nvPicPr>
          <p:cNvPr id="627" name="Google Shape;627;p65"/>
          <p:cNvPicPr preferRelativeResize="0"/>
          <p:nvPr/>
        </p:nvPicPr>
        <p:blipFill rotWithShape="1">
          <a:blip r:embed="rId3">
            <a:alphaModFix/>
          </a:blip>
          <a:srcRect/>
          <a:stretch/>
        </p:blipFill>
        <p:spPr>
          <a:xfrm>
            <a:off x="304800" y="2057400"/>
            <a:ext cx="8610600" cy="4038600"/>
          </a:xfrm>
          <a:prstGeom prst="rect">
            <a:avLst/>
          </a:prstGeom>
          <a:noFill/>
          <a:ln>
            <a:noFill/>
          </a:ln>
        </p:spPr>
      </p:pic>
      <p:sp>
        <p:nvSpPr>
          <p:cNvPr id="628" name="Google Shape;628;p65"/>
          <p:cNvSpPr txBox="1"/>
          <p:nvPr/>
        </p:nvSpPr>
        <p:spPr>
          <a:xfrm>
            <a:off x="3048000" y="300037"/>
            <a:ext cx="3324225"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2400"/>
              <a:buFont typeface="Arial"/>
              <a:buNone/>
            </a:pPr>
            <a:r>
              <a:rPr lang="en-US" sz="2400" b="0" i="0" u="none">
                <a:solidFill>
                  <a:srgbClr val="00B050"/>
                </a:solidFill>
                <a:latin typeface="Arial"/>
                <a:ea typeface="Arial"/>
                <a:cs typeface="Arial"/>
                <a:sym typeface="Arial"/>
              </a:rPr>
              <a:t>INDUCTION MOTORS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6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111</a:t>
            </a:fld>
            <a:endParaRPr/>
          </a:p>
        </p:txBody>
      </p:sp>
      <p:sp>
        <p:nvSpPr>
          <p:cNvPr id="634" name="Google Shape;634;p66"/>
          <p:cNvSpPr txBox="1">
            <a:spLocks noGrp="1"/>
          </p:cNvSpPr>
          <p:nvPr>
            <p:ph type="title"/>
          </p:nvPr>
        </p:nvSpPr>
        <p:spPr>
          <a:xfrm>
            <a:off x="457200" y="1428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9900"/>
              </a:buClr>
              <a:buSzPts val="4000"/>
              <a:buFont typeface="Calibri"/>
              <a:buNone/>
            </a:pPr>
            <a:r>
              <a:rPr lang="en-US" sz="4000" b="1" i="0" u="none">
                <a:solidFill>
                  <a:srgbClr val="009900"/>
                </a:solidFill>
                <a:latin typeface="Calibri"/>
                <a:ea typeface="Calibri"/>
                <a:cs typeface="Calibri"/>
                <a:sym typeface="Calibri"/>
              </a:rPr>
              <a:t>Single Phase Induction Motor</a:t>
            </a:r>
            <a:endParaRPr/>
          </a:p>
        </p:txBody>
      </p:sp>
      <p:sp>
        <p:nvSpPr>
          <p:cNvPr id="635" name="Google Shape;635;p66"/>
          <p:cNvSpPr txBox="1">
            <a:spLocks noGrp="1"/>
          </p:cNvSpPr>
          <p:nvPr>
            <p:ph type="body" idx="1"/>
          </p:nvPr>
        </p:nvSpPr>
        <p:spPr>
          <a:xfrm>
            <a:off x="457200" y="1008062"/>
            <a:ext cx="8229600" cy="4525962"/>
          </a:xfrm>
          <a:prstGeom prst="rect">
            <a:avLst/>
          </a:prstGeom>
          <a:noFill/>
          <a:ln>
            <a:noFill/>
          </a:ln>
        </p:spPr>
        <p:txBody>
          <a:bodyPr spcFirstLastPara="1" wrap="square" lIns="91425" tIns="45700" rIns="91425" bIns="45700" anchor="t" anchorCtr="0">
            <a:noAutofit/>
          </a:bodyPr>
          <a:lstStyle/>
          <a:p>
            <a:pPr marL="609600" lvl="0" indent="-609600" algn="l" rtl="0">
              <a:lnSpc>
                <a:spcPct val="100000"/>
              </a:lnSpc>
              <a:spcBef>
                <a:spcPts val="0"/>
              </a:spcBef>
              <a:spcAft>
                <a:spcPts val="0"/>
              </a:spcAft>
              <a:buClr>
                <a:schemeClr val="hlink"/>
              </a:buClr>
              <a:buSzPts val="2400"/>
              <a:buFont typeface="Noto Sans Symbols"/>
              <a:buChar char="▪"/>
            </a:pPr>
            <a:r>
              <a:rPr lang="en-US" sz="2400" b="1" i="0" u="none">
                <a:solidFill>
                  <a:schemeClr val="hlink"/>
                </a:solidFill>
                <a:latin typeface="Calibri"/>
                <a:ea typeface="Calibri"/>
                <a:cs typeface="Calibri"/>
                <a:sym typeface="Calibri"/>
              </a:rPr>
              <a:t>The single-phase induction machine is the most frequently used motor for refrigerators, washing machines, clocks, drills, compressors, pumps, and so forth.</a:t>
            </a:r>
            <a:endParaRPr/>
          </a:p>
          <a:p>
            <a:pPr marL="609600" lvl="0" indent="-609600" algn="l" rtl="0">
              <a:lnSpc>
                <a:spcPct val="100000"/>
              </a:lnSpc>
              <a:spcBef>
                <a:spcPts val="600"/>
              </a:spcBef>
              <a:spcAft>
                <a:spcPts val="0"/>
              </a:spcAft>
              <a:buClr>
                <a:srgbClr val="009900"/>
              </a:buClr>
              <a:buSzPts val="2400"/>
              <a:buFont typeface="Noto Sans Symbols"/>
              <a:buChar char="▪"/>
            </a:pPr>
            <a:r>
              <a:rPr lang="en-US" sz="2400" b="1" i="0" u="none">
                <a:solidFill>
                  <a:srgbClr val="009900"/>
                </a:solidFill>
                <a:latin typeface="Calibri"/>
                <a:ea typeface="Calibri"/>
                <a:cs typeface="Calibri"/>
                <a:sym typeface="Calibri"/>
              </a:rPr>
              <a:t>The single-phase motor stator has a laminated iron core with two windings arranged perpendicularly</a:t>
            </a:r>
            <a:r>
              <a:rPr lang="en-US" sz="3200" b="1" i="0" u="none">
                <a:solidFill>
                  <a:schemeClr val="dk1"/>
                </a:solidFill>
                <a:latin typeface="Calibri"/>
                <a:ea typeface="Calibri"/>
                <a:cs typeface="Calibri"/>
                <a:sym typeface="Calibri"/>
              </a:rPr>
              <a:t>. </a:t>
            </a:r>
            <a:endParaRPr/>
          </a:p>
          <a:p>
            <a:pPr marL="990600" lvl="1" indent="-533400" algn="l" rtl="0">
              <a:lnSpc>
                <a:spcPct val="100000"/>
              </a:lnSpc>
              <a:spcBef>
                <a:spcPts val="800"/>
              </a:spcBef>
              <a:spcAft>
                <a:spcPts val="0"/>
              </a:spcAft>
              <a:buClr>
                <a:schemeClr val="dk1"/>
              </a:buClr>
              <a:buSzPts val="2800"/>
              <a:buFont typeface="Noto Sans Symbols"/>
              <a:buChar char="▪"/>
            </a:pPr>
            <a:r>
              <a:rPr lang="en-US" sz="2800" b="1" i="0" u="none">
                <a:solidFill>
                  <a:schemeClr val="dk1"/>
                </a:solidFill>
                <a:latin typeface="Calibri"/>
                <a:ea typeface="Calibri"/>
                <a:cs typeface="Calibri"/>
                <a:sym typeface="Calibri"/>
              </a:rPr>
              <a:t> </a:t>
            </a:r>
            <a:r>
              <a:rPr lang="en-US" sz="2400" b="1" i="0" u="none">
                <a:solidFill>
                  <a:schemeClr val="dk1"/>
                </a:solidFill>
                <a:latin typeface="Calibri"/>
                <a:ea typeface="Calibri"/>
                <a:cs typeface="Calibri"/>
                <a:sym typeface="Calibri"/>
              </a:rPr>
              <a:t>One is the main and </a:t>
            </a:r>
            <a:endParaRPr/>
          </a:p>
          <a:p>
            <a:pPr marL="990600" lvl="1" indent="-533400" algn="l" rtl="0">
              <a:lnSpc>
                <a:spcPct val="100000"/>
              </a:lnSpc>
              <a:spcBef>
                <a:spcPts val="700"/>
              </a:spcBef>
              <a:spcAft>
                <a:spcPts val="0"/>
              </a:spcAft>
              <a:buClr>
                <a:schemeClr val="dk1"/>
              </a:buClr>
              <a:buSzPts val="2400"/>
              <a:buFont typeface="Noto Sans Symbols"/>
              <a:buChar char="▪"/>
            </a:pPr>
            <a:r>
              <a:rPr lang="en-US" sz="2400" b="1" i="0" u="none">
                <a:solidFill>
                  <a:schemeClr val="dk1"/>
                </a:solidFill>
                <a:latin typeface="Calibri"/>
                <a:ea typeface="Calibri"/>
                <a:cs typeface="Calibri"/>
                <a:sym typeface="Calibri"/>
              </a:rPr>
              <a:t>The other is the auxiliary winding or </a:t>
            </a:r>
            <a:r>
              <a:rPr lang="en-US" sz="2400" b="1" i="1" u="none">
                <a:solidFill>
                  <a:schemeClr val="dk1"/>
                </a:solidFill>
                <a:latin typeface="Calibri"/>
                <a:ea typeface="Calibri"/>
                <a:cs typeface="Calibri"/>
                <a:sym typeface="Calibri"/>
              </a:rPr>
              <a:t>starting winding</a:t>
            </a:r>
            <a:r>
              <a:rPr lang="en-US" sz="2800" b="1" i="0" u="none">
                <a:solidFill>
                  <a:schemeClr val="dk1"/>
                </a:solidFill>
                <a:latin typeface="Calibri"/>
                <a:ea typeface="Calibri"/>
                <a:cs typeface="Calibri"/>
                <a:sym typeface="Calibri"/>
              </a:rPr>
              <a:t>  </a:t>
            </a:r>
            <a:endParaRPr/>
          </a:p>
        </p:txBody>
      </p:sp>
      <p:sp>
        <p:nvSpPr>
          <p:cNvPr id="636" name="Google Shape;636;p66"/>
          <p:cNvSpPr txBox="1"/>
          <p:nvPr/>
        </p:nvSpPr>
        <p:spPr>
          <a:xfrm>
            <a:off x="5334000" y="1981200"/>
            <a:ext cx="3810000" cy="411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37" name="Google Shape;637;p66"/>
          <p:cNvSpPr txBox="1"/>
          <p:nvPr/>
        </p:nvSpPr>
        <p:spPr>
          <a:xfrm>
            <a:off x="0" y="0"/>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38" name="Google Shape;638;p66"/>
          <p:cNvSpPr txBox="1"/>
          <p:nvPr/>
        </p:nvSpPr>
        <p:spPr>
          <a:xfrm>
            <a:off x="0" y="3419475"/>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39" name="Google Shape;639;p66"/>
          <p:cNvSpPr txBox="1"/>
          <p:nvPr/>
        </p:nvSpPr>
        <p:spPr>
          <a:xfrm>
            <a:off x="0" y="0"/>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640" name="Google Shape;640;p66" descr="Image result for induction motor"/>
          <p:cNvPicPr preferRelativeResize="0"/>
          <p:nvPr/>
        </p:nvPicPr>
        <p:blipFill rotWithShape="1">
          <a:blip r:embed="rId3">
            <a:alphaModFix/>
          </a:blip>
          <a:srcRect/>
          <a:stretch/>
        </p:blipFill>
        <p:spPr>
          <a:xfrm>
            <a:off x="1143000" y="4243387"/>
            <a:ext cx="7304087" cy="2582862"/>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6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112</a:t>
            </a:fld>
            <a:endParaRPr/>
          </a:p>
        </p:txBody>
      </p:sp>
      <p:sp>
        <p:nvSpPr>
          <p:cNvPr id="646" name="Google Shape;646;p6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2800"/>
              <a:buFont typeface="Calibri"/>
              <a:buNone/>
            </a:pPr>
            <a:r>
              <a:rPr lang="en-US" sz="2800" b="1" i="0" u="none">
                <a:solidFill>
                  <a:srgbClr val="FF0000"/>
                </a:solidFill>
                <a:latin typeface="Calibri"/>
                <a:ea typeface="Calibri"/>
                <a:cs typeface="Calibri"/>
                <a:sym typeface="Calibri"/>
              </a:rPr>
              <a:t>Construction of Single Phase Induction  Motor</a:t>
            </a:r>
            <a:endParaRPr/>
          </a:p>
        </p:txBody>
      </p:sp>
      <p:sp>
        <p:nvSpPr>
          <p:cNvPr id="647" name="Google Shape;647;p67"/>
          <p:cNvSpPr txBox="1"/>
          <p:nvPr/>
        </p:nvSpPr>
        <p:spPr>
          <a:xfrm>
            <a:off x="5334000" y="1981200"/>
            <a:ext cx="3810000" cy="411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48" name="Google Shape;648;p67"/>
          <p:cNvSpPr txBox="1"/>
          <p:nvPr/>
        </p:nvSpPr>
        <p:spPr>
          <a:xfrm>
            <a:off x="0" y="0"/>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49" name="Google Shape;649;p67"/>
          <p:cNvSpPr txBox="1"/>
          <p:nvPr/>
        </p:nvSpPr>
        <p:spPr>
          <a:xfrm>
            <a:off x="0" y="3419475"/>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50" name="Google Shape;650;p67"/>
          <p:cNvSpPr txBox="1"/>
          <p:nvPr/>
        </p:nvSpPr>
        <p:spPr>
          <a:xfrm>
            <a:off x="0" y="0"/>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651" name="Google Shape;651;p67" descr="Fig6"/>
          <p:cNvPicPr preferRelativeResize="0">
            <a:picLocks noGrp="1"/>
          </p:cNvPicPr>
          <p:nvPr>
            <p:ph type="body" idx="1"/>
          </p:nvPr>
        </p:nvPicPr>
        <p:blipFill rotWithShape="1">
          <a:blip r:embed="rId3">
            <a:alphaModFix/>
          </a:blip>
          <a:srcRect/>
          <a:stretch/>
        </p:blipFill>
        <p:spPr>
          <a:xfrm>
            <a:off x="1501775" y="1739900"/>
            <a:ext cx="5937250" cy="4446587"/>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6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657" name="Google Shape;657;p6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9900"/>
              </a:buClr>
              <a:buSzPts val="4000"/>
              <a:buFont typeface="Calibri"/>
              <a:buNone/>
            </a:pPr>
            <a:r>
              <a:rPr lang="en-US" sz="4000" b="1" i="0" u="none">
                <a:solidFill>
                  <a:srgbClr val="009900"/>
                </a:solidFill>
                <a:latin typeface="Calibri"/>
                <a:ea typeface="Calibri"/>
                <a:cs typeface="Calibri"/>
                <a:sym typeface="Calibri"/>
              </a:rPr>
              <a:t>Single Phase Induction  Motor</a:t>
            </a:r>
            <a:endParaRPr/>
          </a:p>
        </p:txBody>
      </p:sp>
      <p:sp>
        <p:nvSpPr>
          <p:cNvPr id="658" name="Google Shape;658;p68"/>
          <p:cNvSpPr txBox="1">
            <a:spLocks noGrp="1"/>
          </p:cNvSpPr>
          <p:nvPr>
            <p:ph type="body" idx="1"/>
          </p:nvPr>
        </p:nvSpPr>
        <p:spPr>
          <a:xfrm>
            <a:off x="685800" y="1981200"/>
            <a:ext cx="3389312" cy="4114800"/>
          </a:xfrm>
          <a:prstGeom prst="rect">
            <a:avLst/>
          </a:prstGeom>
          <a:noFill/>
          <a:ln>
            <a:noFill/>
          </a:ln>
        </p:spPr>
        <p:txBody>
          <a:bodyPr spcFirstLastPara="1" wrap="square" lIns="91425" tIns="45700" rIns="91425" bIns="45700" anchor="t" anchorCtr="0">
            <a:noAutofit/>
          </a:bodyPr>
          <a:lstStyle/>
          <a:p>
            <a:pPr marL="609600" lvl="0" indent="-609600" algn="l" rtl="0">
              <a:lnSpc>
                <a:spcPct val="100000"/>
              </a:lnSpc>
              <a:spcBef>
                <a:spcPts val="0"/>
              </a:spcBef>
              <a:spcAft>
                <a:spcPts val="0"/>
              </a:spcAft>
              <a:buClr>
                <a:schemeClr val="hlink"/>
              </a:buClr>
              <a:buSzPts val="2000"/>
              <a:buFont typeface="Arial"/>
              <a:buChar char="•"/>
            </a:pPr>
            <a:r>
              <a:rPr lang="en-US" sz="2000" b="1" i="0" u="none">
                <a:solidFill>
                  <a:schemeClr val="hlink"/>
                </a:solidFill>
                <a:latin typeface="Calibri"/>
                <a:ea typeface="Calibri"/>
                <a:cs typeface="Calibri"/>
                <a:sym typeface="Calibri"/>
              </a:rPr>
              <a:t>This “single-phase” motors are truly two-phase machines.  </a:t>
            </a:r>
            <a:endParaRPr/>
          </a:p>
          <a:p>
            <a:pPr marL="609600" lvl="0" indent="-609600" algn="l" rtl="0">
              <a:lnSpc>
                <a:spcPct val="100000"/>
              </a:lnSpc>
              <a:spcBef>
                <a:spcPts val="900"/>
              </a:spcBef>
              <a:spcAft>
                <a:spcPts val="0"/>
              </a:spcAft>
              <a:buClr>
                <a:srgbClr val="3333CC"/>
              </a:buClr>
              <a:buSzPts val="2000"/>
              <a:buFont typeface="Arial"/>
              <a:buChar char="•"/>
            </a:pPr>
            <a:r>
              <a:rPr lang="en-US" sz="2000" b="1" i="0" u="none">
                <a:solidFill>
                  <a:srgbClr val="3333CC"/>
                </a:solidFill>
                <a:latin typeface="Calibri"/>
                <a:ea typeface="Calibri"/>
                <a:cs typeface="Calibri"/>
                <a:sym typeface="Calibri"/>
              </a:rPr>
              <a:t>The motor uses a squirrel cage rotor, which has a laminated iron core with slots.</a:t>
            </a:r>
            <a:endParaRPr/>
          </a:p>
          <a:p>
            <a:pPr marL="609600" lvl="0" indent="-609600" algn="l" rtl="0">
              <a:lnSpc>
                <a:spcPct val="100000"/>
              </a:lnSpc>
              <a:spcBef>
                <a:spcPts val="56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  Aluminum bars are molded on the slots and short-circuited at both ends with a ring</a:t>
            </a:r>
            <a:r>
              <a:rPr lang="en-US" sz="2800" b="1" i="0" u="none">
                <a:solidFill>
                  <a:schemeClr val="dk1"/>
                </a:solidFill>
                <a:latin typeface="Calibri"/>
                <a:ea typeface="Calibri"/>
                <a:cs typeface="Calibri"/>
                <a:sym typeface="Calibri"/>
              </a:rPr>
              <a:t>.</a:t>
            </a:r>
            <a:endParaRPr/>
          </a:p>
        </p:txBody>
      </p:sp>
      <p:sp>
        <p:nvSpPr>
          <p:cNvPr id="659" name="Google Shape;659;p68"/>
          <p:cNvSpPr txBox="1"/>
          <p:nvPr/>
        </p:nvSpPr>
        <p:spPr>
          <a:xfrm>
            <a:off x="5334000" y="1981200"/>
            <a:ext cx="3810000" cy="411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60" name="Google Shape;660;p68"/>
          <p:cNvSpPr txBox="1"/>
          <p:nvPr/>
        </p:nvSpPr>
        <p:spPr>
          <a:xfrm>
            <a:off x="0" y="0"/>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61" name="Google Shape;661;p68"/>
          <p:cNvSpPr txBox="1"/>
          <p:nvPr/>
        </p:nvSpPr>
        <p:spPr>
          <a:xfrm>
            <a:off x="0" y="3419475"/>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62" name="Google Shape;662;p68"/>
          <p:cNvSpPr txBox="1"/>
          <p:nvPr/>
        </p:nvSpPr>
        <p:spPr>
          <a:xfrm>
            <a:off x="0" y="0"/>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63" name="Google Shape;663;p68"/>
          <p:cNvSpPr txBox="1"/>
          <p:nvPr/>
        </p:nvSpPr>
        <p:spPr>
          <a:xfrm>
            <a:off x="0" y="1919287"/>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aphicFrame>
        <p:nvGraphicFramePr>
          <p:cNvPr id="664" name="Google Shape;664;p68"/>
          <p:cNvGraphicFramePr/>
          <p:nvPr/>
        </p:nvGraphicFramePr>
        <p:xfrm>
          <a:off x="4206875" y="2049462"/>
          <a:ext cx="4397375" cy="2816225"/>
        </p:xfrm>
        <a:graphic>
          <a:graphicData uri="http://schemas.openxmlformats.org/presentationml/2006/ole">
            <mc:AlternateContent xmlns:mc="http://schemas.openxmlformats.org/markup-compatibility/2006">
              <mc:Choice xmlns:v="urn:schemas-microsoft-com:vml" Requires="v">
                <p:oleObj spid="_x0000_s2052" r:id="rId4" imgW="4397375" imgH="2816225" progId="Visio.Drawing.6">
                  <p:embed/>
                </p:oleObj>
              </mc:Choice>
              <mc:Fallback>
                <p:oleObj r:id="rId4" imgW="4397375" imgH="2816225" progId="Visio.Drawing.6">
                  <p:embed/>
                  <p:pic>
                    <p:nvPicPr>
                      <p:cNvPr id="664" name="Google Shape;664;p68"/>
                      <p:cNvPicPr preferRelativeResize="0"/>
                      <p:nvPr/>
                    </p:nvPicPr>
                    <p:blipFill rotWithShape="1">
                      <a:blip r:embed="rId5">
                        <a:alphaModFix/>
                      </a:blip>
                      <a:srcRect/>
                      <a:stretch/>
                    </p:blipFill>
                    <p:spPr>
                      <a:xfrm>
                        <a:off x="4206875" y="2049462"/>
                        <a:ext cx="4397375" cy="2816225"/>
                      </a:xfrm>
                      <a:prstGeom prst="rect">
                        <a:avLst/>
                      </a:prstGeom>
                      <a:noFill/>
                      <a:ln>
                        <a:noFill/>
                      </a:ln>
                    </p:spPr>
                  </p:pic>
                </p:oleObj>
              </mc:Fallback>
            </mc:AlternateContent>
          </a:graphicData>
        </a:graphic>
      </p:graphicFrame>
      <p:sp>
        <p:nvSpPr>
          <p:cNvPr id="665" name="Google Shape;665;p68"/>
          <p:cNvSpPr txBox="1"/>
          <p:nvPr/>
        </p:nvSpPr>
        <p:spPr>
          <a:xfrm>
            <a:off x="5051425" y="5268912"/>
            <a:ext cx="3711575"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1800"/>
              <a:buFont typeface="Arial"/>
              <a:buNone/>
            </a:pPr>
            <a:r>
              <a:rPr lang="en-US" sz="1800" b="1" i="0" u="none">
                <a:solidFill>
                  <a:schemeClr val="hlink"/>
                </a:solidFill>
                <a:latin typeface="Arial"/>
                <a:ea typeface="Arial"/>
                <a:cs typeface="Arial"/>
                <a:sym typeface="Arial"/>
              </a:rPr>
              <a:t>Single-phase induction motor.</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69"/>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671" name="Google Shape;671;p6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9900"/>
              </a:buClr>
              <a:buSzPts val="4000"/>
              <a:buFont typeface="Calibri"/>
              <a:buNone/>
            </a:pPr>
            <a:r>
              <a:rPr lang="en-US" sz="4000" b="1" i="0" u="none">
                <a:solidFill>
                  <a:srgbClr val="009900"/>
                </a:solidFill>
                <a:latin typeface="Calibri"/>
                <a:ea typeface="Calibri"/>
                <a:cs typeface="Calibri"/>
                <a:sym typeface="Calibri"/>
              </a:rPr>
              <a:t>Single Phase Induction  Motor</a:t>
            </a:r>
            <a:endParaRPr/>
          </a:p>
        </p:txBody>
      </p:sp>
      <p:sp>
        <p:nvSpPr>
          <p:cNvPr id="672" name="Google Shape;672;p69"/>
          <p:cNvSpPr txBox="1"/>
          <p:nvPr/>
        </p:nvSpPr>
        <p:spPr>
          <a:xfrm>
            <a:off x="5334000" y="1981200"/>
            <a:ext cx="3810000" cy="411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73" name="Google Shape;673;p69"/>
          <p:cNvSpPr txBox="1"/>
          <p:nvPr/>
        </p:nvSpPr>
        <p:spPr>
          <a:xfrm>
            <a:off x="0" y="0"/>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74" name="Google Shape;674;p69"/>
          <p:cNvSpPr txBox="1"/>
          <p:nvPr/>
        </p:nvSpPr>
        <p:spPr>
          <a:xfrm>
            <a:off x="0" y="3419475"/>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75" name="Google Shape;675;p69"/>
          <p:cNvSpPr txBox="1"/>
          <p:nvPr/>
        </p:nvSpPr>
        <p:spPr>
          <a:xfrm>
            <a:off x="0" y="0"/>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676" name="Google Shape;676;p69" descr="Fig6"/>
          <p:cNvPicPr preferRelativeResize="0">
            <a:picLocks noGrp="1"/>
          </p:cNvPicPr>
          <p:nvPr>
            <p:ph type="body" idx="1"/>
          </p:nvPr>
        </p:nvPicPr>
        <p:blipFill rotWithShape="1">
          <a:blip r:embed="rId3">
            <a:alphaModFix/>
          </a:blip>
          <a:srcRect/>
          <a:stretch/>
        </p:blipFill>
        <p:spPr>
          <a:xfrm>
            <a:off x="1522412" y="1600200"/>
            <a:ext cx="6707187" cy="3817937"/>
          </a:xfrm>
          <a:prstGeom prst="rect">
            <a:avLst/>
          </a:prstGeom>
          <a:noFill/>
          <a:ln>
            <a:noFill/>
          </a:ln>
        </p:spPr>
      </p:pic>
      <p:sp>
        <p:nvSpPr>
          <p:cNvPr id="677" name="Google Shape;677;p69"/>
          <p:cNvSpPr txBox="1"/>
          <p:nvPr/>
        </p:nvSpPr>
        <p:spPr>
          <a:xfrm>
            <a:off x="1960562" y="5703887"/>
            <a:ext cx="4776787"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1800"/>
              <a:buFont typeface="Arial"/>
              <a:buNone/>
            </a:pPr>
            <a:r>
              <a:rPr lang="en-US" sz="1800" b="1" i="0" u="none">
                <a:solidFill>
                  <a:schemeClr val="hlink"/>
                </a:solidFill>
                <a:latin typeface="Arial"/>
                <a:ea typeface="Arial"/>
                <a:cs typeface="Arial"/>
                <a:sym typeface="Arial"/>
              </a:rPr>
              <a:t>                        Squirrel cage rotor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p:nvPr/>
        </p:nvSpPr>
        <p:spPr>
          <a:xfrm>
            <a:off x="457200" y="6243637"/>
            <a:ext cx="21336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683" name="Google Shape;683;p70"/>
          <p:cNvSpPr txBox="1"/>
          <p:nvPr/>
        </p:nvSpPr>
        <p:spPr>
          <a:xfrm>
            <a:off x="6553200" y="6243637"/>
            <a:ext cx="2133600" cy="4572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115</a:t>
            </a:fld>
            <a:endParaRPr/>
          </a:p>
        </p:txBody>
      </p:sp>
      <p:sp>
        <p:nvSpPr>
          <p:cNvPr id="684" name="Google Shape;684;p70"/>
          <p:cNvSpPr txBox="1">
            <a:spLocks noGrp="1"/>
          </p:cNvSpPr>
          <p:nvPr>
            <p:ph type="title"/>
          </p:nvPr>
        </p:nvSpPr>
        <p:spPr>
          <a:xfrm>
            <a:off x="539750" y="2713037"/>
            <a:ext cx="7772400" cy="1143000"/>
          </a:xfrm>
          <a:prstGeom prst="rect">
            <a:avLst/>
          </a:prstGeom>
          <a:noFill/>
          <a:ln>
            <a:noFill/>
          </a:ln>
        </p:spPr>
        <p:txBody>
          <a:bodyPr spcFirstLastPara="1" wrap="square" lIns="91425" tIns="45700" rIns="91425" bIns="45700" anchor="ctr" anchorCtr="0">
            <a:noAutofit/>
          </a:bodyPr>
          <a:lstStyle/>
          <a:p>
            <a:pPr marL="838200" lvl="0" indent="-838200" algn="ctr" rtl="0">
              <a:lnSpc>
                <a:spcPct val="100000"/>
              </a:lnSpc>
              <a:spcBef>
                <a:spcPts val="0"/>
              </a:spcBef>
              <a:spcAft>
                <a:spcPts val="0"/>
              </a:spcAft>
              <a:buClr>
                <a:schemeClr val="hlink"/>
              </a:buClr>
              <a:buSzPts val="4400"/>
              <a:buFont typeface="Calibri"/>
              <a:buNone/>
            </a:pPr>
            <a:r>
              <a:rPr lang="en-US" sz="4400" b="1" i="0" u="none">
                <a:solidFill>
                  <a:schemeClr val="hlink"/>
                </a:solidFill>
                <a:latin typeface="Calibri"/>
                <a:ea typeface="Calibri"/>
                <a:cs typeface="Calibri"/>
                <a:sym typeface="Calibri"/>
              </a:rPr>
              <a:t>Operating principle</a:t>
            </a:r>
            <a:r>
              <a:rPr lang="en-US" sz="4400" b="1" i="0" u="none">
                <a:solidFill>
                  <a:schemeClr val="dk1"/>
                </a:solidFill>
                <a:latin typeface="Calibri"/>
                <a:ea typeface="Calibri"/>
                <a:cs typeface="Calibri"/>
                <a:sym typeface="Calibri"/>
              </a:rPr>
              <a:t/>
            </a:r>
            <a:br>
              <a:rPr lang="en-US" sz="4400" b="1" i="0" u="none">
                <a:solidFill>
                  <a:schemeClr val="dk1"/>
                </a:solidFill>
                <a:latin typeface="Calibri"/>
                <a:ea typeface="Calibri"/>
                <a:cs typeface="Calibri"/>
                <a:sym typeface="Calibri"/>
              </a:rPr>
            </a:br>
            <a:r>
              <a:rPr lang="en-US" sz="4000" b="1" i="0" u="none">
                <a:solidFill>
                  <a:schemeClr val="dk1"/>
                </a:solidFill>
                <a:latin typeface="Calibri"/>
                <a:ea typeface="Calibri"/>
                <a:cs typeface="Calibri"/>
                <a:sym typeface="Calibri"/>
              </a:rPr>
              <a:t/>
            </a:r>
            <a:br>
              <a:rPr lang="en-US" sz="4000" b="1" i="0" u="none">
                <a:solidFill>
                  <a:schemeClr val="dk1"/>
                </a:solidFill>
                <a:latin typeface="Calibri"/>
                <a:ea typeface="Calibri"/>
                <a:cs typeface="Calibri"/>
                <a:sym typeface="Calibri"/>
              </a:rPr>
            </a:br>
            <a:endParaRPr/>
          </a:p>
        </p:txBody>
      </p:sp>
      <p:sp>
        <p:nvSpPr>
          <p:cNvPr id="685" name="Google Shape;685;p70"/>
          <p:cNvSpPr txBox="1"/>
          <p:nvPr/>
        </p:nvSpPr>
        <p:spPr>
          <a:xfrm>
            <a:off x="5334000" y="1981200"/>
            <a:ext cx="3810000" cy="411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86" name="Google Shape;686;p70"/>
          <p:cNvSpPr txBox="1"/>
          <p:nvPr/>
        </p:nvSpPr>
        <p:spPr>
          <a:xfrm>
            <a:off x="0" y="0"/>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87" name="Google Shape;687;p70"/>
          <p:cNvSpPr txBox="1"/>
          <p:nvPr/>
        </p:nvSpPr>
        <p:spPr>
          <a:xfrm>
            <a:off x="0" y="3419475"/>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88" name="Google Shape;688;p70"/>
          <p:cNvSpPr txBox="1"/>
          <p:nvPr/>
        </p:nvSpPr>
        <p:spPr>
          <a:xfrm>
            <a:off x="0" y="0"/>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89" name="Google Shape;689;p70"/>
          <p:cNvSpPr txBox="1"/>
          <p:nvPr/>
        </p:nvSpPr>
        <p:spPr>
          <a:xfrm>
            <a:off x="0" y="3200400"/>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90" name="Google Shape;690;p70"/>
          <p:cNvSpPr txBox="1"/>
          <p:nvPr/>
        </p:nvSpPr>
        <p:spPr>
          <a:xfrm>
            <a:off x="0" y="3195637"/>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91" name="Google Shape;691;p70"/>
          <p:cNvSpPr txBox="1"/>
          <p:nvPr/>
        </p:nvSpPr>
        <p:spPr>
          <a:xfrm>
            <a:off x="0" y="3214687"/>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71"/>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697" name="Google Shape;697;p7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116</a:t>
            </a:fld>
            <a:endParaRPr/>
          </a:p>
        </p:txBody>
      </p:sp>
      <p:sp>
        <p:nvSpPr>
          <p:cNvPr id="698" name="Google Shape;698;p7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9900"/>
              </a:buClr>
              <a:buSzPts val="4000"/>
              <a:buFont typeface="Calibri"/>
              <a:buNone/>
            </a:pPr>
            <a:r>
              <a:rPr lang="en-US" sz="4000" b="1" i="0" u="none">
                <a:solidFill>
                  <a:srgbClr val="009900"/>
                </a:solidFill>
                <a:latin typeface="Calibri"/>
                <a:ea typeface="Calibri"/>
                <a:cs typeface="Calibri"/>
                <a:sym typeface="Calibri"/>
              </a:rPr>
              <a:t>7.6 Single Phase Induction  Motor</a:t>
            </a:r>
            <a:endParaRPr/>
          </a:p>
        </p:txBody>
      </p:sp>
      <p:sp>
        <p:nvSpPr>
          <p:cNvPr id="699" name="Google Shape;699;p71"/>
          <p:cNvSpPr txBox="1">
            <a:spLocks noGrp="1"/>
          </p:cNvSpPr>
          <p:nvPr>
            <p:ph type="body" idx="1"/>
          </p:nvPr>
        </p:nvSpPr>
        <p:spPr>
          <a:xfrm>
            <a:off x="685800" y="1981200"/>
            <a:ext cx="7640637" cy="4114800"/>
          </a:xfrm>
          <a:prstGeom prst="rect">
            <a:avLst/>
          </a:prstGeom>
          <a:noFill/>
          <a:ln>
            <a:noFill/>
          </a:ln>
        </p:spPr>
        <p:txBody>
          <a:bodyPr spcFirstLastPara="1" wrap="square" lIns="91425" tIns="45700" rIns="91425" bIns="45700" anchor="t" anchorCtr="0">
            <a:noAutofit/>
          </a:bodyPr>
          <a:lstStyle/>
          <a:p>
            <a:pPr marL="609600" lvl="0" indent="-609600" algn="l" rtl="0">
              <a:lnSpc>
                <a:spcPct val="100000"/>
              </a:lnSpc>
              <a:spcBef>
                <a:spcPts val="0"/>
              </a:spcBef>
              <a:spcAft>
                <a:spcPts val="0"/>
              </a:spcAft>
              <a:buClr>
                <a:schemeClr val="hlink"/>
              </a:buClr>
              <a:buSzPts val="2800"/>
              <a:buFont typeface="Arial"/>
              <a:buChar char="•"/>
            </a:pPr>
            <a:r>
              <a:rPr lang="en-US" sz="2800" b="1" i="0" u="none">
                <a:solidFill>
                  <a:schemeClr val="hlink"/>
                </a:solidFill>
                <a:latin typeface="Calibri"/>
                <a:ea typeface="Calibri"/>
                <a:cs typeface="Calibri"/>
                <a:sym typeface="Calibri"/>
              </a:rPr>
              <a:t>The single-phase induction motor operation can be described by two methods:</a:t>
            </a:r>
            <a:endParaRPr/>
          </a:p>
          <a:p>
            <a:pPr marL="990600" lvl="1" indent="-533400" algn="l" rtl="0">
              <a:lnSpc>
                <a:spcPct val="100000"/>
              </a:lnSpc>
              <a:spcBef>
                <a:spcPts val="1180"/>
              </a:spcBef>
              <a:spcAft>
                <a:spcPts val="0"/>
              </a:spcAft>
              <a:buClr>
                <a:srgbClr val="009900"/>
              </a:buClr>
              <a:buSzPts val="2400"/>
              <a:buFont typeface="Arial"/>
              <a:buChar char="–"/>
            </a:pPr>
            <a:r>
              <a:rPr lang="en-US" sz="2400" b="1" i="0" u="none">
                <a:solidFill>
                  <a:srgbClr val="009900"/>
                </a:solidFill>
                <a:latin typeface="Calibri"/>
                <a:ea typeface="Calibri"/>
                <a:cs typeface="Calibri"/>
                <a:sym typeface="Calibri"/>
              </a:rPr>
              <a:t>Double revolving field theory; and</a:t>
            </a:r>
            <a:endParaRPr/>
          </a:p>
          <a:p>
            <a:pPr marL="990600" lvl="1" indent="-533400" algn="l" rtl="0">
              <a:lnSpc>
                <a:spcPct val="100000"/>
              </a:lnSpc>
              <a:spcBef>
                <a:spcPts val="1080"/>
              </a:spcBef>
              <a:spcAft>
                <a:spcPts val="0"/>
              </a:spcAft>
              <a:buClr>
                <a:srgbClr val="009900"/>
              </a:buClr>
              <a:buSzPts val="2400"/>
              <a:buFont typeface="Arial"/>
              <a:buChar char="–"/>
            </a:pPr>
            <a:r>
              <a:rPr lang="en-US" sz="2400" b="1" i="0" u="none">
                <a:solidFill>
                  <a:srgbClr val="009900"/>
                </a:solidFill>
                <a:latin typeface="Calibri"/>
                <a:ea typeface="Calibri"/>
                <a:cs typeface="Calibri"/>
                <a:sym typeface="Calibri"/>
              </a:rPr>
              <a:t>Cross-field theory</a:t>
            </a:r>
            <a:r>
              <a:rPr lang="en-US" sz="2400" b="1" i="0" u="none">
                <a:solidFill>
                  <a:schemeClr val="dk1"/>
                </a:solidFill>
                <a:latin typeface="Calibri"/>
                <a:ea typeface="Calibri"/>
                <a:cs typeface="Calibri"/>
                <a:sym typeface="Calibri"/>
              </a:rPr>
              <a:t>.</a:t>
            </a:r>
            <a:endParaRPr/>
          </a:p>
          <a:p>
            <a:pPr marL="609600" lvl="0" indent="-609600" algn="l" rtl="0">
              <a:lnSpc>
                <a:spcPct val="100000"/>
              </a:lnSpc>
              <a:spcBef>
                <a:spcPts val="1160"/>
              </a:spcBef>
              <a:spcAft>
                <a:spcPts val="0"/>
              </a:spcAft>
              <a:buClr>
                <a:srgbClr val="3333CC"/>
              </a:buClr>
              <a:buSzPts val="2800"/>
              <a:buFont typeface="Arial"/>
              <a:buChar char="•"/>
            </a:pPr>
            <a:r>
              <a:rPr lang="en-US" sz="2800" b="1" i="0" u="none">
                <a:solidFill>
                  <a:srgbClr val="3333CC"/>
                </a:solidFill>
                <a:latin typeface="Calibri"/>
                <a:ea typeface="Calibri"/>
                <a:cs typeface="Calibri"/>
                <a:sym typeface="Calibri"/>
              </a:rPr>
              <a:t>Double revolving theory is perhaps the easier of the two explanations to understand</a:t>
            </a:r>
            <a:endParaRPr/>
          </a:p>
          <a:p>
            <a:pPr marL="609600" lvl="0" indent="-609600" algn="l" rtl="0">
              <a:lnSpc>
                <a:spcPct val="100000"/>
              </a:lnSpc>
              <a:spcBef>
                <a:spcPts val="1260"/>
              </a:spcBef>
              <a:spcAft>
                <a:spcPts val="0"/>
              </a:spcAft>
              <a:buClr>
                <a:schemeClr val="dk1"/>
              </a:buClr>
              <a:buSzPts val="2800"/>
              <a:buFont typeface="Arial"/>
              <a:buChar char="•"/>
            </a:pPr>
            <a:r>
              <a:rPr lang="en-US" sz="2800" b="1" i="0" u="none">
                <a:solidFill>
                  <a:schemeClr val="dk1"/>
                </a:solidFill>
                <a:latin typeface="Calibri"/>
                <a:ea typeface="Calibri"/>
                <a:cs typeface="Calibri"/>
                <a:sym typeface="Calibri"/>
              </a:rPr>
              <a:t>Learn the double revolving theory only</a:t>
            </a:r>
            <a:r>
              <a:rPr lang="en-US" sz="2800" b="0" i="0" u="none">
                <a:solidFill>
                  <a:schemeClr val="dk1"/>
                </a:solidFill>
                <a:latin typeface="Calibri"/>
                <a:ea typeface="Calibri"/>
                <a:cs typeface="Calibri"/>
                <a:sym typeface="Calibri"/>
              </a:rPr>
              <a:t> </a:t>
            </a:r>
            <a:endParaRPr/>
          </a:p>
        </p:txBody>
      </p:sp>
      <p:sp>
        <p:nvSpPr>
          <p:cNvPr id="700" name="Google Shape;700;p71"/>
          <p:cNvSpPr txBox="1"/>
          <p:nvPr/>
        </p:nvSpPr>
        <p:spPr>
          <a:xfrm>
            <a:off x="5334000" y="1981200"/>
            <a:ext cx="3810000" cy="411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01" name="Google Shape;701;p71"/>
          <p:cNvSpPr txBox="1"/>
          <p:nvPr/>
        </p:nvSpPr>
        <p:spPr>
          <a:xfrm>
            <a:off x="0" y="0"/>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02" name="Google Shape;702;p71"/>
          <p:cNvSpPr txBox="1"/>
          <p:nvPr/>
        </p:nvSpPr>
        <p:spPr>
          <a:xfrm>
            <a:off x="0" y="3419475"/>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03" name="Google Shape;703;p71"/>
          <p:cNvSpPr txBox="1"/>
          <p:nvPr/>
        </p:nvSpPr>
        <p:spPr>
          <a:xfrm>
            <a:off x="0" y="0"/>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04" name="Google Shape;704;p71"/>
          <p:cNvSpPr txBox="1"/>
          <p:nvPr/>
        </p:nvSpPr>
        <p:spPr>
          <a:xfrm>
            <a:off x="0" y="1833562"/>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72"/>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710" name="Google Shape;710;p7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117</a:t>
            </a:fld>
            <a:endParaRPr/>
          </a:p>
        </p:txBody>
      </p:sp>
      <p:sp>
        <p:nvSpPr>
          <p:cNvPr id="711" name="Google Shape;711;p7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9900"/>
              </a:buClr>
              <a:buSzPts val="4000"/>
              <a:buFont typeface="Calibri"/>
              <a:buNone/>
            </a:pPr>
            <a:r>
              <a:rPr lang="en-US" sz="4000" b="1" i="0" u="none">
                <a:solidFill>
                  <a:srgbClr val="009900"/>
                </a:solidFill>
                <a:latin typeface="Calibri"/>
                <a:ea typeface="Calibri"/>
                <a:cs typeface="Calibri"/>
                <a:sym typeface="Calibri"/>
              </a:rPr>
              <a:t>Single Phase Induction  Motor</a:t>
            </a:r>
            <a:endParaRPr/>
          </a:p>
        </p:txBody>
      </p:sp>
      <p:sp>
        <p:nvSpPr>
          <p:cNvPr id="712" name="Google Shape;712;p72"/>
          <p:cNvSpPr txBox="1">
            <a:spLocks noGrp="1"/>
          </p:cNvSpPr>
          <p:nvPr>
            <p:ph type="body" idx="1"/>
          </p:nvPr>
        </p:nvSpPr>
        <p:spPr>
          <a:xfrm>
            <a:off x="685800" y="1981200"/>
            <a:ext cx="7640637" cy="4114800"/>
          </a:xfrm>
          <a:prstGeom prst="rect">
            <a:avLst/>
          </a:prstGeom>
          <a:noFill/>
          <a:ln>
            <a:noFill/>
          </a:ln>
        </p:spPr>
        <p:txBody>
          <a:bodyPr spcFirstLastPara="1" wrap="square" lIns="91425" tIns="45700" rIns="91425" bIns="45700" anchor="t" anchorCtr="0">
            <a:noAutofit/>
          </a:bodyPr>
          <a:lstStyle/>
          <a:p>
            <a:pPr marL="609600" lvl="0" indent="-609600" algn="l" rtl="0">
              <a:lnSpc>
                <a:spcPct val="80000"/>
              </a:lnSpc>
              <a:spcBef>
                <a:spcPts val="0"/>
              </a:spcBef>
              <a:spcAft>
                <a:spcPts val="0"/>
              </a:spcAft>
              <a:buClr>
                <a:schemeClr val="dk1"/>
              </a:buClr>
              <a:buSzPts val="2800"/>
              <a:buNone/>
            </a:pPr>
            <a:r>
              <a:rPr lang="en-US" sz="2800" b="1" i="0" u="none">
                <a:solidFill>
                  <a:schemeClr val="dk1"/>
                </a:solidFill>
                <a:latin typeface="Calibri"/>
                <a:ea typeface="Calibri"/>
                <a:cs typeface="Calibri"/>
                <a:sym typeface="Calibri"/>
              </a:rPr>
              <a:t> Double revolving field theory</a:t>
            </a:r>
            <a:r>
              <a:rPr lang="en-US" sz="2800" b="0" i="0" u="none">
                <a:solidFill>
                  <a:schemeClr val="dk1"/>
                </a:solidFill>
                <a:latin typeface="Calibri"/>
                <a:ea typeface="Calibri"/>
                <a:cs typeface="Calibri"/>
                <a:sym typeface="Calibri"/>
              </a:rPr>
              <a:t> </a:t>
            </a:r>
            <a:endParaRPr/>
          </a:p>
          <a:p>
            <a:pPr marL="609600" lvl="0" indent="-609600" algn="l" rtl="0">
              <a:lnSpc>
                <a:spcPct val="80000"/>
              </a:lnSpc>
              <a:spcBef>
                <a:spcPts val="1260"/>
              </a:spcBef>
              <a:spcAft>
                <a:spcPts val="0"/>
              </a:spcAft>
              <a:buClr>
                <a:schemeClr val="hlink"/>
              </a:buClr>
              <a:buSzPts val="2800"/>
              <a:buFont typeface="Arial"/>
              <a:buChar char="•"/>
            </a:pPr>
            <a:r>
              <a:rPr lang="en-US" sz="2800" b="1" i="0" u="none">
                <a:solidFill>
                  <a:schemeClr val="hlink"/>
                </a:solidFill>
                <a:latin typeface="Calibri"/>
                <a:ea typeface="Calibri"/>
                <a:cs typeface="Calibri"/>
                <a:sym typeface="Calibri"/>
              </a:rPr>
              <a:t>A single-phase ac current supplies the main winding that produces a pulsating magnetic field</a:t>
            </a:r>
            <a:r>
              <a:rPr lang="en-US" sz="2800" b="1" i="0" u="none">
                <a:solidFill>
                  <a:schemeClr val="dk1"/>
                </a:solidFill>
                <a:latin typeface="Calibri"/>
                <a:ea typeface="Calibri"/>
                <a:cs typeface="Calibri"/>
                <a:sym typeface="Calibri"/>
              </a:rPr>
              <a:t>.  </a:t>
            </a:r>
            <a:endParaRPr/>
          </a:p>
          <a:p>
            <a:pPr marL="609600" lvl="0" indent="-609600" algn="l" rtl="0">
              <a:lnSpc>
                <a:spcPct val="80000"/>
              </a:lnSpc>
              <a:spcBef>
                <a:spcPts val="1260"/>
              </a:spcBef>
              <a:spcAft>
                <a:spcPts val="0"/>
              </a:spcAft>
              <a:buClr>
                <a:srgbClr val="3333CC"/>
              </a:buClr>
              <a:buSzPts val="2800"/>
              <a:buFont typeface="Arial"/>
              <a:buChar char="•"/>
            </a:pPr>
            <a:r>
              <a:rPr lang="en-US" sz="2800" b="1" i="0" u="none">
                <a:solidFill>
                  <a:srgbClr val="3333CC"/>
                </a:solidFill>
                <a:latin typeface="Calibri"/>
                <a:ea typeface="Calibri"/>
                <a:cs typeface="Calibri"/>
                <a:sym typeface="Calibri"/>
              </a:rPr>
              <a:t>Mathematically, the pulsating field could be divided into two fields, which are rotating in opposite directions</a:t>
            </a:r>
            <a:r>
              <a:rPr lang="en-US" sz="2800" b="1" i="0" u="none">
                <a:solidFill>
                  <a:schemeClr val="dk1"/>
                </a:solidFill>
                <a:latin typeface="Calibri"/>
                <a:ea typeface="Calibri"/>
                <a:cs typeface="Calibri"/>
                <a:sym typeface="Calibri"/>
              </a:rPr>
              <a:t>. </a:t>
            </a:r>
            <a:endParaRPr/>
          </a:p>
          <a:p>
            <a:pPr marL="609600" lvl="0" indent="-609600" algn="l" rtl="0">
              <a:lnSpc>
                <a:spcPct val="80000"/>
              </a:lnSpc>
              <a:spcBef>
                <a:spcPts val="1260"/>
              </a:spcBef>
              <a:spcAft>
                <a:spcPts val="0"/>
              </a:spcAft>
              <a:buClr>
                <a:schemeClr val="dk1"/>
              </a:buClr>
              <a:buSzPts val="2800"/>
              <a:buFont typeface="Arial"/>
              <a:buChar char="•"/>
            </a:pPr>
            <a:r>
              <a:rPr lang="en-US" sz="2800" b="1" i="0" u="none">
                <a:solidFill>
                  <a:schemeClr val="dk1"/>
                </a:solidFill>
                <a:latin typeface="Calibri"/>
                <a:ea typeface="Calibri"/>
                <a:cs typeface="Calibri"/>
                <a:sym typeface="Calibri"/>
              </a:rPr>
              <a:t>The interaction between the fields and the current induced in the rotor bars generates opposing torque </a:t>
            </a:r>
            <a:endParaRPr/>
          </a:p>
        </p:txBody>
      </p:sp>
      <p:sp>
        <p:nvSpPr>
          <p:cNvPr id="713" name="Google Shape;713;p72"/>
          <p:cNvSpPr txBox="1"/>
          <p:nvPr/>
        </p:nvSpPr>
        <p:spPr>
          <a:xfrm>
            <a:off x="5334000" y="1981200"/>
            <a:ext cx="3810000" cy="411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14" name="Google Shape;714;p72"/>
          <p:cNvSpPr txBox="1"/>
          <p:nvPr/>
        </p:nvSpPr>
        <p:spPr>
          <a:xfrm>
            <a:off x="0" y="0"/>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15" name="Google Shape;715;p72"/>
          <p:cNvSpPr txBox="1"/>
          <p:nvPr/>
        </p:nvSpPr>
        <p:spPr>
          <a:xfrm>
            <a:off x="0" y="3419475"/>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16" name="Google Shape;716;p72"/>
          <p:cNvSpPr txBox="1"/>
          <p:nvPr/>
        </p:nvSpPr>
        <p:spPr>
          <a:xfrm>
            <a:off x="0" y="0"/>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17" name="Google Shape;717;p72"/>
          <p:cNvSpPr txBox="1"/>
          <p:nvPr/>
        </p:nvSpPr>
        <p:spPr>
          <a:xfrm>
            <a:off x="0" y="1833562"/>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7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118</a:t>
            </a:fld>
            <a:endParaRPr/>
          </a:p>
        </p:txBody>
      </p:sp>
      <p:sp>
        <p:nvSpPr>
          <p:cNvPr id="723" name="Google Shape;723;p7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9900"/>
              </a:buClr>
              <a:buSzPts val="4000"/>
              <a:buFont typeface="Calibri"/>
              <a:buNone/>
            </a:pPr>
            <a:r>
              <a:rPr lang="en-US" sz="4000" b="1" i="0" u="none">
                <a:solidFill>
                  <a:srgbClr val="009900"/>
                </a:solidFill>
                <a:latin typeface="Calibri"/>
                <a:ea typeface="Calibri"/>
                <a:cs typeface="Calibri"/>
                <a:sym typeface="Calibri"/>
              </a:rPr>
              <a:t>Single Phase Induction  Motor</a:t>
            </a:r>
            <a:endParaRPr/>
          </a:p>
        </p:txBody>
      </p:sp>
      <p:sp>
        <p:nvSpPr>
          <p:cNvPr id="724" name="Google Shape;724;p73"/>
          <p:cNvSpPr txBox="1">
            <a:spLocks noGrp="1"/>
          </p:cNvSpPr>
          <p:nvPr>
            <p:ph type="body" idx="1"/>
          </p:nvPr>
        </p:nvSpPr>
        <p:spPr>
          <a:xfrm>
            <a:off x="685800" y="1981200"/>
            <a:ext cx="3590925" cy="4114800"/>
          </a:xfrm>
          <a:prstGeom prst="rect">
            <a:avLst/>
          </a:prstGeom>
          <a:noFill/>
          <a:ln>
            <a:noFill/>
          </a:ln>
        </p:spPr>
        <p:txBody>
          <a:bodyPr spcFirstLastPara="1" wrap="square" lIns="91425" tIns="45700" rIns="91425" bIns="45700" anchor="t" anchorCtr="0">
            <a:noAutofit/>
          </a:bodyPr>
          <a:lstStyle/>
          <a:p>
            <a:pPr marL="609600" lvl="0" indent="-609600" algn="l" rtl="0">
              <a:lnSpc>
                <a:spcPct val="80000"/>
              </a:lnSpc>
              <a:spcBef>
                <a:spcPts val="0"/>
              </a:spcBef>
              <a:spcAft>
                <a:spcPts val="0"/>
              </a:spcAft>
              <a:buClr>
                <a:schemeClr val="hlink"/>
              </a:buClr>
              <a:buSzPts val="2000"/>
              <a:buFont typeface="Arial"/>
              <a:buChar char="•"/>
            </a:pPr>
            <a:r>
              <a:rPr lang="en-US" sz="2000" b="1" i="0" u="none">
                <a:solidFill>
                  <a:schemeClr val="hlink"/>
                </a:solidFill>
                <a:latin typeface="Calibri"/>
                <a:ea typeface="Calibri"/>
                <a:cs typeface="Calibri"/>
                <a:sym typeface="Calibri"/>
              </a:rPr>
              <a:t>The interaction between the fields and the current induced in the rotor bars generates opposing torque.  </a:t>
            </a:r>
            <a:endParaRPr/>
          </a:p>
          <a:p>
            <a:pPr marL="609600" lvl="0" indent="-609600" algn="l" rtl="0">
              <a:lnSpc>
                <a:spcPct val="80000"/>
              </a:lnSpc>
              <a:spcBef>
                <a:spcPts val="1000"/>
              </a:spcBef>
              <a:spcAft>
                <a:spcPts val="0"/>
              </a:spcAft>
              <a:buClr>
                <a:srgbClr val="3333CC"/>
              </a:buClr>
              <a:buSzPts val="2000"/>
              <a:buFont typeface="Arial"/>
              <a:buChar char="•"/>
            </a:pPr>
            <a:r>
              <a:rPr lang="en-US" sz="2000" b="1" i="0" u="none">
                <a:solidFill>
                  <a:srgbClr val="3333CC"/>
                </a:solidFill>
                <a:latin typeface="Calibri"/>
                <a:ea typeface="Calibri"/>
                <a:cs typeface="Calibri"/>
                <a:sym typeface="Calibri"/>
              </a:rPr>
              <a:t>Under these conditions, with only the main field energized the motor will not start</a:t>
            </a:r>
            <a:endParaRPr/>
          </a:p>
          <a:p>
            <a:pPr marL="609600" lvl="0" indent="-609600" algn="l" rtl="0">
              <a:lnSpc>
                <a:spcPct val="80000"/>
              </a:lnSpc>
              <a:spcBef>
                <a:spcPts val="1000"/>
              </a:spcBef>
              <a:spcAft>
                <a:spcPts val="0"/>
              </a:spcAft>
              <a:buClr>
                <a:srgbClr val="009900"/>
              </a:buClr>
              <a:buSzPts val="2000"/>
              <a:buFont typeface="Arial"/>
              <a:buChar char="•"/>
            </a:pPr>
            <a:r>
              <a:rPr lang="en-US" sz="2000" b="0" i="0" u="none">
                <a:solidFill>
                  <a:srgbClr val="009900"/>
                </a:solidFill>
                <a:latin typeface="Calibri"/>
                <a:ea typeface="Calibri"/>
                <a:cs typeface="Calibri"/>
                <a:sym typeface="Calibri"/>
              </a:rPr>
              <a:t>However, if an external torque moves the motor in any direction, the motor will begin to rotate.</a:t>
            </a:r>
            <a:r>
              <a:rPr lang="en-US" sz="2000" b="0" i="0" u="none">
                <a:solidFill>
                  <a:schemeClr val="dk1"/>
                </a:solidFill>
                <a:latin typeface="Calibri"/>
                <a:ea typeface="Calibri"/>
                <a:cs typeface="Calibri"/>
                <a:sym typeface="Calibri"/>
              </a:rPr>
              <a:t> </a:t>
            </a:r>
            <a:endParaRPr/>
          </a:p>
        </p:txBody>
      </p:sp>
      <p:sp>
        <p:nvSpPr>
          <p:cNvPr id="725" name="Google Shape;725;p73"/>
          <p:cNvSpPr txBox="1"/>
          <p:nvPr/>
        </p:nvSpPr>
        <p:spPr>
          <a:xfrm>
            <a:off x="5334000" y="1981200"/>
            <a:ext cx="3810000" cy="411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26" name="Google Shape;726;p73"/>
          <p:cNvSpPr txBox="1"/>
          <p:nvPr/>
        </p:nvSpPr>
        <p:spPr>
          <a:xfrm>
            <a:off x="0" y="0"/>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27" name="Google Shape;727;p73"/>
          <p:cNvSpPr txBox="1"/>
          <p:nvPr/>
        </p:nvSpPr>
        <p:spPr>
          <a:xfrm>
            <a:off x="0" y="3419475"/>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28" name="Google Shape;728;p73"/>
          <p:cNvSpPr txBox="1"/>
          <p:nvPr/>
        </p:nvSpPr>
        <p:spPr>
          <a:xfrm>
            <a:off x="0" y="0"/>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29" name="Google Shape;729;p73"/>
          <p:cNvSpPr txBox="1"/>
          <p:nvPr/>
        </p:nvSpPr>
        <p:spPr>
          <a:xfrm>
            <a:off x="0" y="1833562"/>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aphicFrame>
        <p:nvGraphicFramePr>
          <p:cNvPr id="730" name="Google Shape;730;p73"/>
          <p:cNvGraphicFramePr/>
          <p:nvPr/>
        </p:nvGraphicFramePr>
        <p:xfrm>
          <a:off x="4718050" y="1719262"/>
          <a:ext cx="3600450" cy="3190875"/>
        </p:xfrm>
        <a:graphic>
          <a:graphicData uri="http://schemas.openxmlformats.org/presentationml/2006/ole">
            <mc:AlternateContent xmlns:mc="http://schemas.openxmlformats.org/markup-compatibility/2006">
              <mc:Choice xmlns:v="urn:schemas-microsoft-com:vml" Requires="v">
                <p:oleObj spid="_x0000_s3076" r:id="rId4" imgW="3600450" imgH="3190875" progId="Visio.Drawing.6">
                  <p:embed/>
                </p:oleObj>
              </mc:Choice>
              <mc:Fallback>
                <p:oleObj r:id="rId4" imgW="3600450" imgH="3190875" progId="Visio.Drawing.6">
                  <p:embed/>
                  <p:pic>
                    <p:nvPicPr>
                      <p:cNvPr id="730" name="Google Shape;730;p73"/>
                      <p:cNvPicPr preferRelativeResize="0"/>
                      <p:nvPr/>
                    </p:nvPicPr>
                    <p:blipFill rotWithShape="1">
                      <a:blip r:embed="rId5">
                        <a:alphaModFix/>
                      </a:blip>
                      <a:srcRect/>
                      <a:stretch/>
                    </p:blipFill>
                    <p:spPr>
                      <a:xfrm>
                        <a:off x="4718050" y="1719262"/>
                        <a:ext cx="3600450" cy="3190875"/>
                      </a:xfrm>
                      <a:prstGeom prst="rect">
                        <a:avLst/>
                      </a:prstGeom>
                      <a:noFill/>
                      <a:ln>
                        <a:noFill/>
                      </a:ln>
                    </p:spPr>
                  </p:pic>
                </p:oleObj>
              </mc:Fallback>
            </mc:AlternateContent>
          </a:graphicData>
        </a:graphic>
      </p:graphicFrame>
      <p:sp>
        <p:nvSpPr>
          <p:cNvPr id="731" name="Google Shape;731;p73"/>
          <p:cNvSpPr txBox="1"/>
          <p:nvPr/>
        </p:nvSpPr>
        <p:spPr>
          <a:xfrm>
            <a:off x="4251325" y="5167312"/>
            <a:ext cx="4470400" cy="12001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1800"/>
              <a:buFont typeface="Arial"/>
              <a:buNone/>
            </a:pPr>
            <a:r>
              <a:rPr lang="en-US" sz="1800" b="1" i="0" u="none">
                <a:solidFill>
                  <a:schemeClr val="hlink"/>
                </a:solidFill>
                <a:latin typeface="Arial"/>
                <a:ea typeface="Arial"/>
                <a:cs typeface="Arial"/>
                <a:sym typeface="Arial"/>
              </a:rPr>
              <a:t>Single-phase motor main winding generates two rotating fields, which oppose and counter-balance one another.</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pic>
        <p:nvPicPr>
          <p:cNvPr id="736" name="Google Shape;736;p74" descr="Image result for application of induction motor"/>
          <p:cNvPicPr preferRelativeResize="0">
            <a:picLocks noGrp="1"/>
          </p:cNvPicPr>
          <p:nvPr>
            <p:ph type="body" idx="1"/>
          </p:nvPr>
        </p:nvPicPr>
        <p:blipFill rotWithShape="1">
          <a:blip r:embed="rId3">
            <a:alphaModFix/>
          </a:blip>
          <a:srcRect/>
          <a:stretch/>
        </p:blipFill>
        <p:spPr>
          <a:xfrm>
            <a:off x="0" y="0"/>
            <a:ext cx="906780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12"/>
          <p:cNvPicPr preferRelativeResize="0">
            <a:picLocks noGrp="1"/>
          </p:cNvPicPr>
          <p:nvPr>
            <p:ph type="body" idx="1"/>
          </p:nvPr>
        </p:nvPicPr>
        <p:blipFill rotWithShape="1">
          <a:blip r:embed="rId3">
            <a:alphaModFix/>
          </a:blip>
          <a:srcRect/>
          <a:stretch/>
        </p:blipFill>
        <p:spPr>
          <a:xfrm>
            <a:off x="76200" y="76200"/>
            <a:ext cx="9067800" cy="65532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7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Three Phase Induction Motor</a:t>
            </a:r>
            <a:endParaRPr/>
          </a:p>
        </p:txBody>
      </p:sp>
      <p:pic>
        <p:nvPicPr>
          <p:cNvPr id="742" name="Google Shape;742;p75"/>
          <p:cNvPicPr preferRelativeResize="0">
            <a:picLocks noGrp="1"/>
          </p:cNvPicPr>
          <p:nvPr>
            <p:ph type="body" idx="1"/>
          </p:nvPr>
        </p:nvPicPr>
        <p:blipFill rotWithShape="1">
          <a:blip r:embed="rId3">
            <a:alphaModFix/>
          </a:blip>
          <a:srcRect/>
          <a:stretch/>
        </p:blipFill>
        <p:spPr>
          <a:xfrm>
            <a:off x="457200" y="1295400"/>
            <a:ext cx="8305800" cy="51054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pic>
        <p:nvPicPr>
          <p:cNvPr id="747" name="Google Shape;747;p76" descr="Image result for working of three phase induction motor"/>
          <p:cNvPicPr preferRelativeResize="0">
            <a:picLocks noGrp="1"/>
          </p:cNvPicPr>
          <p:nvPr>
            <p:ph type="body" idx="1"/>
          </p:nvPr>
        </p:nvPicPr>
        <p:blipFill rotWithShape="1">
          <a:blip r:embed="rId3">
            <a:alphaModFix/>
          </a:blip>
          <a:srcRect/>
          <a:stretch/>
        </p:blipFill>
        <p:spPr>
          <a:xfrm>
            <a:off x="457200" y="304800"/>
            <a:ext cx="8382000" cy="64008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pic>
        <p:nvPicPr>
          <p:cNvPr id="752" name="Google Shape;752;p77"/>
          <p:cNvPicPr preferRelativeResize="0">
            <a:picLocks noGrp="1"/>
          </p:cNvPicPr>
          <p:nvPr>
            <p:ph type="body" idx="1"/>
          </p:nvPr>
        </p:nvPicPr>
        <p:blipFill rotWithShape="1">
          <a:blip r:embed="rId3">
            <a:alphaModFix/>
          </a:blip>
          <a:srcRect/>
          <a:stretch/>
        </p:blipFill>
        <p:spPr>
          <a:xfrm>
            <a:off x="381000" y="533400"/>
            <a:ext cx="8534400" cy="5129212"/>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7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B050"/>
              </a:buClr>
              <a:buSzPts val="4400"/>
              <a:buFont typeface="Calibri"/>
              <a:buNone/>
            </a:pPr>
            <a:r>
              <a:rPr lang="en-US" sz="4400" b="0" i="0" u="none">
                <a:solidFill>
                  <a:srgbClr val="00B050"/>
                </a:solidFill>
                <a:latin typeface="Calibri"/>
                <a:ea typeface="Calibri"/>
                <a:cs typeface="Calibri"/>
                <a:sym typeface="Calibri"/>
              </a:rPr>
              <a:t>Construction</a:t>
            </a:r>
            <a:endParaRPr/>
          </a:p>
        </p:txBody>
      </p:sp>
      <p:pic>
        <p:nvPicPr>
          <p:cNvPr id="758" name="Google Shape;758;p78" descr="Image result for working of three phase induction motor"/>
          <p:cNvPicPr preferRelativeResize="0">
            <a:picLocks noGrp="1"/>
          </p:cNvPicPr>
          <p:nvPr>
            <p:ph type="body" idx="1"/>
          </p:nvPr>
        </p:nvPicPr>
        <p:blipFill rotWithShape="1">
          <a:blip r:embed="rId3">
            <a:alphaModFix/>
          </a:blip>
          <a:srcRect/>
          <a:stretch/>
        </p:blipFill>
        <p:spPr>
          <a:xfrm>
            <a:off x="457200" y="1905000"/>
            <a:ext cx="3200400" cy="3048000"/>
          </a:xfrm>
          <a:prstGeom prst="rect">
            <a:avLst/>
          </a:prstGeom>
          <a:noFill/>
          <a:ln>
            <a:noFill/>
          </a:ln>
        </p:spPr>
      </p:pic>
      <p:pic>
        <p:nvPicPr>
          <p:cNvPr id="759" name="Google Shape;759;p78" descr="Image result for working of three phase induction motor"/>
          <p:cNvPicPr preferRelativeResize="0"/>
          <p:nvPr/>
        </p:nvPicPr>
        <p:blipFill rotWithShape="1">
          <a:blip r:embed="rId4">
            <a:alphaModFix/>
          </a:blip>
          <a:srcRect/>
          <a:stretch/>
        </p:blipFill>
        <p:spPr>
          <a:xfrm>
            <a:off x="3849687" y="1905000"/>
            <a:ext cx="4800600" cy="32004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pic>
        <p:nvPicPr>
          <p:cNvPr id="764" name="Google Shape;764;p79"/>
          <p:cNvPicPr preferRelativeResize="0"/>
          <p:nvPr/>
        </p:nvPicPr>
        <p:blipFill rotWithShape="1">
          <a:blip r:embed="rId3">
            <a:alphaModFix/>
          </a:blip>
          <a:srcRect/>
          <a:stretch/>
        </p:blipFill>
        <p:spPr>
          <a:xfrm>
            <a:off x="1295400" y="533400"/>
            <a:ext cx="6324600" cy="56388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80"/>
          <p:cNvSpPr txBox="1">
            <a:spLocks noGrp="1"/>
          </p:cNvSpPr>
          <p:nvPr>
            <p:ph type="body" idx="1"/>
          </p:nvPr>
        </p:nvSpPr>
        <p:spPr>
          <a:xfrm>
            <a:off x="457200" y="533400"/>
            <a:ext cx="8229600" cy="55927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B050"/>
              </a:buClr>
              <a:buSzPts val="3200"/>
              <a:buFont typeface="Arial"/>
              <a:buChar char="•"/>
            </a:pPr>
            <a:r>
              <a:rPr lang="en-US" sz="3200" b="1" i="0" u="none">
                <a:solidFill>
                  <a:srgbClr val="00B050"/>
                </a:solidFill>
                <a:latin typeface="Calibri"/>
                <a:ea typeface="Calibri"/>
                <a:cs typeface="Calibri"/>
                <a:sym typeface="Calibri"/>
              </a:rPr>
              <a:t>Advantages</a:t>
            </a:r>
            <a:r>
              <a:rPr lang="en-US" sz="3200" b="1" i="0" u="none">
                <a:solidFill>
                  <a:schemeClr val="dk1"/>
                </a:solidFill>
                <a:latin typeface="Calibri"/>
                <a:ea typeface="Calibri"/>
                <a:cs typeface="Calibri"/>
                <a:sym typeface="Calibri"/>
              </a:rPr>
              <a:t> of Three</a:t>
            </a:r>
            <a:r>
              <a:rPr lang="en-US" sz="3200" b="0" i="0" u="none">
                <a:solidFill>
                  <a:schemeClr val="dk1"/>
                </a:solidFill>
                <a:latin typeface="Calibri"/>
                <a:ea typeface="Calibri"/>
                <a:cs typeface="Calibri"/>
                <a:sym typeface="Calibri"/>
              </a:rPr>
              <a:t>-</a:t>
            </a:r>
            <a:r>
              <a:rPr lang="en-US" sz="3200" b="1" i="0" u="none">
                <a:solidFill>
                  <a:schemeClr val="dk1"/>
                </a:solidFill>
                <a:latin typeface="Calibri"/>
                <a:ea typeface="Calibri"/>
                <a:cs typeface="Calibri"/>
                <a:sym typeface="Calibri"/>
              </a:rPr>
              <a:t>Phase Induction Motor</a:t>
            </a:r>
            <a:r>
              <a:rPr lang="en-US" sz="3200" b="0" i="0" u="none">
                <a:solidFill>
                  <a:schemeClr val="dk1"/>
                </a:solidFill>
                <a:latin typeface="Calibri"/>
                <a:ea typeface="Calibri"/>
                <a:cs typeface="Calibri"/>
                <a:sym typeface="Calibri"/>
              </a:rPr>
              <a:t>: These </a:t>
            </a:r>
            <a:r>
              <a:rPr lang="en-US" sz="3200" b="1" i="0" u="none">
                <a:solidFill>
                  <a:schemeClr val="dk1"/>
                </a:solidFill>
                <a:latin typeface="Calibri"/>
                <a:ea typeface="Calibri"/>
                <a:cs typeface="Calibri"/>
                <a:sym typeface="Calibri"/>
              </a:rPr>
              <a:t>motors</a:t>
            </a:r>
            <a:r>
              <a:rPr lang="en-US" sz="3200" b="0" i="0" u="none">
                <a:solidFill>
                  <a:schemeClr val="dk1"/>
                </a:solidFill>
                <a:latin typeface="Calibri"/>
                <a:ea typeface="Calibri"/>
                <a:cs typeface="Calibri"/>
                <a:sym typeface="Calibri"/>
              </a:rPr>
              <a:t> are self-starting and use no capacitor, start winding, centrifugal switch or other starting device. </a:t>
            </a:r>
            <a:endParaRPr sz="3200" b="0" i="0" u="none">
              <a:solidFill>
                <a:schemeClr val="dk1"/>
              </a:solidFill>
              <a:latin typeface="Calibri"/>
              <a:ea typeface="Calibri"/>
              <a:cs typeface="Calibri"/>
              <a:sym typeface="Calibri"/>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                                 </a:t>
            </a:r>
            <a:endParaRPr/>
          </a:p>
          <a:p>
            <a:pPr marL="342900" marR="0" lvl="0" indent="-342900" algn="l" rtl="0">
              <a:lnSpc>
                <a:spcPct val="100000"/>
              </a:lnSpc>
              <a:spcBef>
                <a:spcPts val="640"/>
              </a:spcBef>
              <a:spcAft>
                <a:spcPts val="0"/>
              </a:spcAft>
              <a:buClr>
                <a:srgbClr val="00B050"/>
              </a:buClr>
              <a:buSzPts val="3200"/>
              <a:buFont typeface="Arial"/>
              <a:buNone/>
            </a:pPr>
            <a:r>
              <a:rPr lang="en-US" sz="3200" b="1" i="0" u="none">
                <a:solidFill>
                  <a:srgbClr val="00B050"/>
                </a:solidFill>
                <a:latin typeface="Calibri"/>
                <a:ea typeface="Calibri"/>
                <a:cs typeface="Calibri"/>
                <a:sym typeface="Calibri"/>
              </a:rPr>
              <a:t>                            APPLICATIONS</a:t>
            </a:r>
            <a:endParaRPr sz="3200" b="1" i="0" u="none">
              <a:solidFill>
                <a:srgbClr val="00B050"/>
              </a:solidFill>
              <a:latin typeface="Calibri"/>
              <a:ea typeface="Calibri"/>
              <a:cs typeface="Calibri"/>
              <a:sym typeface="Calibri"/>
            </a:endParaRPr>
          </a:p>
          <a:p>
            <a:pPr marL="342900" marR="0" lvl="0" indent="-342900" algn="l" rtl="0">
              <a:lnSpc>
                <a:spcPct val="100000"/>
              </a:lnSpc>
              <a:spcBef>
                <a:spcPts val="640"/>
              </a:spcBef>
              <a:spcAft>
                <a:spcPts val="0"/>
              </a:spcAft>
              <a:buClr>
                <a:schemeClr val="dk1"/>
              </a:buClr>
              <a:buSzPts val="3200"/>
              <a:buFont typeface="Arial"/>
              <a:buChar char="•"/>
            </a:pPr>
            <a:r>
              <a:rPr lang="en-US" sz="3200" b="1" i="0" u="none">
                <a:solidFill>
                  <a:schemeClr val="dk1"/>
                </a:solidFill>
                <a:latin typeface="Calibri"/>
                <a:ea typeface="Calibri"/>
                <a:cs typeface="Calibri"/>
                <a:sym typeface="Calibri"/>
              </a:rPr>
              <a:t>Three</a:t>
            </a:r>
            <a:r>
              <a:rPr lang="en-US" sz="3200" b="0" i="0" u="none">
                <a:solidFill>
                  <a:schemeClr val="dk1"/>
                </a:solidFill>
                <a:latin typeface="Calibri"/>
                <a:ea typeface="Calibri"/>
                <a:cs typeface="Calibri"/>
                <a:sym typeface="Calibri"/>
              </a:rPr>
              <a:t>-</a:t>
            </a:r>
            <a:r>
              <a:rPr lang="en-US" sz="3200" b="1" i="0" u="none">
                <a:solidFill>
                  <a:schemeClr val="dk1"/>
                </a:solidFill>
                <a:latin typeface="Calibri"/>
                <a:ea typeface="Calibri"/>
                <a:cs typeface="Calibri"/>
                <a:sym typeface="Calibri"/>
              </a:rPr>
              <a:t>phase</a:t>
            </a:r>
            <a:r>
              <a:rPr lang="en-US" sz="3200" b="0" i="0" u="none">
                <a:solidFill>
                  <a:schemeClr val="dk1"/>
                </a:solidFill>
                <a:latin typeface="Calibri"/>
                <a:ea typeface="Calibri"/>
                <a:cs typeface="Calibri"/>
                <a:sym typeface="Calibri"/>
              </a:rPr>
              <a:t> AC </a:t>
            </a:r>
            <a:r>
              <a:rPr lang="en-US" sz="3200" b="1" i="0" u="none">
                <a:solidFill>
                  <a:schemeClr val="dk1"/>
                </a:solidFill>
                <a:latin typeface="Calibri"/>
                <a:ea typeface="Calibri"/>
                <a:cs typeface="Calibri"/>
                <a:sym typeface="Calibri"/>
              </a:rPr>
              <a:t>induction motors</a:t>
            </a:r>
            <a:r>
              <a:rPr lang="en-US" sz="3200" b="0" i="0" u="none">
                <a:solidFill>
                  <a:schemeClr val="dk1"/>
                </a:solidFill>
                <a:latin typeface="Calibri"/>
                <a:ea typeface="Calibri"/>
                <a:cs typeface="Calibri"/>
                <a:sym typeface="Calibri"/>
              </a:rPr>
              <a:t> are widely used in industrial and Commercial </a:t>
            </a:r>
            <a:r>
              <a:rPr lang="en-US" sz="3200" b="1" i="0" u="none">
                <a:solidFill>
                  <a:schemeClr val="dk1"/>
                </a:solidFill>
                <a:latin typeface="Calibri"/>
                <a:ea typeface="Calibri"/>
                <a:cs typeface="Calibri"/>
                <a:sym typeface="Calibri"/>
              </a:rPr>
              <a:t>applications</a:t>
            </a:r>
            <a:r>
              <a:rPr lang="en-US" sz="3200" b="0" i="0" u="none">
                <a:solidFill>
                  <a:schemeClr val="dk1"/>
                </a:solidFill>
                <a:latin typeface="Calibri"/>
                <a:ea typeface="Calibri"/>
                <a:cs typeface="Calibri"/>
                <a:sym typeface="Calibri"/>
              </a:rPr>
              <a:t>. </a:t>
            </a:r>
            <a:endParaRPr sz="3200" b="0" i="0" u="none">
              <a:solidFill>
                <a:schemeClr val="dk1"/>
              </a:solidFill>
              <a:latin typeface="Calibri"/>
              <a:ea typeface="Calibri"/>
              <a:cs typeface="Calibri"/>
              <a:sym typeface="Calibri"/>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pic>
        <p:nvPicPr>
          <p:cNvPr id="774" name="Google Shape;774;p81" descr="Image result for applications of three phase induction motor"/>
          <p:cNvPicPr preferRelativeResize="0">
            <a:picLocks noGrp="1"/>
          </p:cNvPicPr>
          <p:nvPr>
            <p:ph type="body" idx="1"/>
          </p:nvPr>
        </p:nvPicPr>
        <p:blipFill rotWithShape="1">
          <a:blip r:embed="rId3">
            <a:alphaModFix/>
          </a:blip>
          <a:srcRect/>
          <a:stretch/>
        </p:blipFill>
        <p:spPr>
          <a:xfrm>
            <a:off x="0" y="-152400"/>
            <a:ext cx="9144000" cy="7010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13"/>
          <p:cNvPicPr preferRelativeResize="0"/>
          <p:nvPr/>
        </p:nvPicPr>
        <p:blipFill rotWithShape="1">
          <a:blip r:embed="rId3">
            <a:alphaModFix/>
          </a:blip>
          <a:srcRect/>
          <a:stretch/>
        </p:blipFill>
        <p:spPr>
          <a:xfrm>
            <a:off x="0" y="304800"/>
            <a:ext cx="9144000" cy="6172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14"/>
          <p:cNvPicPr preferRelativeResize="0"/>
          <p:nvPr/>
        </p:nvPicPr>
        <p:blipFill rotWithShape="1">
          <a:blip r:embed="rId3">
            <a:alphaModFix/>
          </a:blip>
          <a:srcRect/>
          <a:stretch/>
        </p:blipFill>
        <p:spPr>
          <a:xfrm>
            <a:off x="11112" y="838200"/>
            <a:ext cx="8593137" cy="3857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15"/>
          <p:cNvPicPr preferRelativeResize="0"/>
          <p:nvPr/>
        </p:nvPicPr>
        <p:blipFill rotWithShape="1">
          <a:blip r:embed="rId3">
            <a:alphaModFix/>
          </a:blip>
          <a:srcRect/>
          <a:stretch/>
        </p:blipFill>
        <p:spPr>
          <a:xfrm>
            <a:off x="1219200" y="1371600"/>
            <a:ext cx="6105525" cy="381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6" descr="Image result for transformer working"/>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08" name="Google Shape;208;p16" descr="Related image"/>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09" name="Google Shape;209;p16" descr="Related image"/>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10" name="Google Shape;210;p16" descr="Related image"/>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211" name="Google Shape;211;p16"/>
          <p:cNvPicPr preferRelativeResize="0"/>
          <p:nvPr/>
        </p:nvPicPr>
        <p:blipFill rotWithShape="1">
          <a:blip r:embed="rId3">
            <a:alphaModFix/>
          </a:blip>
          <a:srcRect/>
          <a:stretch/>
        </p:blipFill>
        <p:spPr>
          <a:xfrm>
            <a:off x="155575" y="1447800"/>
            <a:ext cx="8420100" cy="304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TRANSFORMER ON DC SUPPLY</a:t>
            </a:r>
            <a:endParaRPr/>
          </a:p>
        </p:txBody>
      </p:sp>
      <p:sp>
        <p:nvSpPr>
          <p:cNvPr id="217" name="Google Shape;217;p1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ctr" rtl="0">
              <a:lnSpc>
                <a:spcPct val="100000"/>
              </a:lnSpc>
              <a:spcBef>
                <a:spcPts val="0"/>
              </a:spcBef>
              <a:spcAft>
                <a:spcPts val="0"/>
              </a:spcAft>
              <a:buClr>
                <a:srgbClr val="0070C0"/>
              </a:buClr>
              <a:buSzPts val="3200"/>
              <a:buFont typeface="Arial"/>
              <a:buChar char="•"/>
            </a:pPr>
            <a:r>
              <a:rPr lang="en-US" sz="3200" b="0" i="0" u="none">
                <a:solidFill>
                  <a:srgbClr val="0070C0"/>
                </a:solidFill>
                <a:latin typeface="Calibri"/>
                <a:ea typeface="Calibri"/>
                <a:cs typeface="Calibri"/>
                <a:sym typeface="Calibri"/>
              </a:rPr>
              <a:t>What will happen if the Primary of a Transformer is Connected to D.C. Supply????</a:t>
            </a:r>
            <a:endParaRPr/>
          </a:p>
        </p:txBody>
      </p:sp>
      <p:pic>
        <p:nvPicPr>
          <p:cNvPr id="218" name="Google Shape;218;p17"/>
          <p:cNvPicPr preferRelativeResize="0"/>
          <p:nvPr/>
        </p:nvPicPr>
        <p:blipFill rotWithShape="1">
          <a:blip r:embed="rId3">
            <a:alphaModFix/>
          </a:blip>
          <a:srcRect/>
          <a:stretch/>
        </p:blipFill>
        <p:spPr>
          <a:xfrm>
            <a:off x="1219200" y="2819400"/>
            <a:ext cx="7239000" cy="4038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18"/>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19"/>
          <p:cNvPicPr preferRelativeResize="0"/>
          <p:nvPr/>
        </p:nvPicPr>
        <p:blipFill rotWithShape="1">
          <a:blip r:embed="rId3">
            <a:alphaModFix/>
          </a:blip>
          <a:srcRect/>
          <a:stretch/>
        </p:blipFill>
        <p:spPr>
          <a:xfrm>
            <a:off x="304800" y="228600"/>
            <a:ext cx="8839200" cy="6400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3200"/>
              <a:buFont typeface="Calibri"/>
              <a:buNone/>
            </a:pPr>
            <a:r>
              <a:rPr lang="en-US" sz="3200" b="0" i="0" u="none">
                <a:solidFill>
                  <a:srgbClr val="FF0000"/>
                </a:solidFill>
                <a:latin typeface="Calibri"/>
                <a:ea typeface="Calibri"/>
                <a:cs typeface="Calibri"/>
                <a:sym typeface="Calibri"/>
              </a:rPr>
              <a:t>TRANSFORMER</a:t>
            </a:r>
            <a:endParaRPr/>
          </a:p>
        </p:txBody>
      </p:sp>
      <p:sp>
        <p:nvSpPr>
          <p:cNvPr id="124" name="Google Shape;124;p2"/>
          <p:cNvSpPr txBox="1">
            <a:spLocks noGrp="1"/>
          </p:cNvSpPr>
          <p:nvPr>
            <p:ph type="body" idx="1"/>
          </p:nvPr>
        </p:nvSpPr>
        <p:spPr>
          <a:xfrm>
            <a:off x="449262" y="1295400"/>
            <a:ext cx="8229600" cy="525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3200"/>
              <a:buFont typeface="Arial"/>
              <a:buNone/>
            </a:pPr>
            <a:r>
              <a:rPr lang="en-US" sz="3200" b="0" i="0" u="none" strike="noStrike" cap="none">
                <a:solidFill>
                  <a:srgbClr val="FF0000"/>
                </a:solidFill>
                <a:latin typeface="Calibri"/>
                <a:ea typeface="Calibri"/>
                <a:cs typeface="Calibri"/>
                <a:sym typeface="Calibri"/>
              </a:rPr>
              <a:t>Principle of Operation: </a:t>
            </a:r>
            <a:r>
              <a:rPr lang="en-US" sz="3200" b="0" i="0" u="none" strike="noStrike" cap="none">
                <a:solidFill>
                  <a:schemeClr val="dk1"/>
                </a:solidFill>
                <a:latin typeface="Calibri"/>
                <a:ea typeface="Calibri"/>
                <a:cs typeface="Calibri"/>
                <a:sym typeface="Calibri"/>
              </a:rPr>
              <a:t>Mutual inductance and mutual coupling phenomena in transformer</a:t>
            </a:r>
            <a:endParaRPr/>
          </a:p>
          <a:p>
            <a:pPr marL="0" marR="0" lvl="0" indent="-2032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Construction</a:t>
            </a:r>
            <a:endParaRPr/>
          </a:p>
          <a:p>
            <a:pPr marL="0" marR="0" lvl="0" indent="-2032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Working</a:t>
            </a:r>
            <a:endParaRPr/>
          </a:p>
          <a:p>
            <a:pPr marL="0" marR="0" lvl="0" indent="-2032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Concept of Turns Ratio </a:t>
            </a:r>
            <a:endParaRPr/>
          </a:p>
          <a:p>
            <a:pPr marL="0" marR="0" lvl="0" indent="-2032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Applications</a:t>
            </a:r>
            <a:endParaRPr/>
          </a:p>
          <a:p>
            <a:pPr marL="0" marR="0" lvl="0" indent="-2032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Transformer on DC</a:t>
            </a:r>
            <a:endParaRPr/>
          </a:p>
          <a:p>
            <a:pPr marL="0" marR="0" lvl="0" indent="-2032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Autotransformer</a:t>
            </a:r>
            <a:endParaRPr sz="3200" b="0" i="0" u="none" strike="noStrike" cap="none">
              <a:solidFill>
                <a:schemeClr val="dk1"/>
              </a:solidFill>
              <a:latin typeface="Calibri"/>
              <a:ea typeface="Calibri"/>
              <a:cs typeface="Calibri"/>
              <a:sym typeface="Calibri"/>
            </a:endParaRPr>
          </a:p>
          <a:p>
            <a:pPr marL="0" marR="0" lvl="0" indent="-2032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Instrument transformers</a:t>
            </a:r>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pic>
        <p:nvPicPr>
          <p:cNvPr id="125" name="Google Shape;125;p2"/>
          <p:cNvPicPr preferRelativeResize="0"/>
          <p:nvPr/>
        </p:nvPicPr>
        <p:blipFill rotWithShape="1">
          <a:blip r:embed="rId3">
            <a:alphaModFix/>
          </a:blip>
          <a:srcRect/>
          <a:stretch/>
        </p:blipFill>
        <p:spPr>
          <a:xfrm>
            <a:off x="6919912" y="10201275"/>
            <a:ext cx="700087" cy="700087"/>
          </a:xfrm>
          <a:prstGeom prst="rect">
            <a:avLst/>
          </a:prstGeom>
          <a:noFill/>
          <a:ln>
            <a:noFill/>
          </a:ln>
        </p:spPr>
      </p:pic>
      <p:pic>
        <p:nvPicPr>
          <p:cNvPr id="126" name="Google Shape;126;p2" descr="Image result for transformer"/>
          <p:cNvPicPr preferRelativeResize="0"/>
          <p:nvPr/>
        </p:nvPicPr>
        <p:blipFill rotWithShape="1">
          <a:blip r:embed="rId4">
            <a:alphaModFix/>
          </a:blip>
          <a:srcRect/>
          <a:stretch/>
        </p:blipFill>
        <p:spPr>
          <a:xfrm>
            <a:off x="5867400" y="2362200"/>
            <a:ext cx="2514600" cy="2320925"/>
          </a:xfrm>
          <a:prstGeom prst="rect">
            <a:avLst/>
          </a:prstGeom>
          <a:noFill/>
          <a:ln>
            <a:noFill/>
          </a:ln>
        </p:spPr>
      </p:pic>
      <p:pic>
        <p:nvPicPr>
          <p:cNvPr id="127" name="Google Shape;127;p2"/>
          <p:cNvPicPr preferRelativeResize="0"/>
          <p:nvPr/>
        </p:nvPicPr>
        <p:blipFill rotWithShape="1">
          <a:blip r:embed="rId5">
            <a:alphaModFix/>
          </a:blip>
          <a:srcRect/>
          <a:stretch/>
        </p:blipFill>
        <p:spPr>
          <a:xfrm>
            <a:off x="6248400" y="4683125"/>
            <a:ext cx="2438400" cy="213518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20"/>
          <p:cNvPicPr preferRelativeResize="0">
            <a:picLocks noGrp="1"/>
          </p:cNvPicPr>
          <p:nvPr>
            <p:ph type="body" idx="1"/>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1"/>
          <p:cNvPicPr preferRelativeResize="0">
            <a:picLocks noGrp="1"/>
          </p:cNvPicPr>
          <p:nvPr>
            <p:ph type="body" idx="1"/>
          </p:nvPr>
        </p:nvPicPr>
        <p:blipFill rotWithShape="1">
          <a:blip r:embed="rId3">
            <a:alphaModFix/>
          </a:blip>
          <a:srcRect/>
          <a:stretch/>
        </p:blipFill>
        <p:spPr>
          <a:xfrm>
            <a:off x="228600" y="0"/>
            <a:ext cx="8839200" cy="6781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22"/>
          <p:cNvPicPr preferRelativeResize="0">
            <a:picLocks noGrp="1"/>
          </p:cNvPicPr>
          <p:nvPr>
            <p:ph type="body" idx="1"/>
          </p:nvPr>
        </p:nvPicPr>
        <p:blipFill rotWithShape="1">
          <a:blip r:embed="rId3">
            <a:alphaModFix/>
          </a:blip>
          <a:srcRect/>
          <a:stretch/>
        </p:blipFill>
        <p:spPr>
          <a:xfrm>
            <a:off x="0" y="152400"/>
            <a:ext cx="9144000" cy="6400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23"/>
          <p:cNvPicPr preferRelativeResize="0"/>
          <p:nvPr/>
        </p:nvPicPr>
        <p:blipFill rotWithShape="1">
          <a:blip r:embed="rId3">
            <a:alphaModFix/>
          </a:blip>
          <a:srcRect/>
          <a:stretch/>
        </p:blipFill>
        <p:spPr>
          <a:xfrm>
            <a:off x="685800" y="3581400"/>
            <a:ext cx="2438400" cy="2438400"/>
          </a:xfrm>
          <a:prstGeom prst="rect">
            <a:avLst/>
          </a:prstGeom>
          <a:noFill/>
          <a:ln>
            <a:noFill/>
          </a:ln>
        </p:spPr>
      </p:pic>
      <p:sp>
        <p:nvSpPr>
          <p:cNvPr id="249" name="Google Shape;249;p23"/>
          <p:cNvSpPr txBox="1"/>
          <p:nvPr/>
        </p:nvSpPr>
        <p:spPr>
          <a:xfrm>
            <a:off x="228600" y="0"/>
            <a:ext cx="8610600" cy="2616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400"/>
              <a:buFont typeface="Arial"/>
              <a:buNone/>
            </a:pPr>
            <a:endParaRPr sz="4400" b="1" i="0" u="none">
              <a:solidFill>
                <a:srgbClr val="0070C0"/>
              </a:solidFill>
              <a:latin typeface="Calibri"/>
              <a:ea typeface="Calibri"/>
              <a:cs typeface="Calibri"/>
              <a:sym typeface="Calibri"/>
            </a:endParaRPr>
          </a:p>
          <a:p>
            <a:pPr marL="0" marR="0" lvl="0" indent="0" algn="l" rtl="0">
              <a:lnSpc>
                <a:spcPct val="100000"/>
              </a:lnSpc>
              <a:spcBef>
                <a:spcPts val="0"/>
              </a:spcBef>
              <a:spcAft>
                <a:spcPts val="0"/>
              </a:spcAft>
              <a:buClr>
                <a:srgbClr val="0070C0"/>
              </a:buClr>
              <a:buSzPts val="4400"/>
              <a:buFont typeface="Calibri"/>
              <a:buNone/>
            </a:pPr>
            <a:r>
              <a:rPr lang="en-US" sz="4400" b="1" i="0" u="none">
                <a:solidFill>
                  <a:srgbClr val="0070C0"/>
                </a:solidFill>
                <a:latin typeface="Calibri"/>
                <a:ea typeface="Calibri"/>
                <a:cs typeface="Calibri"/>
                <a:sym typeface="Calibri"/>
              </a:rPr>
              <a:t>                 Auto-Transformer </a:t>
            </a:r>
            <a:endParaRPr/>
          </a:p>
          <a:p>
            <a:pPr marL="0" marR="0" lvl="0" indent="0" algn="l" rtl="0">
              <a:lnSpc>
                <a:spcPct val="100000"/>
              </a:lnSpc>
              <a:spcBef>
                <a:spcPts val="0"/>
              </a:spcBef>
              <a:spcAft>
                <a:spcPts val="0"/>
              </a:spcAft>
              <a:buClr>
                <a:schemeClr val="dk1"/>
              </a:buClr>
              <a:buSzPts val="3200"/>
              <a:buFont typeface="Calibri"/>
              <a:buNone/>
            </a:pPr>
            <a:r>
              <a:rPr lang="en-US" sz="3200" b="0" i="0" u="none">
                <a:solidFill>
                  <a:schemeClr val="dk1"/>
                </a:solidFill>
                <a:latin typeface="Calibri"/>
                <a:ea typeface="Calibri"/>
                <a:cs typeface="Calibri"/>
                <a:sym typeface="Calibri"/>
              </a:rPr>
              <a:t>An Auto-transformer is an electrical transformer with only one winding.</a:t>
            </a:r>
            <a:r>
              <a:rPr lang="en-US" sz="4400" b="0" i="0" u="none">
                <a:solidFill>
                  <a:schemeClr val="dk1"/>
                </a:solidFill>
                <a:latin typeface="Calibri"/>
                <a:ea typeface="Calibri"/>
                <a:cs typeface="Calibri"/>
                <a:sym typeface="Calibri"/>
              </a:rPr>
              <a:t> </a:t>
            </a:r>
            <a:endParaRPr/>
          </a:p>
        </p:txBody>
      </p:sp>
      <p:pic>
        <p:nvPicPr>
          <p:cNvPr id="250" name="Google Shape;250;p23"/>
          <p:cNvPicPr preferRelativeResize="0"/>
          <p:nvPr/>
        </p:nvPicPr>
        <p:blipFill rotWithShape="1">
          <a:blip r:embed="rId4">
            <a:alphaModFix/>
          </a:blip>
          <a:srcRect/>
          <a:stretch/>
        </p:blipFill>
        <p:spPr>
          <a:xfrm>
            <a:off x="3429000" y="2641600"/>
            <a:ext cx="5562600" cy="3403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24"/>
          <p:cNvPicPr preferRelativeResize="0"/>
          <p:nvPr/>
        </p:nvPicPr>
        <p:blipFill rotWithShape="1">
          <a:blip r:embed="rId3">
            <a:alphaModFix/>
          </a:blip>
          <a:srcRect/>
          <a:stretch/>
        </p:blipFill>
        <p:spPr>
          <a:xfrm>
            <a:off x="0" y="0"/>
            <a:ext cx="9144000" cy="6705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25"/>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26" descr="Related image"/>
          <p:cNvPicPr preferRelativeResize="0"/>
          <p:nvPr/>
        </p:nvPicPr>
        <p:blipFill rotWithShape="1">
          <a:blip r:embed="rId3">
            <a:alphaModFix/>
          </a:blip>
          <a:srcRect/>
          <a:stretch/>
        </p:blipFill>
        <p:spPr>
          <a:xfrm>
            <a:off x="152400" y="304800"/>
            <a:ext cx="8763000" cy="6019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27"/>
          <p:cNvPicPr preferRelativeResize="0"/>
          <p:nvPr/>
        </p:nvPicPr>
        <p:blipFill rotWithShape="1">
          <a:blip r:embed="rId3">
            <a:alphaModFix/>
          </a:blip>
          <a:srcRect/>
          <a:stretch/>
        </p:blipFill>
        <p:spPr>
          <a:xfrm>
            <a:off x="0" y="0"/>
            <a:ext cx="8991600" cy="2565400"/>
          </a:xfrm>
          <a:prstGeom prst="rect">
            <a:avLst/>
          </a:prstGeom>
          <a:noFill/>
          <a:ln>
            <a:noFill/>
          </a:ln>
        </p:spPr>
      </p:pic>
      <p:pic>
        <p:nvPicPr>
          <p:cNvPr id="271" name="Google Shape;271;p27"/>
          <p:cNvPicPr preferRelativeResize="0"/>
          <p:nvPr/>
        </p:nvPicPr>
        <p:blipFill rotWithShape="1">
          <a:blip r:embed="rId4">
            <a:alphaModFix/>
          </a:blip>
          <a:srcRect/>
          <a:stretch/>
        </p:blipFill>
        <p:spPr>
          <a:xfrm>
            <a:off x="292100" y="2667000"/>
            <a:ext cx="2984500" cy="4191000"/>
          </a:xfrm>
          <a:prstGeom prst="rect">
            <a:avLst/>
          </a:prstGeom>
          <a:noFill/>
          <a:ln>
            <a:noFill/>
          </a:ln>
        </p:spPr>
      </p:pic>
      <p:pic>
        <p:nvPicPr>
          <p:cNvPr id="272" name="Google Shape;272;p27"/>
          <p:cNvPicPr preferRelativeResize="0"/>
          <p:nvPr/>
        </p:nvPicPr>
        <p:blipFill rotWithShape="1">
          <a:blip r:embed="rId5">
            <a:alphaModFix/>
          </a:blip>
          <a:srcRect/>
          <a:stretch/>
        </p:blipFill>
        <p:spPr>
          <a:xfrm>
            <a:off x="3143250" y="3200400"/>
            <a:ext cx="5994400" cy="3327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28"/>
          <p:cNvPicPr preferRelativeResize="0"/>
          <p:nvPr/>
        </p:nvPicPr>
        <p:blipFill rotWithShape="1">
          <a:blip r:embed="rId3">
            <a:alphaModFix/>
          </a:blip>
          <a:srcRect/>
          <a:stretch/>
        </p:blipFill>
        <p:spPr>
          <a:xfrm>
            <a:off x="228600" y="-219075"/>
            <a:ext cx="8610600" cy="3343275"/>
          </a:xfrm>
          <a:prstGeom prst="rect">
            <a:avLst/>
          </a:prstGeom>
          <a:noFill/>
          <a:ln>
            <a:noFill/>
          </a:ln>
        </p:spPr>
      </p:pic>
      <p:pic>
        <p:nvPicPr>
          <p:cNvPr id="278" name="Google Shape;278;p28"/>
          <p:cNvPicPr preferRelativeResize="0"/>
          <p:nvPr/>
        </p:nvPicPr>
        <p:blipFill rotWithShape="1">
          <a:blip r:embed="rId4">
            <a:alphaModFix/>
          </a:blip>
          <a:srcRect/>
          <a:stretch/>
        </p:blipFill>
        <p:spPr>
          <a:xfrm>
            <a:off x="228600" y="3124200"/>
            <a:ext cx="3819525" cy="3581400"/>
          </a:xfrm>
          <a:prstGeom prst="rect">
            <a:avLst/>
          </a:prstGeom>
          <a:noFill/>
          <a:ln>
            <a:noFill/>
          </a:ln>
        </p:spPr>
      </p:pic>
      <p:pic>
        <p:nvPicPr>
          <p:cNvPr id="279" name="Google Shape;279;p28"/>
          <p:cNvPicPr preferRelativeResize="0"/>
          <p:nvPr/>
        </p:nvPicPr>
        <p:blipFill rotWithShape="1">
          <a:blip r:embed="rId5">
            <a:alphaModFix/>
          </a:blip>
          <a:srcRect/>
          <a:stretch/>
        </p:blipFill>
        <p:spPr>
          <a:xfrm>
            <a:off x="4200525" y="3097212"/>
            <a:ext cx="4638675" cy="360838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B050"/>
              </a:buClr>
              <a:buSzPts val="3600"/>
              <a:buFont typeface="Calibri"/>
              <a:buNone/>
            </a:pPr>
            <a:r>
              <a:rPr lang="en-US" sz="3600" b="0" i="0" u="none">
                <a:solidFill>
                  <a:srgbClr val="00B050"/>
                </a:solidFill>
                <a:latin typeface="Calibri"/>
                <a:ea typeface="Calibri"/>
                <a:cs typeface="Calibri"/>
                <a:sym typeface="Calibri"/>
              </a:rPr>
              <a:t>DC MACHINES</a:t>
            </a:r>
            <a:endParaRPr/>
          </a:p>
        </p:txBody>
      </p:sp>
      <p:sp>
        <p:nvSpPr>
          <p:cNvPr id="285" name="Google Shape;285;p29"/>
          <p:cNvSpPr txBox="1">
            <a:spLocks noGrp="1"/>
          </p:cNvSpPr>
          <p:nvPr>
            <p:ph type="body" idx="1"/>
          </p:nvPr>
        </p:nvSpPr>
        <p:spPr>
          <a:xfrm>
            <a:off x="457200" y="1600200"/>
            <a:ext cx="4038600" cy="1143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FF0000"/>
              </a:buClr>
              <a:buSzPts val="2800"/>
              <a:buFont typeface="Arial"/>
              <a:buChar char="•"/>
            </a:pPr>
            <a:r>
              <a:rPr lang="en-US" sz="2800" b="1" i="0" u="none">
                <a:solidFill>
                  <a:srgbClr val="FF0000"/>
                </a:solidFill>
                <a:latin typeface="Calibri"/>
                <a:ea typeface="Calibri"/>
                <a:cs typeface="Calibri"/>
                <a:sym typeface="Calibri"/>
              </a:rPr>
              <a:t>DC MOTOR</a:t>
            </a:r>
            <a:endParaRPr/>
          </a:p>
        </p:txBody>
      </p:sp>
      <p:sp>
        <p:nvSpPr>
          <p:cNvPr id="286" name="Google Shape;286;p29"/>
          <p:cNvSpPr txBox="1">
            <a:spLocks noGrp="1"/>
          </p:cNvSpPr>
          <p:nvPr>
            <p:ph type="body" idx="2"/>
          </p:nvPr>
        </p:nvSpPr>
        <p:spPr>
          <a:xfrm>
            <a:off x="4648200" y="1600200"/>
            <a:ext cx="4038600" cy="685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FFC000"/>
              </a:buClr>
              <a:buSzPts val="2800"/>
              <a:buFont typeface="Arial"/>
              <a:buChar char="•"/>
            </a:pPr>
            <a:r>
              <a:rPr lang="en-US" sz="2800" b="1" i="0" u="none">
                <a:solidFill>
                  <a:srgbClr val="FFC000"/>
                </a:solidFill>
                <a:latin typeface="Calibri"/>
                <a:ea typeface="Calibri"/>
                <a:cs typeface="Calibri"/>
                <a:sym typeface="Calibri"/>
              </a:rPr>
              <a:t>DC GENERATOR</a:t>
            </a:r>
            <a:endParaRPr/>
          </a:p>
        </p:txBody>
      </p:sp>
      <p:sp>
        <p:nvSpPr>
          <p:cNvPr id="287" name="Google Shape;287;p29"/>
          <p:cNvSpPr txBox="1"/>
          <p:nvPr/>
        </p:nvSpPr>
        <p:spPr>
          <a:xfrm>
            <a:off x="1028700" y="2590800"/>
            <a:ext cx="6934200" cy="2246312"/>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B0F0"/>
              </a:buClr>
              <a:buSzPts val="2800"/>
              <a:buFont typeface="Noto Sans Symbols"/>
              <a:buChar char="❑"/>
            </a:pPr>
            <a:r>
              <a:rPr lang="en-US" sz="2800" b="0" i="0" u="none">
                <a:solidFill>
                  <a:srgbClr val="00B0F0"/>
                </a:solidFill>
                <a:latin typeface="Arial"/>
                <a:ea typeface="Arial"/>
                <a:cs typeface="Arial"/>
                <a:sym typeface="Arial"/>
              </a:rPr>
              <a:t>Working principles</a:t>
            </a:r>
            <a:endParaRPr/>
          </a:p>
          <a:p>
            <a:pPr marL="457200" marR="0" lvl="0" indent="-457200" algn="l" rtl="0">
              <a:lnSpc>
                <a:spcPct val="100000"/>
              </a:lnSpc>
              <a:spcBef>
                <a:spcPts val="0"/>
              </a:spcBef>
              <a:spcAft>
                <a:spcPts val="0"/>
              </a:spcAft>
              <a:buClr>
                <a:srgbClr val="00B0F0"/>
              </a:buClr>
              <a:buSzPts val="2800"/>
              <a:buFont typeface="Noto Sans Symbols"/>
              <a:buChar char="❑"/>
            </a:pPr>
            <a:r>
              <a:rPr lang="en-US" sz="2800" b="0" i="0" u="none">
                <a:solidFill>
                  <a:srgbClr val="00B0F0"/>
                </a:solidFill>
                <a:latin typeface="Arial"/>
                <a:ea typeface="Arial"/>
                <a:cs typeface="Arial"/>
                <a:sym typeface="Arial"/>
              </a:rPr>
              <a:t>Classification</a:t>
            </a:r>
            <a:endParaRPr/>
          </a:p>
          <a:p>
            <a:pPr marL="457200" marR="0" lvl="0" indent="-457200" algn="l" rtl="0">
              <a:lnSpc>
                <a:spcPct val="100000"/>
              </a:lnSpc>
              <a:spcBef>
                <a:spcPts val="0"/>
              </a:spcBef>
              <a:spcAft>
                <a:spcPts val="0"/>
              </a:spcAft>
              <a:buClr>
                <a:srgbClr val="00B0F0"/>
              </a:buClr>
              <a:buSzPts val="2800"/>
              <a:buFont typeface="Noto Sans Symbols"/>
              <a:buChar char="❑"/>
            </a:pPr>
            <a:r>
              <a:rPr lang="en-US" sz="2800" b="0" i="0" u="none">
                <a:solidFill>
                  <a:srgbClr val="00B0F0"/>
                </a:solidFill>
                <a:latin typeface="Arial"/>
                <a:ea typeface="Arial"/>
                <a:cs typeface="Arial"/>
                <a:sym typeface="Arial"/>
              </a:rPr>
              <a:t>Starting of DC Machines</a:t>
            </a:r>
            <a:endParaRPr/>
          </a:p>
          <a:p>
            <a:pPr marL="457200" marR="0" lvl="0" indent="-457200" algn="l" rtl="0">
              <a:lnSpc>
                <a:spcPct val="100000"/>
              </a:lnSpc>
              <a:spcBef>
                <a:spcPts val="0"/>
              </a:spcBef>
              <a:spcAft>
                <a:spcPts val="0"/>
              </a:spcAft>
              <a:buClr>
                <a:srgbClr val="00B0F0"/>
              </a:buClr>
              <a:buSzPts val="2800"/>
              <a:buFont typeface="Noto Sans Symbols"/>
              <a:buChar char="❑"/>
            </a:pPr>
            <a:r>
              <a:rPr lang="en-US" sz="2800" b="0" i="0" u="none">
                <a:solidFill>
                  <a:srgbClr val="00B0F0"/>
                </a:solidFill>
                <a:latin typeface="Arial"/>
                <a:ea typeface="Arial"/>
                <a:cs typeface="Arial"/>
                <a:sym typeface="Arial"/>
              </a:rPr>
              <a:t>Speed control of DC Motor</a:t>
            </a:r>
            <a:endParaRPr/>
          </a:p>
          <a:p>
            <a:pPr marL="457200" marR="0" lvl="0" indent="-457200" algn="l" rtl="0">
              <a:lnSpc>
                <a:spcPct val="100000"/>
              </a:lnSpc>
              <a:spcBef>
                <a:spcPts val="0"/>
              </a:spcBef>
              <a:spcAft>
                <a:spcPts val="0"/>
              </a:spcAft>
              <a:buClr>
                <a:srgbClr val="00B0F0"/>
              </a:buClr>
              <a:buSzPts val="2800"/>
              <a:buFont typeface="Noto Sans Symbols"/>
              <a:buChar char="❑"/>
            </a:pPr>
            <a:r>
              <a:rPr lang="en-US" sz="2800" b="0" i="0" u="none">
                <a:solidFill>
                  <a:srgbClr val="00B0F0"/>
                </a:solidFill>
                <a:latin typeface="Arial"/>
                <a:ea typeface="Arial"/>
                <a:cs typeface="Arial"/>
                <a:sym typeface="Arial"/>
              </a:rPr>
              <a:t>Applications of dc motors</a:t>
            </a:r>
            <a:endParaRPr/>
          </a:p>
        </p:txBody>
      </p:sp>
      <p:pic>
        <p:nvPicPr>
          <p:cNvPr id="288" name="Google Shape;288;p29" descr="Image result for dc motor"/>
          <p:cNvPicPr preferRelativeResize="0"/>
          <p:nvPr/>
        </p:nvPicPr>
        <p:blipFill rotWithShape="1">
          <a:blip r:embed="rId3">
            <a:alphaModFix/>
          </a:blip>
          <a:srcRect/>
          <a:stretch/>
        </p:blipFill>
        <p:spPr>
          <a:xfrm>
            <a:off x="5867400" y="2495550"/>
            <a:ext cx="2716212" cy="1695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3"/>
          <p:cNvPicPr preferRelativeResize="0"/>
          <p:nvPr/>
        </p:nvPicPr>
        <p:blipFill rotWithShape="1">
          <a:blip r:embed="rId3">
            <a:alphaModFix/>
          </a:blip>
          <a:srcRect/>
          <a:stretch/>
        </p:blipFill>
        <p:spPr>
          <a:xfrm>
            <a:off x="1066800" y="381000"/>
            <a:ext cx="7038975" cy="3752850"/>
          </a:xfrm>
          <a:prstGeom prst="rect">
            <a:avLst/>
          </a:prstGeom>
          <a:noFill/>
          <a:ln>
            <a:noFill/>
          </a:ln>
        </p:spPr>
      </p:pic>
      <p:sp>
        <p:nvSpPr>
          <p:cNvPr id="133" name="Google Shape;133;p3"/>
          <p:cNvSpPr txBox="1"/>
          <p:nvPr/>
        </p:nvSpPr>
        <p:spPr>
          <a:xfrm>
            <a:off x="381000" y="4419600"/>
            <a:ext cx="8610600" cy="15700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70C0"/>
              </a:buClr>
              <a:buSzPts val="2400"/>
              <a:buFont typeface="Arial"/>
              <a:buNone/>
            </a:pPr>
            <a:r>
              <a:rPr lang="en-US" sz="2400" b="0" i="0" u="none" strike="noStrike" cap="none">
                <a:solidFill>
                  <a:srgbClr val="0070C0"/>
                </a:solidFill>
                <a:latin typeface="Arial"/>
                <a:ea typeface="Arial"/>
                <a:cs typeface="Arial"/>
                <a:sym typeface="Arial"/>
              </a:rPr>
              <a:t>In Brief, </a:t>
            </a:r>
            <a:r>
              <a:rPr lang="en-US" sz="2400" b="0" i="0" u="none" strike="noStrike" cap="none">
                <a:solidFill>
                  <a:srgbClr val="FF0000"/>
                </a:solidFill>
                <a:latin typeface="Arial"/>
                <a:ea typeface="Arial"/>
                <a:cs typeface="Arial"/>
                <a:sym typeface="Arial"/>
              </a:rPr>
              <a:t>A </a:t>
            </a:r>
            <a:r>
              <a:rPr lang="en-US" sz="2400" b="1" i="0" u="none" strike="noStrike" cap="none">
                <a:solidFill>
                  <a:srgbClr val="FF0000"/>
                </a:solidFill>
                <a:latin typeface="Arial"/>
                <a:ea typeface="Arial"/>
                <a:cs typeface="Arial"/>
                <a:sym typeface="Arial"/>
              </a:rPr>
              <a:t>transformer</a:t>
            </a:r>
            <a:r>
              <a:rPr lang="en-US" sz="2400" b="0" i="0" u="none" strike="noStrike" cap="none">
                <a:solidFill>
                  <a:srgbClr val="FF0000"/>
                </a:solidFill>
                <a:latin typeface="Arial"/>
                <a:ea typeface="Arial"/>
                <a:cs typeface="Arial"/>
                <a:sym typeface="Arial"/>
              </a:rPr>
              <a:t> is a </a:t>
            </a:r>
            <a:r>
              <a:rPr lang="en-US" sz="2400" b="0" i="0" u="none" strike="noStrike" cap="none">
                <a:solidFill>
                  <a:srgbClr val="00B050"/>
                </a:solidFill>
                <a:latin typeface="Arial"/>
                <a:ea typeface="Arial"/>
                <a:cs typeface="Arial"/>
                <a:sym typeface="Arial"/>
              </a:rPr>
              <a:t>static electrical device </a:t>
            </a:r>
            <a:r>
              <a:rPr lang="en-US" sz="2400" b="0" i="0" u="none" strike="noStrike" cap="none">
                <a:solidFill>
                  <a:srgbClr val="FF0000"/>
                </a:solidFill>
                <a:latin typeface="Arial"/>
                <a:ea typeface="Arial"/>
                <a:cs typeface="Arial"/>
                <a:sym typeface="Arial"/>
              </a:rPr>
              <a:t>that transfers electrical energy between two or more circuits through </a:t>
            </a:r>
            <a:r>
              <a:rPr lang="en-US" sz="2400" b="0" i="0" u="none" strike="noStrike" cap="none">
                <a:solidFill>
                  <a:srgbClr val="00B050"/>
                </a:solidFill>
                <a:latin typeface="Arial"/>
                <a:ea typeface="Arial"/>
                <a:cs typeface="Arial"/>
                <a:sym typeface="Arial"/>
              </a:rPr>
              <a:t>electromagnetic induction. </a:t>
            </a:r>
            <a:endParaRPr/>
          </a:p>
          <a:p>
            <a:pPr marL="0" marR="0" lvl="0" indent="0" algn="l" rtl="0">
              <a:lnSpc>
                <a:spcPct val="100000"/>
              </a:lnSpc>
              <a:spcBef>
                <a:spcPts val="0"/>
              </a:spcBef>
              <a:spcAft>
                <a:spcPts val="0"/>
              </a:spcAft>
              <a:buNone/>
            </a:pPr>
            <a:endParaRPr sz="2400" b="0" i="0" u="none">
              <a:solidFill>
                <a:srgbClr val="00B05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30"/>
          <p:cNvPicPr preferRelativeResize="0"/>
          <p:nvPr/>
        </p:nvPicPr>
        <p:blipFill rotWithShape="1">
          <a:blip r:embed="rId3">
            <a:alphaModFix/>
          </a:blip>
          <a:srcRect/>
          <a:stretch/>
        </p:blipFill>
        <p:spPr>
          <a:xfrm>
            <a:off x="304800" y="152400"/>
            <a:ext cx="8534400" cy="6553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31</a:t>
            </a:fld>
            <a:endParaRPr/>
          </a:p>
        </p:txBody>
      </p:sp>
      <p:sp>
        <p:nvSpPr>
          <p:cNvPr id="299" name="Google Shape;299;p31"/>
          <p:cNvSpPr txBox="1">
            <a:spLocks noGrp="1"/>
          </p:cNvSpPr>
          <p:nvPr>
            <p:ph type="title"/>
          </p:nvPr>
        </p:nvSpPr>
        <p:spPr>
          <a:xfrm>
            <a:off x="457200" y="203200"/>
            <a:ext cx="64770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100"/>
              <a:buFont typeface="Book Antiqua"/>
              <a:buNone/>
            </a:pPr>
            <a:r>
              <a:rPr lang="en-US" sz="3100" b="1" i="0" u="none">
                <a:solidFill>
                  <a:schemeClr val="dk1"/>
                </a:solidFill>
                <a:latin typeface="Book Antiqua"/>
                <a:ea typeface="Book Antiqua"/>
                <a:cs typeface="Book Antiqua"/>
                <a:sym typeface="Book Antiqua"/>
              </a:rPr>
              <a:t>                    Review of magnetism</a:t>
            </a:r>
            <a:endParaRPr/>
          </a:p>
        </p:txBody>
      </p:sp>
      <p:grpSp>
        <p:nvGrpSpPr>
          <p:cNvPr id="300" name="Google Shape;300;p31"/>
          <p:cNvGrpSpPr/>
          <p:nvPr/>
        </p:nvGrpSpPr>
        <p:grpSpPr>
          <a:xfrm>
            <a:off x="457200" y="914400"/>
            <a:ext cx="4800600" cy="3581400"/>
            <a:chOff x="432" y="960"/>
            <a:chExt cx="3216" cy="2544"/>
          </a:xfrm>
        </p:grpSpPr>
        <p:grpSp>
          <p:nvGrpSpPr>
            <p:cNvPr id="301" name="Google Shape;301;p31"/>
            <p:cNvGrpSpPr/>
            <p:nvPr/>
          </p:nvGrpSpPr>
          <p:grpSpPr>
            <a:xfrm>
              <a:off x="624" y="1056"/>
              <a:ext cx="2784" cy="2304"/>
              <a:chOff x="624" y="1056"/>
              <a:chExt cx="2784" cy="2304"/>
            </a:xfrm>
          </p:grpSpPr>
          <p:pic>
            <p:nvPicPr>
              <p:cNvPr id="302" name="Google Shape;302;p31" descr="mtfig1"/>
              <p:cNvPicPr preferRelativeResize="0"/>
              <p:nvPr/>
            </p:nvPicPr>
            <p:blipFill rotWithShape="1">
              <a:blip r:embed="rId3">
                <a:alphaModFix/>
              </a:blip>
              <a:srcRect/>
              <a:stretch/>
            </p:blipFill>
            <p:spPr>
              <a:xfrm>
                <a:off x="624" y="1056"/>
                <a:ext cx="2784" cy="2168"/>
              </a:xfrm>
              <a:prstGeom prst="rect">
                <a:avLst/>
              </a:prstGeom>
              <a:noFill/>
              <a:ln>
                <a:noFill/>
              </a:ln>
            </p:spPr>
          </p:pic>
          <p:pic>
            <p:nvPicPr>
              <p:cNvPr id="303" name="Google Shape;303;p31" descr="mtfig3"/>
              <p:cNvPicPr preferRelativeResize="0"/>
              <p:nvPr/>
            </p:nvPicPr>
            <p:blipFill rotWithShape="1">
              <a:blip r:embed="rId4">
                <a:alphaModFix/>
              </a:blip>
              <a:srcRect/>
              <a:stretch/>
            </p:blipFill>
            <p:spPr>
              <a:xfrm>
                <a:off x="2160" y="1104"/>
                <a:ext cx="1246" cy="2256"/>
              </a:xfrm>
              <a:prstGeom prst="rect">
                <a:avLst/>
              </a:prstGeom>
              <a:noFill/>
              <a:ln>
                <a:noFill/>
              </a:ln>
            </p:spPr>
          </p:pic>
        </p:grpSp>
        <p:sp>
          <p:nvSpPr>
            <p:cNvPr id="304" name="Google Shape;304;p31"/>
            <p:cNvSpPr txBox="1"/>
            <p:nvPr/>
          </p:nvSpPr>
          <p:spPr>
            <a:xfrm>
              <a:off x="432" y="960"/>
              <a:ext cx="3216" cy="2544"/>
            </a:xfrm>
            <a:prstGeom prst="rect">
              <a:avLst/>
            </a:prstGeom>
            <a:noFill/>
            <a:ln w="25400" cap="flat" cmpd="sng">
              <a:solidFill>
                <a:srgbClr val="3333C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305" name="Google Shape;305;p31"/>
          <p:cNvSpPr txBox="1"/>
          <p:nvPr/>
        </p:nvSpPr>
        <p:spPr>
          <a:xfrm>
            <a:off x="5480050" y="2660650"/>
            <a:ext cx="2978150" cy="1490662"/>
          </a:xfrm>
          <a:prstGeom prst="rect">
            <a:avLst/>
          </a:prstGeom>
          <a:noFill/>
          <a:ln w="25400" cap="flat" cmpd="sng">
            <a:solidFill>
              <a:srgbClr val="3333CC"/>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The magnetic lines around a current carrying conductor leave from the N-pole and re-enter at the S-pole. </a:t>
            </a:r>
            <a:endParaRPr/>
          </a:p>
        </p:txBody>
      </p:sp>
      <p:cxnSp>
        <p:nvCxnSpPr>
          <p:cNvPr id="306" name="Google Shape;306;p31"/>
          <p:cNvCxnSpPr/>
          <p:nvPr/>
        </p:nvCxnSpPr>
        <p:spPr>
          <a:xfrm flipH="1">
            <a:off x="4495800" y="2895600"/>
            <a:ext cx="990600" cy="1143000"/>
          </a:xfrm>
          <a:prstGeom prst="straightConnector1">
            <a:avLst/>
          </a:prstGeom>
          <a:noFill/>
          <a:ln w="22225" cap="flat" cmpd="sng">
            <a:solidFill>
              <a:srgbClr val="3333CC"/>
            </a:solidFill>
            <a:prstDash val="solid"/>
            <a:miter lim="800000"/>
            <a:headEnd type="none" w="med" len="med"/>
            <a:tailEnd type="triangle" w="med" len="med"/>
          </a:ln>
        </p:spPr>
      </p:cxnSp>
      <p:sp>
        <p:nvSpPr>
          <p:cNvPr id="307" name="Google Shape;307;p31"/>
          <p:cNvSpPr txBox="1"/>
          <p:nvPr/>
        </p:nvSpPr>
        <p:spPr>
          <a:xfrm>
            <a:off x="457200" y="4532312"/>
            <a:ext cx="3810000" cy="1487487"/>
          </a:xfrm>
          <a:prstGeom prst="rect">
            <a:avLst/>
          </a:prstGeom>
          <a:noFill/>
          <a:ln w="22225" cap="flat" cmpd="sng">
            <a:solidFill>
              <a:srgbClr val="FF0000"/>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"Left Hand Rule" states that if you point the thumb of your left hand in the direction of the current, your fingers will point in the direction of the magnetic field. </a:t>
            </a:r>
            <a:endParaRPr/>
          </a:p>
        </p:txBody>
      </p:sp>
      <p:sp>
        <p:nvSpPr>
          <p:cNvPr id="308" name="Google Shape;308;p31"/>
          <p:cNvSpPr txBox="1"/>
          <p:nvPr/>
        </p:nvSpPr>
        <p:spPr>
          <a:xfrm>
            <a:off x="5486400" y="1371600"/>
            <a:ext cx="2971800" cy="1216025"/>
          </a:xfrm>
          <a:prstGeom prst="rect">
            <a:avLst/>
          </a:prstGeom>
          <a:noFill/>
          <a:ln w="25400" cap="flat" cmpd="sng">
            <a:solidFill>
              <a:srgbClr val="3333CC"/>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33CC"/>
              </a:buClr>
              <a:buSzPts val="1800"/>
              <a:buFont typeface="Arial"/>
              <a:buNone/>
            </a:pPr>
            <a:r>
              <a:rPr lang="en-US" sz="1800" b="0" i="0" u="none">
                <a:solidFill>
                  <a:srgbClr val="3333CC"/>
                </a:solidFill>
                <a:latin typeface="Arial"/>
                <a:ea typeface="Arial"/>
                <a:cs typeface="Arial"/>
                <a:sym typeface="Arial"/>
              </a:rPr>
              <a:t>Lines of flux</a:t>
            </a:r>
            <a:r>
              <a:rPr lang="en-US" sz="1800" b="0" i="0" u="none">
                <a:solidFill>
                  <a:schemeClr val="dk1"/>
                </a:solidFill>
                <a:latin typeface="Arial"/>
                <a:ea typeface="Arial"/>
                <a:cs typeface="Arial"/>
                <a:sym typeface="Arial"/>
              </a:rPr>
              <a:t> define the magnetic field and are in the form of concentric circles around the wire.</a:t>
            </a:r>
            <a:endParaRPr/>
          </a:p>
        </p:txBody>
      </p:sp>
      <p:sp>
        <p:nvSpPr>
          <p:cNvPr id="309" name="Google Shape;309;p31"/>
          <p:cNvSpPr txBox="1"/>
          <p:nvPr/>
        </p:nvSpPr>
        <p:spPr>
          <a:xfrm>
            <a:off x="685800" y="6172200"/>
            <a:ext cx="8153400" cy="300037"/>
          </a:xfrm>
          <a:prstGeom prst="rect">
            <a:avLst/>
          </a:prstGeom>
          <a:solidFill>
            <a:schemeClr val="dk2"/>
          </a:solid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200"/>
              <a:buFont typeface="Arial"/>
              <a:buNone/>
            </a:pPr>
            <a:r>
              <a:rPr lang="en-US" sz="1200" b="0" i="1" u="none">
                <a:solidFill>
                  <a:schemeClr val="dk1"/>
                </a:solidFill>
                <a:latin typeface="Arial"/>
                <a:ea typeface="Arial"/>
                <a:cs typeface="Arial"/>
                <a:sym typeface="Arial"/>
              </a:rPr>
              <a:t>The flow of electrical current in a conductor sets up concentric lines of magnetic flux around the conductor.</a:t>
            </a:r>
            <a:r>
              <a:rPr lang="en-US" sz="1200" b="0" i="0" u="none">
                <a:solidFill>
                  <a:schemeClr val="dk1"/>
                </a:solidFill>
                <a:latin typeface="Arial"/>
                <a:ea typeface="Arial"/>
                <a:cs typeface="Arial"/>
                <a:sym typeface="Arial"/>
              </a:rPr>
              <a:t> </a:t>
            </a:r>
            <a:endParaRPr/>
          </a:p>
        </p:txBody>
      </p:sp>
      <p:pic>
        <p:nvPicPr>
          <p:cNvPr id="310" name="Google Shape;310;p31" descr="mtfig2"/>
          <p:cNvPicPr preferRelativeResize="0"/>
          <p:nvPr/>
        </p:nvPicPr>
        <p:blipFill rotWithShape="1">
          <a:blip r:embed="rId5">
            <a:alphaModFix/>
          </a:blip>
          <a:srcRect/>
          <a:stretch/>
        </p:blipFill>
        <p:spPr>
          <a:xfrm>
            <a:off x="4362450" y="4352925"/>
            <a:ext cx="4476750" cy="1819275"/>
          </a:xfrm>
          <a:prstGeom prst="rect">
            <a:avLst/>
          </a:prstGeom>
          <a:noFill/>
          <a:ln w="25400" cap="flat" cmpd="sng">
            <a:solidFill>
              <a:srgbClr val="FF0000"/>
            </a:solidFill>
            <a:prstDash val="solid"/>
            <a:miter lim="800000"/>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2"/>
          <p:cNvSpPr txBox="1"/>
          <p:nvPr/>
        </p:nvSpPr>
        <p:spPr>
          <a:xfrm>
            <a:off x="1968500" y="58737"/>
            <a:ext cx="6535737" cy="855662"/>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2060"/>
              </a:buClr>
              <a:buSzPts val="4400"/>
              <a:buFont typeface="Calibri"/>
              <a:buNone/>
            </a:pPr>
            <a:r>
              <a:rPr lang="en-US" sz="4400" b="1" i="0" u="none">
                <a:solidFill>
                  <a:srgbClr val="002060"/>
                </a:solidFill>
                <a:latin typeface="Calibri"/>
                <a:ea typeface="Calibri"/>
                <a:cs typeface="Calibri"/>
                <a:sym typeface="Calibri"/>
              </a:rPr>
              <a:t>Fleming’s left  hand rule </a:t>
            </a:r>
            <a:endParaRPr/>
          </a:p>
        </p:txBody>
      </p:sp>
      <p:sp>
        <p:nvSpPr>
          <p:cNvPr id="316" name="Google Shape;316;p32"/>
          <p:cNvSpPr txBox="1"/>
          <p:nvPr/>
        </p:nvSpPr>
        <p:spPr>
          <a:xfrm>
            <a:off x="1828800" y="1006475"/>
            <a:ext cx="7407275" cy="2286000"/>
          </a:xfrm>
          <a:prstGeom prst="rect">
            <a:avLst/>
          </a:prstGeom>
          <a:noFill/>
          <a:ln>
            <a:noFill/>
          </a:ln>
        </p:spPr>
        <p:txBody>
          <a:bodyPr spcFirstLastPara="1" wrap="square" lIns="90000" tIns="45000" rIns="90000" bIns="45000" anchor="t" anchorCtr="0">
            <a:noAutofit/>
          </a:bodyPr>
          <a:lstStyle/>
          <a:p>
            <a:pPr marL="209550" marR="0" lvl="0" indent="-209550" algn="l" rtl="0">
              <a:lnSpc>
                <a:spcPct val="100000"/>
              </a:lnSpc>
              <a:spcBef>
                <a:spcPts val="0"/>
              </a:spcBef>
              <a:spcAft>
                <a:spcPts val="0"/>
              </a:spcAft>
              <a:buClr>
                <a:srgbClr val="FF0000"/>
              </a:buClr>
              <a:buSzPts val="2600"/>
              <a:buFont typeface="Constantia"/>
              <a:buChar char="•"/>
            </a:pPr>
            <a:r>
              <a:rPr lang="en-US" sz="2600" b="0" i="0" u="none">
                <a:solidFill>
                  <a:srgbClr val="FF0000"/>
                </a:solidFill>
                <a:latin typeface="Constantia"/>
                <a:ea typeface="Constantia"/>
                <a:cs typeface="Constantia"/>
                <a:sym typeface="Constantia"/>
              </a:rPr>
              <a:t>Used to determine the </a:t>
            </a:r>
            <a:r>
              <a:rPr lang="en-US" sz="2600" b="0" i="0" u="sng">
                <a:solidFill>
                  <a:srgbClr val="FF0000"/>
                </a:solidFill>
                <a:latin typeface="Constantia"/>
                <a:ea typeface="Constantia"/>
                <a:cs typeface="Constantia"/>
                <a:sym typeface="Constantia"/>
              </a:rPr>
              <a:t>direction of force acting on a current carrying conductor </a:t>
            </a:r>
            <a:r>
              <a:rPr lang="en-US" sz="2600" b="0" i="0" u="none">
                <a:solidFill>
                  <a:srgbClr val="FF0000"/>
                </a:solidFill>
                <a:latin typeface="Constantia"/>
                <a:ea typeface="Constantia"/>
                <a:cs typeface="Constantia"/>
                <a:sym typeface="Constantia"/>
              </a:rPr>
              <a:t>placed in a magnetic field .</a:t>
            </a:r>
            <a:endParaRPr/>
          </a:p>
          <a:p>
            <a:pPr marL="209550" marR="0" lvl="0" indent="-209550" algn="l" rtl="0">
              <a:lnSpc>
                <a:spcPct val="100000"/>
              </a:lnSpc>
              <a:spcBef>
                <a:spcPts val="0"/>
              </a:spcBef>
              <a:spcAft>
                <a:spcPts val="0"/>
              </a:spcAft>
              <a:buClr>
                <a:srgbClr val="FF0000"/>
              </a:buClr>
              <a:buSzPts val="2600"/>
              <a:buFont typeface="Constantia"/>
              <a:buChar char="•"/>
            </a:pPr>
            <a:r>
              <a:rPr lang="en-US" sz="2600" b="0" i="0" u="none">
                <a:solidFill>
                  <a:srgbClr val="FF0000"/>
                </a:solidFill>
                <a:latin typeface="Constantia"/>
                <a:ea typeface="Constantia"/>
                <a:cs typeface="Constantia"/>
                <a:sym typeface="Constantia"/>
              </a:rPr>
              <a:t>The middle finger , the fore finger and thumb of the left hand are kept at right angles to one another .</a:t>
            </a:r>
            <a:endParaRPr/>
          </a:p>
        </p:txBody>
      </p:sp>
      <p:sp>
        <p:nvSpPr>
          <p:cNvPr id="317" name="Google Shape;317;p32"/>
          <p:cNvSpPr txBox="1"/>
          <p:nvPr/>
        </p:nvSpPr>
        <p:spPr>
          <a:xfrm>
            <a:off x="1920875" y="3363912"/>
            <a:ext cx="9291637" cy="3219450"/>
          </a:xfrm>
          <a:prstGeom prst="rect">
            <a:avLst/>
          </a:prstGeom>
          <a:noFill/>
          <a:ln>
            <a:noFill/>
          </a:ln>
        </p:spPr>
        <p:txBody>
          <a:bodyPr spcFirstLastPara="1" wrap="square" lIns="90000" tIns="45000" rIns="90000" bIns="45000" anchor="t" anchorCtr="0">
            <a:noAutofit/>
          </a:bodyPr>
          <a:lstStyle/>
          <a:p>
            <a:pPr marL="0" marR="0" lvl="0" indent="-165100" algn="l" rtl="0">
              <a:lnSpc>
                <a:spcPct val="100000"/>
              </a:lnSpc>
              <a:spcBef>
                <a:spcPts val="0"/>
              </a:spcBef>
              <a:spcAft>
                <a:spcPts val="0"/>
              </a:spcAft>
              <a:buClr>
                <a:schemeClr val="lt1"/>
              </a:buClr>
              <a:buSzPts val="2600"/>
              <a:buFont typeface="Constantia"/>
              <a:buChar char="•"/>
            </a:pPr>
            <a:r>
              <a:rPr lang="en-US" sz="2600" b="0" i="0" u="none">
                <a:solidFill>
                  <a:schemeClr val="lt1"/>
                </a:solidFill>
                <a:latin typeface="Constantia"/>
                <a:ea typeface="Constantia"/>
                <a:cs typeface="Constantia"/>
                <a:sym typeface="Constantia"/>
              </a:rPr>
              <a:t>     </a:t>
            </a:r>
            <a:r>
              <a:rPr lang="en-US" sz="2600" b="0" i="0" u="none">
                <a:solidFill>
                  <a:srgbClr val="00B0F0"/>
                </a:solidFill>
                <a:latin typeface="Constantia"/>
                <a:ea typeface="Constantia"/>
                <a:cs typeface="Constantia"/>
                <a:sym typeface="Constantia"/>
              </a:rPr>
              <a:t>The middle finger  represent the direction                                       of current</a:t>
            </a:r>
            <a:endParaRPr/>
          </a:p>
          <a:p>
            <a:pPr marL="0" marR="0" lvl="0" indent="-165100" algn="l" rtl="0">
              <a:lnSpc>
                <a:spcPct val="100000"/>
              </a:lnSpc>
              <a:spcBef>
                <a:spcPts val="700"/>
              </a:spcBef>
              <a:spcAft>
                <a:spcPts val="0"/>
              </a:spcAft>
              <a:buClr>
                <a:srgbClr val="00B0F0"/>
              </a:buClr>
              <a:buSzPts val="2600"/>
              <a:buFont typeface="Constantia"/>
              <a:buChar char="•"/>
            </a:pPr>
            <a:r>
              <a:rPr lang="en-US" sz="2600" b="0" i="0" u="none">
                <a:solidFill>
                  <a:srgbClr val="00B0F0"/>
                </a:solidFill>
                <a:latin typeface="Constantia"/>
                <a:ea typeface="Constantia"/>
                <a:cs typeface="Constantia"/>
                <a:sym typeface="Constantia"/>
              </a:rPr>
              <a:t>     The fore finger  represent the direction of                                       magnetic field</a:t>
            </a:r>
            <a:endParaRPr/>
          </a:p>
          <a:p>
            <a:pPr marL="0" marR="0" lvl="0" indent="-165100" algn="l" rtl="0">
              <a:lnSpc>
                <a:spcPct val="100000"/>
              </a:lnSpc>
              <a:spcBef>
                <a:spcPts val="700"/>
              </a:spcBef>
              <a:spcAft>
                <a:spcPts val="0"/>
              </a:spcAft>
              <a:buClr>
                <a:srgbClr val="00B0F0"/>
              </a:buClr>
              <a:buSzPts val="2600"/>
              <a:buFont typeface="Constantia"/>
              <a:buChar char="•"/>
            </a:pPr>
            <a:r>
              <a:rPr lang="en-US" sz="2600" b="0" i="0" u="none">
                <a:solidFill>
                  <a:srgbClr val="00B0F0"/>
                </a:solidFill>
                <a:latin typeface="Constantia"/>
                <a:ea typeface="Constantia"/>
                <a:cs typeface="Constantia"/>
                <a:sym typeface="Constantia"/>
              </a:rPr>
              <a:t>     The thumb will indicate the direction of                                           force acting on the conductor .</a:t>
            </a:r>
            <a:endParaRPr/>
          </a:p>
          <a:p>
            <a:pPr marL="0" marR="0" lvl="0" indent="0" algn="l" rtl="0">
              <a:lnSpc>
                <a:spcPct val="100000"/>
              </a:lnSpc>
              <a:spcBef>
                <a:spcPts val="700"/>
              </a:spcBef>
              <a:spcAft>
                <a:spcPts val="0"/>
              </a:spcAft>
              <a:buClr>
                <a:schemeClr val="lt1"/>
              </a:buClr>
              <a:buSzPts val="3200"/>
              <a:buFont typeface="Constantia"/>
              <a:buNone/>
            </a:pPr>
            <a:r>
              <a:rPr lang="en-US" sz="3200" b="1" i="0" u="none">
                <a:solidFill>
                  <a:schemeClr val="lt1"/>
                </a:solidFill>
                <a:latin typeface="Constantia"/>
                <a:ea typeface="Constantia"/>
                <a:cs typeface="Constantia"/>
                <a:sym typeface="Constantia"/>
              </a:rPr>
              <a:t>                 </a:t>
            </a:r>
            <a:r>
              <a:rPr lang="en-US" sz="3200" b="1" i="0" u="none">
                <a:solidFill>
                  <a:srgbClr val="002060"/>
                </a:solidFill>
                <a:latin typeface="Constantia"/>
                <a:ea typeface="Constantia"/>
                <a:cs typeface="Constantia"/>
                <a:sym typeface="Constantia"/>
              </a:rPr>
              <a:t>This rule is used in motors.</a:t>
            </a:r>
            <a:endParaRPr/>
          </a:p>
        </p:txBody>
      </p:sp>
      <p:sp>
        <p:nvSpPr>
          <p:cNvPr id="318" name="Google Shape;318;p32"/>
          <p:cNvSpPr txBox="1"/>
          <p:nvPr/>
        </p:nvSpPr>
        <p:spPr>
          <a:xfrm>
            <a:off x="1739900" y="3932237"/>
            <a:ext cx="1003300" cy="490537"/>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66"/>
              </a:buClr>
              <a:buSzPts val="2600"/>
              <a:buFont typeface="Constantia"/>
              <a:buNone/>
            </a:pPr>
            <a:r>
              <a:rPr lang="en-US" sz="2600" b="0" i="0" u="none">
                <a:solidFill>
                  <a:srgbClr val="000066"/>
                </a:solidFill>
                <a:latin typeface="Constantia"/>
                <a:ea typeface="Constantia"/>
                <a:cs typeface="Constantia"/>
                <a:sym typeface="Constantia"/>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fade">
                                      <p:cBhvr>
                                        <p:cTn id="7" dur="500"/>
                                        <p:tgtEl>
                                          <p:spTgt spid="3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6"/>
                                        </p:tgtEl>
                                        <p:attrNameLst>
                                          <p:attrName>style.visibility</p:attrName>
                                        </p:attrNameLst>
                                      </p:cBhvr>
                                      <p:to>
                                        <p:strVal val="visible"/>
                                      </p:to>
                                    </p:set>
                                    <p:animEffect transition="in" filter="fade">
                                      <p:cBhvr>
                                        <p:cTn id="12" dur="2000"/>
                                        <p:tgtEl>
                                          <p:spTgt spid="3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7"/>
                                        </p:tgtEl>
                                        <p:attrNameLst>
                                          <p:attrName>style.visibility</p:attrName>
                                        </p:attrNameLst>
                                      </p:cBhvr>
                                      <p:to>
                                        <p:strVal val="visible"/>
                                      </p:to>
                                    </p:set>
                                    <p:animEffect transition="in" filter="fade">
                                      <p:cBhvr>
                                        <p:cTn id="17" dur="500"/>
                                        <p:tgtEl>
                                          <p:spTgt spid="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3"/>
          <p:cNvSpPr txBox="1"/>
          <p:nvPr/>
        </p:nvSpPr>
        <p:spPr>
          <a:xfrm>
            <a:off x="1968500" y="182562"/>
            <a:ext cx="6535737" cy="855662"/>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chemeClr val="dk1"/>
              </a:buClr>
              <a:buSzPts val="5000"/>
              <a:buFont typeface="Calibri"/>
              <a:buNone/>
            </a:pPr>
            <a:r>
              <a:rPr lang="en-US" sz="5000" b="0" i="0" u="none">
                <a:solidFill>
                  <a:schemeClr val="dk1"/>
                </a:solidFill>
                <a:latin typeface="Calibri"/>
                <a:ea typeface="Calibri"/>
                <a:cs typeface="Calibri"/>
                <a:sym typeface="Calibri"/>
              </a:rPr>
              <a:t>Fleming’s left  hand rule </a:t>
            </a:r>
            <a:endParaRPr/>
          </a:p>
        </p:txBody>
      </p:sp>
      <p:pic>
        <p:nvPicPr>
          <p:cNvPr id="324" name="Google Shape;324;p33"/>
          <p:cNvPicPr preferRelativeResize="0"/>
          <p:nvPr/>
        </p:nvPicPr>
        <p:blipFill rotWithShape="1">
          <a:blip r:embed="rId3">
            <a:alphaModFix/>
          </a:blip>
          <a:srcRect/>
          <a:stretch/>
        </p:blipFill>
        <p:spPr>
          <a:xfrm>
            <a:off x="990600" y="1325562"/>
            <a:ext cx="7620000" cy="49831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500"/>
                                        <p:tgtEl>
                                          <p:spTgt spid="3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4"/>
                                        </p:tgtEl>
                                        <p:attrNameLst>
                                          <p:attrName>style.visibility</p:attrName>
                                        </p:attrNameLst>
                                      </p:cBhvr>
                                      <p:to>
                                        <p:strVal val="visible"/>
                                      </p:to>
                                    </p:set>
                                    <p:animEffect transition="in" filter="fade">
                                      <p:cBhvr>
                                        <p:cTn id="12" dur="5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txBox="1"/>
          <p:nvPr/>
        </p:nvSpPr>
        <p:spPr>
          <a:xfrm>
            <a:off x="1968500" y="58737"/>
            <a:ext cx="6535737" cy="855662"/>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2060"/>
              </a:buClr>
              <a:buSzPts val="4400"/>
              <a:buFont typeface="Calibri"/>
              <a:buNone/>
            </a:pPr>
            <a:r>
              <a:rPr lang="en-US" sz="4400" b="1" i="0" u="none">
                <a:solidFill>
                  <a:srgbClr val="002060"/>
                </a:solidFill>
                <a:latin typeface="Calibri"/>
                <a:ea typeface="Calibri"/>
                <a:cs typeface="Calibri"/>
                <a:sym typeface="Calibri"/>
              </a:rPr>
              <a:t>Fleming’s left  hand rule </a:t>
            </a:r>
            <a:endParaRPr/>
          </a:p>
        </p:txBody>
      </p:sp>
      <p:sp>
        <p:nvSpPr>
          <p:cNvPr id="330" name="Google Shape;330;p34"/>
          <p:cNvSpPr txBox="1"/>
          <p:nvPr/>
        </p:nvSpPr>
        <p:spPr>
          <a:xfrm>
            <a:off x="1828800" y="1006475"/>
            <a:ext cx="7407275" cy="2286000"/>
          </a:xfrm>
          <a:prstGeom prst="rect">
            <a:avLst/>
          </a:prstGeom>
          <a:noFill/>
          <a:ln>
            <a:noFill/>
          </a:ln>
        </p:spPr>
        <p:txBody>
          <a:bodyPr spcFirstLastPara="1" wrap="square" lIns="90000" tIns="45000" rIns="90000" bIns="45000" anchor="t" anchorCtr="0">
            <a:noAutofit/>
          </a:bodyPr>
          <a:lstStyle/>
          <a:p>
            <a:pPr marL="209550" marR="0" lvl="0" indent="-209550" algn="l" rtl="0">
              <a:lnSpc>
                <a:spcPct val="100000"/>
              </a:lnSpc>
              <a:spcBef>
                <a:spcPts val="0"/>
              </a:spcBef>
              <a:spcAft>
                <a:spcPts val="0"/>
              </a:spcAft>
              <a:buClr>
                <a:srgbClr val="FF0000"/>
              </a:buClr>
              <a:buSzPts val="2600"/>
              <a:buFont typeface="Constantia"/>
              <a:buChar char="•"/>
            </a:pPr>
            <a:r>
              <a:rPr lang="en-US" sz="2600" b="0" i="0" u="none">
                <a:solidFill>
                  <a:srgbClr val="FF0000"/>
                </a:solidFill>
                <a:latin typeface="Constantia"/>
                <a:ea typeface="Constantia"/>
                <a:cs typeface="Constantia"/>
                <a:sym typeface="Constantia"/>
              </a:rPr>
              <a:t>Used to determine the </a:t>
            </a:r>
            <a:r>
              <a:rPr lang="en-US" sz="2600" b="0" i="0" u="sng">
                <a:solidFill>
                  <a:srgbClr val="FF0000"/>
                </a:solidFill>
                <a:latin typeface="Constantia"/>
                <a:ea typeface="Constantia"/>
                <a:cs typeface="Constantia"/>
                <a:sym typeface="Constantia"/>
              </a:rPr>
              <a:t>direction of force acting on a current carrying conductor </a:t>
            </a:r>
            <a:r>
              <a:rPr lang="en-US" sz="2600" b="0" i="0" u="none">
                <a:solidFill>
                  <a:srgbClr val="FF0000"/>
                </a:solidFill>
                <a:latin typeface="Constantia"/>
                <a:ea typeface="Constantia"/>
                <a:cs typeface="Constantia"/>
                <a:sym typeface="Constantia"/>
              </a:rPr>
              <a:t>placed in a magnetic field .</a:t>
            </a:r>
            <a:endParaRPr/>
          </a:p>
          <a:p>
            <a:pPr marL="209550" marR="0" lvl="0" indent="-209550" algn="l" rtl="0">
              <a:lnSpc>
                <a:spcPct val="100000"/>
              </a:lnSpc>
              <a:spcBef>
                <a:spcPts val="0"/>
              </a:spcBef>
              <a:spcAft>
                <a:spcPts val="0"/>
              </a:spcAft>
              <a:buClr>
                <a:srgbClr val="FF0000"/>
              </a:buClr>
              <a:buSzPts val="2600"/>
              <a:buFont typeface="Constantia"/>
              <a:buChar char="•"/>
            </a:pPr>
            <a:r>
              <a:rPr lang="en-US" sz="2600" b="0" i="0" u="none">
                <a:solidFill>
                  <a:srgbClr val="FF0000"/>
                </a:solidFill>
                <a:latin typeface="Constantia"/>
                <a:ea typeface="Constantia"/>
                <a:cs typeface="Constantia"/>
                <a:sym typeface="Constantia"/>
              </a:rPr>
              <a:t>The middle finger , the fore finger and thumb of the left hand are kept at right angles to one another .</a:t>
            </a:r>
            <a:endParaRPr/>
          </a:p>
        </p:txBody>
      </p:sp>
      <p:sp>
        <p:nvSpPr>
          <p:cNvPr id="331" name="Google Shape;331;p34"/>
          <p:cNvSpPr txBox="1"/>
          <p:nvPr/>
        </p:nvSpPr>
        <p:spPr>
          <a:xfrm>
            <a:off x="1920875" y="3363912"/>
            <a:ext cx="9291637" cy="3219450"/>
          </a:xfrm>
          <a:prstGeom prst="rect">
            <a:avLst/>
          </a:prstGeom>
          <a:noFill/>
          <a:ln>
            <a:noFill/>
          </a:ln>
        </p:spPr>
        <p:txBody>
          <a:bodyPr spcFirstLastPara="1" wrap="square" lIns="90000" tIns="45000" rIns="90000" bIns="45000" anchor="t" anchorCtr="0">
            <a:noAutofit/>
          </a:bodyPr>
          <a:lstStyle/>
          <a:p>
            <a:pPr marL="0" marR="0" lvl="0" indent="-165100" algn="l" rtl="0">
              <a:lnSpc>
                <a:spcPct val="100000"/>
              </a:lnSpc>
              <a:spcBef>
                <a:spcPts val="0"/>
              </a:spcBef>
              <a:spcAft>
                <a:spcPts val="0"/>
              </a:spcAft>
              <a:buClr>
                <a:schemeClr val="lt1"/>
              </a:buClr>
              <a:buSzPts val="2600"/>
              <a:buFont typeface="Constantia"/>
              <a:buChar char="•"/>
            </a:pPr>
            <a:r>
              <a:rPr lang="en-US" sz="2600" b="0" i="0" u="none">
                <a:solidFill>
                  <a:schemeClr val="lt1"/>
                </a:solidFill>
                <a:latin typeface="Constantia"/>
                <a:ea typeface="Constantia"/>
                <a:cs typeface="Constantia"/>
                <a:sym typeface="Constantia"/>
              </a:rPr>
              <a:t>     </a:t>
            </a:r>
            <a:r>
              <a:rPr lang="en-US" sz="2600" b="0" i="0" u="none">
                <a:solidFill>
                  <a:srgbClr val="00B0F0"/>
                </a:solidFill>
                <a:latin typeface="Constantia"/>
                <a:ea typeface="Constantia"/>
                <a:cs typeface="Constantia"/>
                <a:sym typeface="Constantia"/>
              </a:rPr>
              <a:t>The middle finger  represent the direction                                       of current</a:t>
            </a:r>
            <a:endParaRPr/>
          </a:p>
          <a:p>
            <a:pPr marL="0" marR="0" lvl="0" indent="-165100" algn="l" rtl="0">
              <a:lnSpc>
                <a:spcPct val="100000"/>
              </a:lnSpc>
              <a:spcBef>
                <a:spcPts val="700"/>
              </a:spcBef>
              <a:spcAft>
                <a:spcPts val="0"/>
              </a:spcAft>
              <a:buClr>
                <a:srgbClr val="00B0F0"/>
              </a:buClr>
              <a:buSzPts val="2600"/>
              <a:buFont typeface="Constantia"/>
              <a:buChar char="•"/>
            </a:pPr>
            <a:r>
              <a:rPr lang="en-US" sz="2600" b="0" i="0" u="none">
                <a:solidFill>
                  <a:srgbClr val="00B0F0"/>
                </a:solidFill>
                <a:latin typeface="Constantia"/>
                <a:ea typeface="Constantia"/>
                <a:cs typeface="Constantia"/>
                <a:sym typeface="Constantia"/>
              </a:rPr>
              <a:t>     The fore finger  represent the direction of                                       magnetic field</a:t>
            </a:r>
            <a:endParaRPr/>
          </a:p>
          <a:p>
            <a:pPr marL="0" marR="0" lvl="0" indent="-165100" algn="l" rtl="0">
              <a:lnSpc>
                <a:spcPct val="100000"/>
              </a:lnSpc>
              <a:spcBef>
                <a:spcPts val="700"/>
              </a:spcBef>
              <a:spcAft>
                <a:spcPts val="0"/>
              </a:spcAft>
              <a:buClr>
                <a:srgbClr val="00B0F0"/>
              </a:buClr>
              <a:buSzPts val="2600"/>
              <a:buFont typeface="Constantia"/>
              <a:buChar char="•"/>
            </a:pPr>
            <a:r>
              <a:rPr lang="en-US" sz="2600" b="0" i="0" u="none">
                <a:solidFill>
                  <a:srgbClr val="00B0F0"/>
                </a:solidFill>
                <a:latin typeface="Constantia"/>
                <a:ea typeface="Constantia"/>
                <a:cs typeface="Constantia"/>
                <a:sym typeface="Constantia"/>
              </a:rPr>
              <a:t>     The thumb will indicate the direction of                                           force acting on the conductor .</a:t>
            </a:r>
            <a:endParaRPr/>
          </a:p>
          <a:p>
            <a:pPr marL="0" marR="0" lvl="0" indent="0" algn="l" rtl="0">
              <a:lnSpc>
                <a:spcPct val="100000"/>
              </a:lnSpc>
              <a:spcBef>
                <a:spcPts val="700"/>
              </a:spcBef>
              <a:spcAft>
                <a:spcPts val="0"/>
              </a:spcAft>
              <a:buClr>
                <a:schemeClr val="lt1"/>
              </a:buClr>
              <a:buSzPts val="3200"/>
              <a:buFont typeface="Constantia"/>
              <a:buNone/>
            </a:pPr>
            <a:r>
              <a:rPr lang="en-US" sz="3200" b="1" i="0" u="none">
                <a:solidFill>
                  <a:schemeClr val="lt1"/>
                </a:solidFill>
                <a:latin typeface="Constantia"/>
                <a:ea typeface="Constantia"/>
                <a:cs typeface="Constantia"/>
                <a:sym typeface="Constantia"/>
              </a:rPr>
              <a:t>                 </a:t>
            </a:r>
            <a:r>
              <a:rPr lang="en-US" sz="3200" b="1" i="0" u="none">
                <a:solidFill>
                  <a:srgbClr val="002060"/>
                </a:solidFill>
                <a:latin typeface="Constantia"/>
                <a:ea typeface="Constantia"/>
                <a:cs typeface="Constantia"/>
                <a:sym typeface="Constantia"/>
              </a:rPr>
              <a:t>This rule is used in motors.</a:t>
            </a:r>
            <a:endParaRPr/>
          </a:p>
        </p:txBody>
      </p:sp>
      <p:sp>
        <p:nvSpPr>
          <p:cNvPr id="332" name="Google Shape;332;p34"/>
          <p:cNvSpPr txBox="1"/>
          <p:nvPr/>
        </p:nvSpPr>
        <p:spPr>
          <a:xfrm>
            <a:off x="1739900" y="3932237"/>
            <a:ext cx="1003300" cy="490537"/>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66"/>
              </a:buClr>
              <a:buSzPts val="2600"/>
              <a:buFont typeface="Constantia"/>
              <a:buNone/>
            </a:pPr>
            <a:r>
              <a:rPr lang="en-US" sz="2600" b="0" i="0" u="none">
                <a:solidFill>
                  <a:srgbClr val="000066"/>
                </a:solidFill>
                <a:latin typeface="Constantia"/>
                <a:ea typeface="Constantia"/>
                <a:cs typeface="Constantia"/>
                <a:sym typeface="Constantia"/>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9"/>
                                        </p:tgtEl>
                                        <p:attrNameLst>
                                          <p:attrName>style.visibility</p:attrName>
                                        </p:attrNameLst>
                                      </p:cBhvr>
                                      <p:to>
                                        <p:strVal val="visible"/>
                                      </p:to>
                                    </p:set>
                                    <p:animEffect transition="in" filter="fade">
                                      <p:cBhvr>
                                        <p:cTn id="7" dur="500"/>
                                        <p:tgtEl>
                                          <p:spTgt spid="3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0"/>
                                        </p:tgtEl>
                                        <p:attrNameLst>
                                          <p:attrName>style.visibility</p:attrName>
                                        </p:attrNameLst>
                                      </p:cBhvr>
                                      <p:to>
                                        <p:strVal val="visible"/>
                                      </p:to>
                                    </p:set>
                                    <p:animEffect transition="in" filter="fade">
                                      <p:cBhvr>
                                        <p:cTn id="12" dur="2000"/>
                                        <p:tgtEl>
                                          <p:spTgt spid="3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1"/>
                                        </p:tgtEl>
                                        <p:attrNameLst>
                                          <p:attrName>style.visibility</p:attrName>
                                        </p:attrNameLst>
                                      </p:cBhvr>
                                      <p:to>
                                        <p:strVal val="visible"/>
                                      </p:to>
                                    </p:set>
                                    <p:animEffect transition="in" filter="fade">
                                      <p:cBhvr>
                                        <p:cTn id="17" dur="500"/>
                                        <p:tgtEl>
                                          <p:spTgt spid="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5"/>
          <p:cNvSpPr txBox="1"/>
          <p:nvPr/>
        </p:nvSpPr>
        <p:spPr>
          <a:xfrm>
            <a:off x="1279525" y="92075"/>
            <a:ext cx="7542212" cy="855662"/>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B050"/>
              </a:buClr>
              <a:buSzPts val="3600"/>
              <a:buFont typeface="Calibri"/>
              <a:buNone/>
            </a:pPr>
            <a:r>
              <a:rPr lang="en-US" sz="3600" b="0" i="0" u="none">
                <a:solidFill>
                  <a:srgbClr val="00B050"/>
                </a:solidFill>
                <a:latin typeface="Calibri"/>
                <a:ea typeface="Calibri"/>
                <a:cs typeface="Calibri"/>
                <a:sym typeface="Calibri"/>
              </a:rPr>
              <a:t>Fleming’s Right  hand rule </a:t>
            </a:r>
            <a:endParaRPr/>
          </a:p>
        </p:txBody>
      </p:sp>
      <p:sp>
        <p:nvSpPr>
          <p:cNvPr id="338" name="Google Shape;338;p35"/>
          <p:cNvSpPr txBox="1"/>
          <p:nvPr/>
        </p:nvSpPr>
        <p:spPr>
          <a:xfrm>
            <a:off x="1828800" y="1006475"/>
            <a:ext cx="7407275" cy="2286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9" name="Google Shape;339;p35"/>
          <p:cNvSpPr txBox="1"/>
          <p:nvPr/>
        </p:nvSpPr>
        <p:spPr>
          <a:xfrm>
            <a:off x="1739900" y="3932237"/>
            <a:ext cx="1003300" cy="490537"/>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66"/>
              </a:buClr>
              <a:buSzPts val="2600"/>
              <a:buFont typeface="Constantia"/>
              <a:buNone/>
            </a:pPr>
            <a:r>
              <a:rPr lang="en-US" sz="2600" b="0" i="0" u="none">
                <a:solidFill>
                  <a:srgbClr val="000066"/>
                </a:solidFill>
                <a:latin typeface="Constantia"/>
                <a:ea typeface="Constantia"/>
                <a:cs typeface="Constantia"/>
                <a:sym typeface="Constantia"/>
              </a:rPr>
              <a:t>          </a:t>
            </a:r>
            <a:endParaRPr/>
          </a:p>
        </p:txBody>
      </p:sp>
      <p:sp>
        <p:nvSpPr>
          <p:cNvPr id="340" name="Google Shape;340;p35"/>
          <p:cNvSpPr txBox="1"/>
          <p:nvPr/>
        </p:nvSpPr>
        <p:spPr>
          <a:xfrm>
            <a:off x="5086350" y="4276725"/>
            <a:ext cx="180975"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341" name="Google Shape;341;p35"/>
          <p:cNvPicPr preferRelativeResize="0"/>
          <p:nvPr/>
        </p:nvPicPr>
        <p:blipFill rotWithShape="1">
          <a:blip r:embed="rId3">
            <a:alphaModFix/>
          </a:blip>
          <a:srcRect/>
          <a:stretch/>
        </p:blipFill>
        <p:spPr>
          <a:xfrm>
            <a:off x="2193925" y="1279525"/>
            <a:ext cx="6218237" cy="44815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500"/>
                                        <p:tgtEl>
                                          <p:spTgt spid="3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1"/>
                                        </p:tgtEl>
                                        <p:attrNameLst>
                                          <p:attrName>style.visibility</p:attrName>
                                        </p:attrNameLst>
                                      </p:cBhvr>
                                      <p:to>
                                        <p:strVal val="visible"/>
                                      </p:to>
                                    </p:set>
                                    <p:animEffect transition="in" filter="fade">
                                      <p:cBhvr>
                                        <p:cTn id="12" dur="20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6"/>
          <p:cNvSpPr txBox="1">
            <a:spLocks noGrp="1"/>
          </p:cNvSpPr>
          <p:nvPr>
            <p:ph type="title"/>
          </p:nvPr>
        </p:nvSpPr>
        <p:spPr>
          <a:xfrm>
            <a:off x="457200" y="277812"/>
            <a:ext cx="6934200" cy="71278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B0F0"/>
              </a:buClr>
              <a:buSzPts val="3000"/>
              <a:buFont typeface="Book Antiqua"/>
              <a:buNone/>
            </a:pPr>
            <a:r>
              <a:rPr lang="en-US" sz="3000" b="0" i="0" u="none">
                <a:solidFill>
                  <a:srgbClr val="00B0F0"/>
                </a:solidFill>
                <a:latin typeface="Book Antiqua"/>
                <a:ea typeface="Book Antiqua"/>
                <a:cs typeface="Book Antiqua"/>
                <a:sym typeface="Book Antiqua"/>
              </a:rPr>
              <a:t>What are DC Machines?</a:t>
            </a:r>
            <a:endParaRPr/>
          </a:p>
        </p:txBody>
      </p:sp>
      <p:sp>
        <p:nvSpPr>
          <p:cNvPr id="350" name="Google Shape;350;p36"/>
          <p:cNvSpPr txBox="1">
            <a:spLocks noGrp="1"/>
          </p:cNvSpPr>
          <p:nvPr>
            <p:ph type="body" idx="4294967295"/>
          </p:nvPr>
        </p:nvSpPr>
        <p:spPr>
          <a:xfrm>
            <a:off x="330200" y="1371600"/>
            <a:ext cx="86614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900"/>
              <a:buFont typeface="Noto Sans Symbols"/>
              <a:buChar char="⮚"/>
            </a:pPr>
            <a:r>
              <a:rPr lang="en-US" sz="1900" b="0" i="1" u="none">
                <a:solidFill>
                  <a:schemeClr val="dk1"/>
                </a:solidFill>
                <a:latin typeface="Calibri"/>
                <a:ea typeface="Calibri"/>
                <a:cs typeface="Calibri"/>
                <a:sym typeface="Calibri"/>
              </a:rPr>
              <a:t>Are DC generators that convert mechanical energy to DC electric energy.</a:t>
            </a:r>
            <a:endParaRPr/>
          </a:p>
          <a:p>
            <a:pPr marL="342900" marR="0" lvl="0" indent="-342900" algn="l" rtl="0">
              <a:lnSpc>
                <a:spcPct val="100000"/>
              </a:lnSpc>
              <a:spcBef>
                <a:spcPts val="380"/>
              </a:spcBef>
              <a:spcAft>
                <a:spcPts val="0"/>
              </a:spcAft>
              <a:buClr>
                <a:schemeClr val="dk1"/>
              </a:buClr>
              <a:buSzPts val="1900"/>
              <a:buFont typeface="Noto Sans Symbols"/>
              <a:buChar char="⮚"/>
            </a:pPr>
            <a:r>
              <a:rPr lang="en-US" sz="1900" b="0" i="1" u="none">
                <a:solidFill>
                  <a:schemeClr val="dk1"/>
                </a:solidFill>
                <a:latin typeface="Calibri"/>
                <a:ea typeface="Calibri"/>
                <a:cs typeface="Calibri"/>
                <a:sym typeface="Calibri"/>
              </a:rPr>
              <a:t>Are DC motors that convert DC electric energy to mechanical energy.</a:t>
            </a:r>
            <a:endParaRPr/>
          </a:p>
          <a:p>
            <a:pPr marL="342900" marR="0" lvl="0" indent="-342900" algn="r" rtl="0">
              <a:lnSpc>
                <a:spcPct val="100000"/>
              </a:lnSpc>
              <a:spcBef>
                <a:spcPts val="680"/>
              </a:spcBef>
              <a:spcAft>
                <a:spcPts val="0"/>
              </a:spcAft>
              <a:buClr>
                <a:schemeClr val="dk1"/>
              </a:buClr>
              <a:buSzPts val="3400"/>
              <a:buFont typeface="Arial"/>
              <a:buNone/>
            </a:pPr>
            <a:r>
              <a:rPr lang="en-US" sz="3400" b="0" i="1" u="none">
                <a:solidFill>
                  <a:schemeClr val="dk1"/>
                </a:solidFill>
                <a:latin typeface="Calibri"/>
                <a:ea typeface="Calibri"/>
                <a:cs typeface="Calibri"/>
                <a:sym typeface="Calibri"/>
              </a:rPr>
              <a:t>			</a:t>
            </a:r>
            <a:endParaRPr sz="1100" b="0" i="0" u="none">
              <a:solidFill>
                <a:schemeClr val="dk1"/>
              </a:solidFill>
              <a:latin typeface="Calibri"/>
              <a:ea typeface="Calibri"/>
              <a:cs typeface="Calibri"/>
              <a:sym typeface="Calibri"/>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grpSp>
        <p:nvGrpSpPr>
          <p:cNvPr id="351" name="Google Shape;351;p36"/>
          <p:cNvGrpSpPr/>
          <p:nvPr/>
        </p:nvGrpSpPr>
        <p:grpSpPr>
          <a:xfrm>
            <a:off x="0" y="2416175"/>
            <a:ext cx="4191000" cy="1752600"/>
            <a:chOff x="144" y="2304"/>
            <a:chExt cx="2640" cy="1104"/>
          </a:xfrm>
        </p:grpSpPr>
        <p:pic>
          <p:nvPicPr>
            <p:cNvPr id="352" name="Google Shape;352;p36"/>
            <p:cNvPicPr preferRelativeResize="0"/>
            <p:nvPr/>
          </p:nvPicPr>
          <p:blipFill rotWithShape="1">
            <a:blip r:embed="rId3">
              <a:alphaModFix/>
            </a:blip>
            <a:srcRect/>
            <a:stretch/>
          </p:blipFill>
          <p:spPr>
            <a:xfrm>
              <a:off x="192" y="2466"/>
              <a:ext cx="2550" cy="798"/>
            </a:xfrm>
            <a:prstGeom prst="rect">
              <a:avLst/>
            </a:prstGeom>
            <a:noFill/>
            <a:ln>
              <a:noFill/>
            </a:ln>
          </p:spPr>
        </p:pic>
        <p:sp>
          <p:nvSpPr>
            <p:cNvPr id="353" name="Google Shape;353;p36"/>
            <p:cNvSpPr txBox="1"/>
            <p:nvPr/>
          </p:nvSpPr>
          <p:spPr>
            <a:xfrm>
              <a:off x="144" y="2304"/>
              <a:ext cx="2640" cy="1104"/>
            </a:xfrm>
            <a:prstGeom prst="rect">
              <a:avLst/>
            </a:prstGeom>
            <a:no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354" name="Google Shape;354;p36"/>
          <p:cNvGrpSpPr/>
          <p:nvPr/>
        </p:nvGrpSpPr>
        <p:grpSpPr>
          <a:xfrm>
            <a:off x="4521200" y="2392362"/>
            <a:ext cx="4495800" cy="1828800"/>
            <a:chOff x="2640" y="2688"/>
            <a:chExt cx="2832" cy="1152"/>
          </a:xfrm>
        </p:grpSpPr>
        <p:pic>
          <p:nvPicPr>
            <p:cNvPr id="355" name="Google Shape;355;p36"/>
            <p:cNvPicPr preferRelativeResize="0"/>
            <p:nvPr/>
          </p:nvPicPr>
          <p:blipFill rotWithShape="1">
            <a:blip r:embed="rId4">
              <a:alphaModFix/>
            </a:blip>
            <a:srcRect/>
            <a:stretch/>
          </p:blipFill>
          <p:spPr>
            <a:xfrm>
              <a:off x="2736" y="2928"/>
              <a:ext cx="2586" cy="696"/>
            </a:xfrm>
            <a:prstGeom prst="rect">
              <a:avLst/>
            </a:prstGeom>
            <a:noFill/>
            <a:ln>
              <a:noFill/>
            </a:ln>
          </p:spPr>
        </p:pic>
        <p:sp>
          <p:nvSpPr>
            <p:cNvPr id="356" name="Google Shape;356;p36"/>
            <p:cNvSpPr txBox="1"/>
            <p:nvPr/>
          </p:nvSpPr>
          <p:spPr>
            <a:xfrm>
              <a:off x="2640" y="2688"/>
              <a:ext cx="2832" cy="1152"/>
            </a:xfrm>
            <a:prstGeom prst="rect">
              <a:avLst/>
            </a:prstGeom>
            <a:noFill/>
            <a:ln w="25400" cap="flat" cmpd="sng">
              <a:solidFill>
                <a:srgbClr val="00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357" name="Google Shape;357;p36"/>
          <p:cNvSpPr txBox="1"/>
          <p:nvPr/>
        </p:nvSpPr>
        <p:spPr>
          <a:xfrm>
            <a:off x="736600" y="4819650"/>
            <a:ext cx="7848600" cy="12954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90000"/>
              </a:lnSpc>
              <a:spcBef>
                <a:spcPts val="0"/>
              </a:spcBef>
              <a:spcAft>
                <a:spcPts val="0"/>
              </a:spcAft>
              <a:buClr>
                <a:srgbClr val="3333FF"/>
              </a:buClr>
              <a:buSzPts val="1900"/>
              <a:buFont typeface="Noto Sans Symbols"/>
              <a:buChar char="❑"/>
            </a:pPr>
            <a:r>
              <a:rPr lang="en-US" sz="1900" b="0" i="0" u="none">
                <a:solidFill>
                  <a:schemeClr val="dk1"/>
                </a:solidFill>
                <a:latin typeface="Book Antiqua"/>
                <a:ea typeface="Book Antiqua"/>
                <a:cs typeface="Book Antiqua"/>
                <a:sym typeface="Book Antiqua"/>
              </a:rPr>
              <a:t>DC machine can be used as a </a:t>
            </a:r>
            <a:r>
              <a:rPr lang="en-US" sz="1900" b="1" i="0" u="none">
                <a:solidFill>
                  <a:srgbClr val="3333FF"/>
                </a:solidFill>
                <a:latin typeface="Book Antiqua"/>
                <a:ea typeface="Book Antiqua"/>
                <a:cs typeface="Book Antiqua"/>
                <a:sym typeface="Book Antiqua"/>
              </a:rPr>
              <a:t>motor</a:t>
            </a:r>
            <a:r>
              <a:rPr lang="en-US" sz="1900" b="0" i="0" u="none">
                <a:solidFill>
                  <a:schemeClr val="dk1"/>
                </a:solidFill>
                <a:latin typeface="Book Antiqua"/>
                <a:ea typeface="Book Antiqua"/>
                <a:cs typeface="Book Antiqua"/>
                <a:sym typeface="Book Antiqua"/>
              </a:rPr>
              <a:t> or as a </a:t>
            </a:r>
            <a:r>
              <a:rPr lang="en-US" sz="1900" b="1" i="0" u="none">
                <a:solidFill>
                  <a:srgbClr val="3333FF"/>
                </a:solidFill>
                <a:latin typeface="Book Antiqua"/>
                <a:ea typeface="Book Antiqua"/>
                <a:cs typeface="Book Antiqua"/>
                <a:sym typeface="Book Antiqua"/>
              </a:rPr>
              <a:t>generator</a:t>
            </a:r>
            <a:r>
              <a:rPr lang="en-US" sz="1900" b="0" i="0" u="none">
                <a:solidFill>
                  <a:schemeClr val="dk1"/>
                </a:solidFill>
                <a:latin typeface="Book Antiqua"/>
                <a:ea typeface="Book Antiqua"/>
                <a:cs typeface="Book Antiqua"/>
                <a:sym typeface="Book Antiqua"/>
              </a:rPr>
              <a:t>. </a:t>
            </a:r>
            <a:endParaRPr/>
          </a:p>
          <a:p>
            <a:pPr marL="342900" marR="0" lvl="0" indent="-342900" algn="l" rtl="0">
              <a:lnSpc>
                <a:spcPct val="90000"/>
              </a:lnSpc>
              <a:spcBef>
                <a:spcPts val="380"/>
              </a:spcBef>
              <a:spcAft>
                <a:spcPts val="0"/>
              </a:spcAft>
              <a:buClr>
                <a:srgbClr val="3333FF"/>
              </a:buClr>
              <a:buSzPts val="1900"/>
              <a:buFont typeface="Noto Sans Symbols"/>
              <a:buChar char="❑"/>
            </a:pPr>
            <a:r>
              <a:rPr lang="en-US" sz="1900" b="0" i="0" u="none">
                <a:solidFill>
                  <a:schemeClr val="dk1"/>
                </a:solidFill>
                <a:latin typeface="Book Antiqua"/>
                <a:ea typeface="Book Antiqua"/>
                <a:cs typeface="Book Antiqua"/>
                <a:sym typeface="Book Antiqua"/>
              </a:rPr>
              <a:t>DC Machine is most often used for a motor.</a:t>
            </a:r>
            <a:r>
              <a:rPr lang="en-US" sz="1900" b="1" i="0" u="none">
                <a:solidFill>
                  <a:schemeClr val="dk1"/>
                </a:solidFill>
                <a:latin typeface="Book Antiqua"/>
                <a:ea typeface="Book Antiqua"/>
                <a:cs typeface="Book Antiqua"/>
                <a:sym typeface="Book Antiqua"/>
              </a:rPr>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7"/>
          <p:cNvSpPr txBox="1"/>
          <p:nvPr/>
        </p:nvSpPr>
        <p:spPr>
          <a:xfrm>
            <a:off x="550862" y="1827212"/>
            <a:ext cx="7924800" cy="1006475"/>
          </a:xfrm>
          <a:prstGeom prst="rect">
            <a:avLst/>
          </a:prstGeom>
          <a:noFill/>
          <a:ln>
            <a:noFill/>
          </a:ln>
        </p:spPr>
        <p:txBody>
          <a:bodyPr spcFirstLastPara="1" wrap="square" lIns="91425" tIns="45700" rIns="91425" bIns="45700" anchor="t" anchorCtr="0">
            <a:spAutoFit/>
          </a:bodyPr>
          <a:lstStyle/>
          <a:p>
            <a:pPr marL="0" marR="0" lvl="0" indent="-114300" algn="l" rtl="0">
              <a:lnSpc>
                <a:spcPct val="100000"/>
              </a:lnSpc>
              <a:spcBef>
                <a:spcPts val="0"/>
              </a:spcBef>
              <a:spcAft>
                <a:spcPts val="0"/>
              </a:spcAft>
              <a:buClr>
                <a:srgbClr val="3333FF"/>
              </a:buClr>
              <a:buSzPts val="1800"/>
              <a:buFont typeface="Noto Sans Symbols"/>
              <a:buChar char="❑"/>
            </a:pPr>
            <a:r>
              <a:rPr lang="en-US" sz="1800" b="0" i="0" u="none">
                <a:solidFill>
                  <a:schemeClr val="dk1"/>
                </a:solidFill>
                <a:latin typeface="Arial"/>
                <a:ea typeface="Arial"/>
                <a:cs typeface="Arial"/>
                <a:sym typeface="Arial"/>
              </a:rPr>
              <a:t>    </a:t>
            </a:r>
            <a:r>
              <a:rPr lang="en-US" sz="2000" b="0" i="0" u="none">
                <a:solidFill>
                  <a:schemeClr val="dk1"/>
                </a:solidFill>
                <a:latin typeface="Arial"/>
                <a:ea typeface="Arial"/>
                <a:cs typeface="Arial"/>
                <a:sym typeface="Arial"/>
              </a:rPr>
              <a:t>DC motors are found in many special industrial environments</a:t>
            </a:r>
            <a:endParaRPr/>
          </a:p>
          <a:p>
            <a:pPr marL="457200" marR="0" lvl="1"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Motors drive many types of loads from fans and pumps to           presses and conveyors</a:t>
            </a:r>
            <a:endParaRPr/>
          </a:p>
        </p:txBody>
      </p:sp>
      <p:sp>
        <p:nvSpPr>
          <p:cNvPr id="363" name="Google Shape;363;p37"/>
          <p:cNvSpPr txBox="1"/>
          <p:nvPr/>
        </p:nvSpPr>
        <p:spPr>
          <a:xfrm>
            <a:off x="517525" y="3254375"/>
            <a:ext cx="8534400" cy="255428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3333FF"/>
              </a:buClr>
              <a:buSzPts val="2000"/>
              <a:buFont typeface="Noto Sans Symbols"/>
              <a:buChar char="❑"/>
            </a:pPr>
            <a:r>
              <a:rPr lang="en-US" sz="2000" b="0" i="0" u="none">
                <a:solidFill>
                  <a:schemeClr val="dk1"/>
                </a:solidFill>
                <a:latin typeface="Book Antiqua"/>
                <a:ea typeface="Book Antiqua"/>
                <a:cs typeface="Book Antiqua"/>
                <a:sym typeface="Book Antiqua"/>
              </a:rPr>
              <a:t>The major advantages of dc machines over generators are </a:t>
            </a:r>
            <a:r>
              <a:rPr lang="en-US" sz="2000" b="0" i="0" u="none">
                <a:solidFill>
                  <a:srgbClr val="3333FF"/>
                </a:solidFill>
                <a:latin typeface="Book Antiqua"/>
                <a:ea typeface="Book Antiqua"/>
                <a:cs typeface="Book Antiqua"/>
                <a:sym typeface="Book Antiqua"/>
              </a:rPr>
              <a:t>easy to control speed</a:t>
            </a:r>
            <a:r>
              <a:rPr lang="en-US" sz="2000" b="0" i="0" u="none">
                <a:solidFill>
                  <a:schemeClr val="dk1"/>
                </a:solidFill>
                <a:latin typeface="Book Antiqua"/>
                <a:ea typeface="Book Antiqua"/>
                <a:cs typeface="Book Antiqua"/>
                <a:sym typeface="Book Antiqua"/>
              </a:rPr>
              <a:t> and </a:t>
            </a:r>
            <a:r>
              <a:rPr lang="en-US" sz="2000" b="0" i="0" u="none">
                <a:solidFill>
                  <a:srgbClr val="3333FF"/>
                </a:solidFill>
                <a:latin typeface="Book Antiqua"/>
                <a:ea typeface="Book Antiqua"/>
                <a:cs typeface="Book Antiqua"/>
                <a:sym typeface="Book Antiqua"/>
              </a:rPr>
              <a:t>torque regulation</a:t>
            </a:r>
            <a:r>
              <a:rPr lang="en-US" sz="2000" b="0" i="0" u="none">
                <a:solidFill>
                  <a:schemeClr val="dk1"/>
                </a:solidFill>
                <a:latin typeface="Book Antiqua"/>
                <a:ea typeface="Book Antiqua"/>
                <a:cs typeface="Book Antiqua"/>
                <a:sym typeface="Book Antiqua"/>
              </a:rPr>
              <a:t>.  </a:t>
            </a:r>
            <a:endParaRPr/>
          </a:p>
          <a:p>
            <a:pPr marL="342900" marR="0" lvl="0" indent="-342900" algn="l" rtl="0">
              <a:lnSpc>
                <a:spcPct val="100000"/>
              </a:lnSpc>
              <a:spcBef>
                <a:spcPts val="0"/>
              </a:spcBef>
              <a:spcAft>
                <a:spcPts val="0"/>
              </a:spcAft>
              <a:buClr>
                <a:schemeClr val="dk1"/>
              </a:buClr>
              <a:buSzPts val="2000"/>
              <a:buFont typeface="Arial"/>
              <a:buNone/>
            </a:pPr>
            <a:endParaRPr sz="2000" b="0" i="0" u="none">
              <a:solidFill>
                <a:schemeClr val="dk1"/>
              </a:solidFill>
              <a:latin typeface="Book Antiqua"/>
              <a:ea typeface="Book Antiqua"/>
              <a:cs typeface="Book Antiqua"/>
              <a:sym typeface="Book Antiqua"/>
            </a:endParaRPr>
          </a:p>
          <a:p>
            <a:pPr marL="342900" marR="0" lvl="0" indent="-342900" algn="l" rtl="0">
              <a:lnSpc>
                <a:spcPct val="100000"/>
              </a:lnSpc>
              <a:spcBef>
                <a:spcPts val="0"/>
              </a:spcBef>
              <a:spcAft>
                <a:spcPts val="0"/>
              </a:spcAft>
              <a:buClr>
                <a:srgbClr val="3333FF"/>
              </a:buClr>
              <a:buSzPts val="2000"/>
              <a:buFont typeface="Noto Sans Symbols"/>
              <a:buChar char="❑"/>
            </a:pPr>
            <a:r>
              <a:rPr lang="en-US" sz="2000" b="0" i="0" u="none">
                <a:solidFill>
                  <a:schemeClr val="dk1"/>
                </a:solidFill>
                <a:latin typeface="Book Antiqua"/>
                <a:ea typeface="Book Antiqua"/>
                <a:cs typeface="Book Antiqua"/>
                <a:sym typeface="Book Antiqua"/>
              </a:rPr>
              <a:t>However, their application is limited to mills, mines and trains. As examples, trolleys and underground subway cars may use dc motors. </a:t>
            </a:r>
            <a:endParaRPr/>
          </a:p>
          <a:p>
            <a:pPr marL="342900" marR="0" lvl="0" indent="-342900" algn="l" rtl="0">
              <a:lnSpc>
                <a:spcPct val="100000"/>
              </a:lnSpc>
              <a:spcBef>
                <a:spcPts val="0"/>
              </a:spcBef>
              <a:spcAft>
                <a:spcPts val="0"/>
              </a:spcAft>
              <a:buClr>
                <a:schemeClr val="dk1"/>
              </a:buClr>
              <a:buSzPts val="2000"/>
              <a:buFont typeface="Book Antiqua"/>
              <a:buNone/>
            </a:pPr>
            <a:r>
              <a:rPr lang="en-US" sz="2000" b="0" i="0" u="none">
                <a:solidFill>
                  <a:schemeClr val="dk1"/>
                </a:solidFill>
                <a:latin typeface="Book Antiqua"/>
                <a:ea typeface="Book Antiqua"/>
                <a:cs typeface="Book Antiqua"/>
                <a:sym typeface="Book Antiqua"/>
              </a:rPr>
              <a:t> </a:t>
            </a:r>
            <a:endParaRPr/>
          </a:p>
          <a:p>
            <a:pPr marL="342900" marR="0" lvl="0" indent="-342900" algn="l" rtl="0">
              <a:lnSpc>
                <a:spcPct val="100000"/>
              </a:lnSpc>
              <a:spcBef>
                <a:spcPts val="0"/>
              </a:spcBef>
              <a:spcAft>
                <a:spcPts val="0"/>
              </a:spcAft>
              <a:buClr>
                <a:srgbClr val="3333FF"/>
              </a:buClr>
              <a:buSzPts val="2000"/>
              <a:buFont typeface="Noto Sans Symbols"/>
              <a:buChar char="❑"/>
            </a:pPr>
            <a:r>
              <a:rPr lang="en-US" sz="2000" b="0" i="0" u="none">
                <a:solidFill>
                  <a:schemeClr val="dk1"/>
                </a:solidFill>
                <a:latin typeface="Book Antiqua"/>
                <a:ea typeface="Book Antiqua"/>
                <a:cs typeface="Book Antiqua"/>
                <a:sym typeface="Book Antiqua"/>
              </a:rPr>
              <a:t>In the past, automobiles were equipped with dc </a:t>
            </a:r>
            <a:r>
              <a:rPr lang="en-US" sz="2000" b="0" i="0" u="none">
                <a:solidFill>
                  <a:srgbClr val="FF0000"/>
                </a:solidFill>
                <a:latin typeface="Book Antiqua"/>
                <a:ea typeface="Book Antiqua"/>
                <a:cs typeface="Book Antiqua"/>
                <a:sym typeface="Book Antiqua"/>
              </a:rPr>
              <a:t>dynamos</a:t>
            </a:r>
            <a:r>
              <a:rPr lang="en-US" sz="2000" b="0" i="0" u="none">
                <a:solidFill>
                  <a:schemeClr val="dk1"/>
                </a:solidFill>
                <a:latin typeface="Book Antiqua"/>
                <a:ea typeface="Book Antiqua"/>
                <a:cs typeface="Book Antiqua"/>
                <a:sym typeface="Book Antiqua"/>
              </a:rPr>
              <a:t> to charge their batteries, but now dynamos are replaced by </a:t>
            </a:r>
            <a:r>
              <a:rPr lang="en-US" sz="2000" b="0" i="0" u="none">
                <a:solidFill>
                  <a:srgbClr val="00B050"/>
                </a:solidFill>
                <a:latin typeface="Book Antiqua"/>
                <a:ea typeface="Book Antiqua"/>
                <a:cs typeface="Book Antiqua"/>
                <a:sym typeface="Book Antiqua"/>
              </a:rPr>
              <a:t>alternators.</a:t>
            </a:r>
            <a:endParaRPr/>
          </a:p>
        </p:txBody>
      </p:sp>
      <p:sp>
        <p:nvSpPr>
          <p:cNvPr id="364" name="Google Shape;364;p3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2800"/>
              <a:buFont typeface="Calibri"/>
              <a:buNone/>
            </a:pPr>
            <a:r>
              <a:rPr lang="en-US" sz="2800" b="0" i="0" u="none">
                <a:solidFill>
                  <a:srgbClr val="FF0000"/>
                </a:solidFill>
                <a:latin typeface="Calibri"/>
                <a:ea typeface="Calibri"/>
                <a:cs typeface="Calibri"/>
                <a:sym typeface="Calibri"/>
              </a:rPr>
              <a:t>DC MOTOR: INTRODUCTION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g181bfaa66d4_0_0"/>
          <p:cNvPicPr preferRelativeResize="0"/>
          <p:nvPr/>
        </p:nvPicPr>
        <p:blipFill>
          <a:blip r:embed="rId3">
            <a:alphaModFix/>
          </a:blip>
          <a:stretch>
            <a:fillRect/>
          </a:stretch>
        </p:blipFill>
        <p:spPr>
          <a:xfrm>
            <a:off x="0" y="789100"/>
            <a:ext cx="9074800" cy="5235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8"/>
          <p:cNvSpPr txBox="1">
            <a:spLocks noGrp="1"/>
          </p:cNvSpPr>
          <p:nvPr>
            <p:ph type="title"/>
          </p:nvPr>
        </p:nvSpPr>
        <p:spPr>
          <a:xfrm>
            <a:off x="304800" y="260350"/>
            <a:ext cx="7772400" cy="533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B050"/>
              </a:buClr>
              <a:buSzPts val="1800"/>
              <a:buFont typeface="Book Antiqua"/>
              <a:buNone/>
            </a:pPr>
            <a:r>
              <a:rPr lang="en-US" sz="1800" b="1" i="0" u="none">
                <a:solidFill>
                  <a:srgbClr val="00B050"/>
                </a:solidFill>
                <a:latin typeface="Book Antiqua"/>
                <a:ea typeface="Book Antiqua"/>
                <a:cs typeface="Book Antiqua"/>
                <a:sym typeface="Book Antiqua"/>
              </a:rPr>
              <a:t>CONSTRUCTION OF DC MACHINES</a:t>
            </a:r>
            <a:endParaRPr/>
          </a:p>
        </p:txBody>
      </p:sp>
      <p:pic>
        <p:nvPicPr>
          <p:cNvPr id="376" name="Google Shape;376;p38"/>
          <p:cNvPicPr preferRelativeResize="0">
            <a:picLocks noGrp="1"/>
          </p:cNvPicPr>
          <p:nvPr>
            <p:ph type="body" idx="1"/>
          </p:nvPr>
        </p:nvPicPr>
        <p:blipFill rotWithShape="1">
          <a:blip r:embed="rId3">
            <a:alphaModFix/>
          </a:blip>
          <a:srcRect/>
          <a:stretch/>
        </p:blipFill>
        <p:spPr>
          <a:xfrm>
            <a:off x="139700" y="1828800"/>
            <a:ext cx="4267200" cy="3429000"/>
          </a:xfrm>
          <a:prstGeom prst="rect">
            <a:avLst/>
          </a:prstGeom>
          <a:noFill/>
          <a:ln w="25400" cap="flat" cmpd="sng">
            <a:solidFill>
              <a:srgbClr val="FF0066"/>
            </a:solidFill>
            <a:prstDash val="solid"/>
            <a:miter lim="524288"/>
            <a:headEnd type="none" w="sm" len="sm"/>
            <a:tailEnd type="none" w="sm" len="sm"/>
          </a:ln>
        </p:spPr>
      </p:pic>
      <p:pic>
        <p:nvPicPr>
          <p:cNvPr id="377" name="Google Shape;377;p38"/>
          <p:cNvPicPr preferRelativeResize="0"/>
          <p:nvPr/>
        </p:nvPicPr>
        <p:blipFill rotWithShape="1">
          <a:blip r:embed="rId4">
            <a:alphaModFix/>
          </a:blip>
          <a:srcRect/>
          <a:stretch/>
        </p:blipFill>
        <p:spPr>
          <a:xfrm>
            <a:off x="4724400" y="1828800"/>
            <a:ext cx="4267200" cy="3429000"/>
          </a:xfrm>
          <a:prstGeom prst="rect">
            <a:avLst/>
          </a:prstGeom>
          <a:noFill/>
          <a:ln w="25400" cap="flat" cmpd="sng">
            <a:solidFill>
              <a:srgbClr val="3366FF"/>
            </a:solidFill>
            <a:prstDash val="solid"/>
            <a:miter lim="800000"/>
            <a:headEnd type="none" w="sm" len="sm"/>
            <a:tailEnd type="none" w="sm" len="sm"/>
          </a:ln>
        </p:spPr>
      </p:pic>
      <p:sp>
        <p:nvSpPr>
          <p:cNvPr id="378" name="Google Shape;378;p38"/>
          <p:cNvSpPr txBox="1"/>
          <p:nvPr/>
        </p:nvSpPr>
        <p:spPr>
          <a:xfrm>
            <a:off x="1447800" y="5854700"/>
            <a:ext cx="1878012"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33CC"/>
              </a:buClr>
              <a:buSzPts val="1800"/>
              <a:buFont typeface="Arial"/>
              <a:buNone/>
            </a:pPr>
            <a:r>
              <a:rPr lang="en-US" sz="1800" b="0" i="0" u="none">
                <a:solidFill>
                  <a:srgbClr val="3333CC"/>
                </a:solidFill>
                <a:latin typeface="Arial"/>
                <a:ea typeface="Arial"/>
                <a:cs typeface="Arial"/>
                <a:sym typeface="Arial"/>
              </a:rPr>
              <a:t>DC motor stator</a:t>
            </a:r>
            <a:endParaRPr/>
          </a:p>
        </p:txBody>
      </p:sp>
      <p:sp>
        <p:nvSpPr>
          <p:cNvPr id="379" name="Google Shape;379;p38"/>
          <p:cNvSpPr txBox="1"/>
          <p:nvPr/>
        </p:nvSpPr>
        <p:spPr>
          <a:xfrm>
            <a:off x="5705475" y="5830887"/>
            <a:ext cx="23050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33CC"/>
              </a:buClr>
              <a:buSzPts val="1800"/>
              <a:buFont typeface="Arial"/>
              <a:buNone/>
            </a:pPr>
            <a:r>
              <a:rPr lang="en-US" sz="1800" b="0" i="0" u="none">
                <a:solidFill>
                  <a:srgbClr val="3333CC"/>
                </a:solidFill>
                <a:latin typeface="Arial"/>
                <a:ea typeface="Arial"/>
                <a:cs typeface="Arial"/>
                <a:sym typeface="Arial"/>
              </a:rPr>
              <a:t>Rotor of a dc motor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4"/>
          <p:cNvPicPr preferRelativeResize="0"/>
          <p:nvPr/>
        </p:nvPicPr>
        <p:blipFill rotWithShape="1">
          <a:blip r:embed="rId3">
            <a:alphaModFix/>
          </a:blip>
          <a:srcRect/>
          <a:stretch/>
        </p:blipFill>
        <p:spPr>
          <a:xfrm>
            <a:off x="228600" y="304800"/>
            <a:ext cx="8915400" cy="6324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9"/>
          <p:cNvSpPr txBox="1">
            <a:spLocks noGrp="1"/>
          </p:cNvSpPr>
          <p:nvPr>
            <p:ph type="title"/>
          </p:nvPr>
        </p:nvSpPr>
        <p:spPr>
          <a:xfrm>
            <a:off x="457200" y="274637"/>
            <a:ext cx="8229600" cy="5635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3200"/>
              <a:buFont typeface="Calibri"/>
              <a:buNone/>
            </a:pPr>
            <a:r>
              <a:rPr lang="en-US" sz="3200" b="1" i="0" u="none">
                <a:solidFill>
                  <a:srgbClr val="FF0000"/>
                </a:solidFill>
                <a:latin typeface="Calibri"/>
                <a:ea typeface="Calibri"/>
                <a:cs typeface="Calibri"/>
                <a:sym typeface="Calibri"/>
              </a:rPr>
              <a:t>COMPONENTS OF DC MACHINE</a:t>
            </a:r>
            <a:endParaRPr/>
          </a:p>
        </p:txBody>
      </p:sp>
      <p:pic>
        <p:nvPicPr>
          <p:cNvPr id="385" name="Google Shape;385;p39"/>
          <p:cNvPicPr preferRelativeResize="0">
            <a:picLocks noGrp="1"/>
          </p:cNvPicPr>
          <p:nvPr>
            <p:ph type="body" idx="1"/>
          </p:nvPr>
        </p:nvPicPr>
        <p:blipFill rotWithShape="1">
          <a:blip r:embed="rId3">
            <a:alphaModFix/>
          </a:blip>
          <a:srcRect/>
          <a:stretch/>
        </p:blipFill>
        <p:spPr>
          <a:xfrm>
            <a:off x="457200" y="1782762"/>
            <a:ext cx="8229600" cy="4160837"/>
          </a:xfrm>
          <a:prstGeom prst="rect">
            <a:avLst/>
          </a:prstGeom>
          <a:noFill/>
          <a:ln>
            <a:noFill/>
          </a:ln>
        </p:spPr>
      </p:pic>
      <p:pic>
        <p:nvPicPr>
          <p:cNvPr id="386" name="Google Shape;386;p39"/>
          <p:cNvPicPr preferRelativeResize="0"/>
          <p:nvPr/>
        </p:nvPicPr>
        <p:blipFill rotWithShape="1">
          <a:blip r:embed="rId3">
            <a:alphaModFix/>
          </a:blip>
          <a:srcRect/>
          <a:stretch/>
        </p:blipFill>
        <p:spPr>
          <a:xfrm>
            <a:off x="0" y="838200"/>
            <a:ext cx="9144000" cy="5791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41</a:t>
            </a:fld>
            <a:endParaRPr/>
          </a:p>
        </p:txBody>
      </p:sp>
      <p:sp>
        <p:nvSpPr>
          <p:cNvPr id="392" name="Google Shape;392;p40"/>
          <p:cNvSpPr txBox="1">
            <a:spLocks noGrp="1"/>
          </p:cNvSpPr>
          <p:nvPr>
            <p:ph type="title"/>
          </p:nvPr>
        </p:nvSpPr>
        <p:spPr>
          <a:xfrm>
            <a:off x="508000" y="315912"/>
            <a:ext cx="4953000" cy="63658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000"/>
              <a:buFont typeface="Book Antiqua"/>
              <a:buNone/>
            </a:pPr>
            <a:r>
              <a:rPr lang="en-US" sz="3000" b="1" i="0" u="none">
                <a:solidFill>
                  <a:schemeClr val="dk1"/>
                </a:solidFill>
                <a:latin typeface="Book Antiqua"/>
                <a:ea typeface="Book Antiqua"/>
                <a:cs typeface="Book Antiqua"/>
                <a:sym typeface="Book Antiqua"/>
              </a:rPr>
              <a:t>DC Machines Construction</a:t>
            </a:r>
            <a:endParaRPr/>
          </a:p>
        </p:txBody>
      </p:sp>
      <p:sp>
        <p:nvSpPr>
          <p:cNvPr id="393" name="Google Shape;393;p40"/>
          <p:cNvSpPr txBox="1">
            <a:spLocks noGrp="1"/>
          </p:cNvSpPr>
          <p:nvPr>
            <p:ph type="body" idx="4294967295"/>
          </p:nvPr>
        </p:nvSpPr>
        <p:spPr>
          <a:xfrm>
            <a:off x="177800" y="1282700"/>
            <a:ext cx="3733800" cy="3581400"/>
          </a:xfrm>
          <a:prstGeom prst="rect">
            <a:avLst/>
          </a:prstGeom>
          <a:noFill/>
          <a:ln>
            <a:noFill/>
          </a:ln>
        </p:spPr>
        <p:txBody>
          <a:bodyPr spcFirstLastPara="1" wrap="square" lIns="91425" tIns="45700" rIns="91425" bIns="45700" anchor="t" anchorCtr="0">
            <a:noAutofit/>
          </a:bodyPr>
          <a:lstStyle/>
          <a:p>
            <a:pPr marL="609600" marR="0" lvl="0" indent="-609600" algn="l" rtl="0">
              <a:lnSpc>
                <a:spcPct val="100000"/>
              </a:lnSpc>
              <a:spcBef>
                <a:spcPts val="0"/>
              </a:spcBef>
              <a:spcAft>
                <a:spcPts val="0"/>
              </a:spcAft>
              <a:buClr>
                <a:schemeClr val="dk1"/>
              </a:buClr>
              <a:buSzPts val="2600"/>
              <a:buFont typeface="Arial"/>
              <a:buNone/>
            </a:pPr>
            <a:r>
              <a:rPr lang="en-US" sz="2600" b="0" i="0" u="none">
                <a:solidFill>
                  <a:schemeClr val="dk1"/>
                </a:solidFill>
                <a:latin typeface="Book Antiqua"/>
                <a:ea typeface="Book Antiqua"/>
                <a:cs typeface="Book Antiqua"/>
                <a:sym typeface="Book Antiqua"/>
              </a:rPr>
              <a:t>       </a:t>
            </a:r>
            <a:r>
              <a:rPr lang="en-US" sz="1900" b="0" i="0" u="none">
                <a:solidFill>
                  <a:schemeClr val="dk1"/>
                </a:solidFill>
                <a:latin typeface="Book Antiqua"/>
                <a:ea typeface="Book Antiqua"/>
                <a:cs typeface="Book Antiqua"/>
                <a:sym typeface="Book Antiqua"/>
              </a:rPr>
              <a:t>DC machines, like other electromechanical energy conversion devices have </a:t>
            </a:r>
            <a:endParaRPr/>
          </a:p>
          <a:p>
            <a:pPr marL="609600" marR="0" lvl="0" indent="-609600" algn="l" rtl="0">
              <a:lnSpc>
                <a:spcPct val="100000"/>
              </a:lnSpc>
              <a:spcBef>
                <a:spcPts val="380"/>
              </a:spcBef>
              <a:spcAft>
                <a:spcPts val="0"/>
              </a:spcAft>
              <a:buClr>
                <a:schemeClr val="dk1"/>
              </a:buClr>
              <a:buSzPts val="1900"/>
              <a:buFont typeface="Arial"/>
              <a:buNone/>
            </a:pPr>
            <a:r>
              <a:rPr lang="en-US" sz="1900" b="0" i="0" u="none">
                <a:solidFill>
                  <a:schemeClr val="dk1"/>
                </a:solidFill>
                <a:latin typeface="Book Antiqua"/>
                <a:ea typeface="Book Antiqua"/>
                <a:cs typeface="Book Antiqua"/>
                <a:sym typeface="Book Antiqua"/>
              </a:rPr>
              <a:t>         </a:t>
            </a:r>
            <a:r>
              <a:rPr lang="en-US" sz="1900" b="0" i="0" u="none">
                <a:solidFill>
                  <a:srgbClr val="FF0066"/>
                </a:solidFill>
                <a:latin typeface="Book Antiqua"/>
                <a:ea typeface="Book Antiqua"/>
                <a:cs typeface="Book Antiqua"/>
                <a:sym typeface="Book Antiqua"/>
              </a:rPr>
              <a:t>two sets of electrical </a:t>
            </a:r>
            <a:endParaRPr/>
          </a:p>
          <a:p>
            <a:pPr marL="609600" marR="0" lvl="0" indent="-609600" algn="l" rtl="0">
              <a:lnSpc>
                <a:spcPct val="100000"/>
              </a:lnSpc>
              <a:spcBef>
                <a:spcPts val="380"/>
              </a:spcBef>
              <a:spcAft>
                <a:spcPts val="0"/>
              </a:spcAft>
              <a:buClr>
                <a:srgbClr val="FF0066"/>
              </a:buClr>
              <a:buSzPts val="1900"/>
              <a:buFont typeface="Arial"/>
              <a:buNone/>
            </a:pPr>
            <a:r>
              <a:rPr lang="en-US" sz="1900" b="0" i="0" u="none">
                <a:solidFill>
                  <a:srgbClr val="FF0066"/>
                </a:solidFill>
                <a:latin typeface="Book Antiqua"/>
                <a:ea typeface="Book Antiqua"/>
                <a:cs typeface="Book Antiqua"/>
                <a:sym typeface="Book Antiqua"/>
              </a:rPr>
              <a:t>         windings</a:t>
            </a:r>
            <a:endParaRPr/>
          </a:p>
          <a:p>
            <a:pPr marL="1524000" marR="0" lvl="1" indent="-495300" algn="l" rtl="0">
              <a:lnSpc>
                <a:spcPct val="100000"/>
              </a:lnSpc>
              <a:spcBef>
                <a:spcPts val="400"/>
              </a:spcBef>
              <a:spcAft>
                <a:spcPts val="0"/>
              </a:spcAft>
              <a:buClr>
                <a:srgbClr val="FF0066"/>
              </a:buClr>
              <a:buSzPts val="2000"/>
              <a:buFont typeface="Arial"/>
              <a:buChar char="–"/>
            </a:pPr>
            <a:r>
              <a:rPr lang="en-US" sz="2000" b="0" i="0" u="none" strike="noStrike" cap="none">
                <a:solidFill>
                  <a:srgbClr val="FF0066"/>
                </a:solidFill>
                <a:latin typeface="Book Antiqua"/>
                <a:ea typeface="Book Antiqua"/>
                <a:cs typeface="Book Antiqua"/>
                <a:sym typeface="Book Antiqua"/>
              </a:rPr>
              <a:t>field windings - on stator 	</a:t>
            </a:r>
            <a:endParaRPr/>
          </a:p>
          <a:p>
            <a:pPr marL="1524000" marR="0" lvl="1" indent="-495300" algn="l" rtl="0">
              <a:lnSpc>
                <a:spcPct val="100000"/>
              </a:lnSpc>
              <a:spcBef>
                <a:spcPts val="400"/>
              </a:spcBef>
              <a:spcAft>
                <a:spcPts val="0"/>
              </a:spcAft>
              <a:buClr>
                <a:srgbClr val="FF0066"/>
              </a:buClr>
              <a:buSzPts val="2000"/>
              <a:buFont typeface="Arial"/>
              <a:buChar char="–"/>
            </a:pPr>
            <a:r>
              <a:rPr lang="en-US" sz="2000" b="0" i="0" u="none" strike="noStrike" cap="none">
                <a:solidFill>
                  <a:srgbClr val="FF0066"/>
                </a:solidFill>
                <a:latin typeface="Book Antiqua"/>
                <a:ea typeface="Book Antiqua"/>
                <a:cs typeface="Book Antiqua"/>
                <a:sym typeface="Book Antiqua"/>
              </a:rPr>
              <a:t>amarture windings - on the rotor.</a:t>
            </a:r>
            <a:r>
              <a:rPr lang="en-US" sz="2000" b="0" i="0" u="none" strike="noStrike" cap="none">
                <a:solidFill>
                  <a:schemeClr val="dk1"/>
                </a:solidFill>
                <a:latin typeface="Book Antiqua"/>
                <a:ea typeface="Book Antiqua"/>
                <a:cs typeface="Book Antiqua"/>
                <a:sym typeface="Book Antiqua"/>
              </a:rPr>
              <a:t> </a:t>
            </a:r>
            <a:endParaRPr/>
          </a:p>
        </p:txBody>
      </p:sp>
      <p:sp>
        <p:nvSpPr>
          <p:cNvPr id="394" name="Google Shape;394;p40"/>
          <p:cNvSpPr txBox="1"/>
          <p:nvPr/>
        </p:nvSpPr>
        <p:spPr>
          <a:xfrm>
            <a:off x="5638800" y="1447800"/>
            <a:ext cx="3276600" cy="36671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a:t>
            </a:r>
            <a:endParaRPr/>
          </a:p>
        </p:txBody>
      </p:sp>
      <p:pic>
        <p:nvPicPr>
          <p:cNvPr id="395" name="Google Shape;395;p40"/>
          <p:cNvPicPr preferRelativeResize="0"/>
          <p:nvPr/>
        </p:nvPicPr>
        <p:blipFill rotWithShape="1">
          <a:blip r:embed="rId3">
            <a:alphaModFix/>
          </a:blip>
          <a:srcRect/>
          <a:stretch/>
        </p:blipFill>
        <p:spPr>
          <a:xfrm>
            <a:off x="4038600" y="1282700"/>
            <a:ext cx="5029200" cy="4508500"/>
          </a:xfrm>
          <a:prstGeom prst="rect">
            <a:avLst/>
          </a:prstGeom>
          <a:noFill/>
          <a:ln w="25400" cap="flat" cmpd="sng">
            <a:solidFill>
              <a:srgbClr val="FF6600"/>
            </a:solidFill>
            <a:prstDash val="solid"/>
            <a:miter lim="800000"/>
            <a:headEnd type="none" w="sm" len="sm"/>
            <a:tailEnd type="none" w="sm" len="sm"/>
          </a:ln>
          <a:effectLst>
            <a:outerShdw blurRad="63500" dist="107763" dir="2700000">
              <a:srgbClr val="808080">
                <a:alpha val="49803"/>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1"/>
          <p:cNvSpPr txBox="1"/>
          <p:nvPr/>
        </p:nvSpPr>
        <p:spPr>
          <a:xfrm>
            <a:off x="6553200" y="6243637"/>
            <a:ext cx="2133600" cy="4572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42</a:t>
            </a:fld>
            <a:endParaRPr/>
          </a:p>
        </p:txBody>
      </p:sp>
      <p:sp>
        <p:nvSpPr>
          <p:cNvPr id="401" name="Google Shape;401;p41"/>
          <p:cNvSpPr txBox="1">
            <a:spLocks noGrp="1"/>
          </p:cNvSpPr>
          <p:nvPr>
            <p:ph type="title"/>
          </p:nvPr>
        </p:nvSpPr>
        <p:spPr>
          <a:xfrm>
            <a:off x="482600" y="201612"/>
            <a:ext cx="6705600" cy="788987"/>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chemeClr val="dk1"/>
              </a:buClr>
              <a:buSzPts val="3500"/>
              <a:buFont typeface="Book Antiqua"/>
              <a:buNone/>
            </a:pPr>
            <a:r>
              <a:rPr lang="en-US" sz="3500" b="1" i="0" u="none">
                <a:solidFill>
                  <a:schemeClr val="dk1"/>
                </a:solidFill>
                <a:latin typeface="Book Antiqua"/>
                <a:ea typeface="Book Antiqua"/>
                <a:cs typeface="Book Antiqua"/>
                <a:sym typeface="Book Antiqua"/>
              </a:rPr>
              <a:t>DC Machines Construction</a:t>
            </a:r>
            <a:endParaRPr/>
          </a:p>
        </p:txBody>
      </p:sp>
      <p:sp>
        <p:nvSpPr>
          <p:cNvPr id="402" name="Google Shape;402;p41"/>
          <p:cNvSpPr txBox="1">
            <a:spLocks noGrp="1"/>
          </p:cNvSpPr>
          <p:nvPr>
            <p:ph type="body" idx="1"/>
          </p:nvPr>
        </p:nvSpPr>
        <p:spPr>
          <a:xfrm>
            <a:off x="457200" y="1193800"/>
            <a:ext cx="4033837" cy="4826000"/>
          </a:xfrm>
          <a:prstGeom prst="rect">
            <a:avLst/>
          </a:prstGeom>
          <a:noFill/>
          <a:ln>
            <a:noFill/>
          </a:ln>
        </p:spPr>
        <p:txBody>
          <a:bodyPr spcFirstLastPara="1" wrap="square" lIns="91425" tIns="45700" rIns="91425" bIns="45700" anchor="t" anchorCtr="0">
            <a:noAutofit/>
          </a:bodyPr>
          <a:lstStyle/>
          <a:p>
            <a:pPr marL="342900" lvl="0" indent="-342900" algn="l" rtl="0">
              <a:lnSpc>
                <a:spcPct val="110000"/>
              </a:lnSpc>
              <a:spcBef>
                <a:spcPts val="0"/>
              </a:spcBef>
              <a:spcAft>
                <a:spcPts val="0"/>
              </a:spcAft>
              <a:buClr>
                <a:srgbClr val="3333FF"/>
              </a:buClr>
              <a:buSzPts val="1800"/>
              <a:buFont typeface="Arial"/>
              <a:buChar char="•"/>
            </a:pPr>
            <a:r>
              <a:rPr lang="en-US" sz="1800" b="1" i="0" u="none">
                <a:solidFill>
                  <a:srgbClr val="3333FF"/>
                </a:solidFill>
                <a:latin typeface="Calibri"/>
                <a:ea typeface="Calibri"/>
                <a:cs typeface="Calibri"/>
                <a:sym typeface="Calibri"/>
              </a:rPr>
              <a:t>The </a:t>
            </a:r>
            <a:r>
              <a:rPr lang="en-US" sz="1800" b="1" i="0" u="none">
                <a:solidFill>
                  <a:srgbClr val="FF00FF"/>
                </a:solidFill>
                <a:latin typeface="Calibri"/>
                <a:ea typeface="Calibri"/>
                <a:cs typeface="Calibri"/>
                <a:sym typeface="Calibri"/>
              </a:rPr>
              <a:t>stator</a:t>
            </a:r>
            <a:r>
              <a:rPr lang="en-US" sz="1800" b="1" i="0" u="none">
                <a:solidFill>
                  <a:srgbClr val="3333FF"/>
                </a:solidFill>
                <a:latin typeface="Calibri"/>
                <a:ea typeface="Calibri"/>
                <a:cs typeface="Calibri"/>
                <a:sym typeface="Calibri"/>
              </a:rPr>
              <a:t> of the dc motor </a:t>
            </a:r>
            <a:r>
              <a:rPr lang="en-US" sz="1800" b="1" i="0" u="none">
                <a:solidFill>
                  <a:srgbClr val="FF00FF"/>
                </a:solidFill>
                <a:latin typeface="Calibri"/>
                <a:ea typeface="Calibri"/>
                <a:cs typeface="Calibri"/>
                <a:sym typeface="Calibri"/>
              </a:rPr>
              <a:t>has poles</a:t>
            </a:r>
            <a:r>
              <a:rPr lang="en-US" sz="1800" b="1" i="0" u="none">
                <a:solidFill>
                  <a:srgbClr val="3333FF"/>
                </a:solidFill>
                <a:latin typeface="Calibri"/>
                <a:ea typeface="Calibri"/>
                <a:cs typeface="Calibri"/>
                <a:sym typeface="Calibri"/>
              </a:rPr>
              <a:t>, which are excited by dc current to </a:t>
            </a:r>
            <a:r>
              <a:rPr lang="en-US" sz="1800" b="1" i="0" u="none">
                <a:solidFill>
                  <a:srgbClr val="FF00FF"/>
                </a:solidFill>
                <a:latin typeface="Calibri"/>
                <a:ea typeface="Calibri"/>
                <a:cs typeface="Calibri"/>
                <a:sym typeface="Calibri"/>
              </a:rPr>
              <a:t>produce magnetic fields</a:t>
            </a:r>
            <a:r>
              <a:rPr lang="en-US" sz="1800" b="1" i="0" u="none">
                <a:solidFill>
                  <a:srgbClr val="3333FF"/>
                </a:solidFill>
                <a:latin typeface="Calibri"/>
                <a:ea typeface="Calibri"/>
                <a:cs typeface="Calibri"/>
                <a:sym typeface="Calibri"/>
              </a:rPr>
              <a:t>.</a:t>
            </a:r>
            <a:r>
              <a:rPr lang="en-US" sz="1800" b="1" i="0" u="none">
                <a:solidFill>
                  <a:schemeClr val="dk1"/>
                </a:solidFill>
                <a:latin typeface="Calibri"/>
                <a:ea typeface="Calibri"/>
                <a:cs typeface="Calibri"/>
                <a:sym typeface="Calibri"/>
              </a:rPr>
              <a:t> </a:t>
            </a:r>
            <a:endParaRPr/>
          </a:p>
          <a:p>
            <a:pPr marL="342900" lvl="0" indent="-342900" algn="l" rtl="0">
              <a:lnSpc>
                <a:spcPct val="110000"/>
              </a:lnSpc>
              <a:spcBef>
                <a:spcPts val="360"/>
              </a:spcBef>
              <a:spcAft>
                <a:spcPts val="0"/>
              </a:spcAft>
              <a:buClr>
                <a:schemeClr val="dk1"/>
              </a:buClr>
              <a:buSzPts val="1800"/>
              <a:buFont typeface="Arial"/>
              <a:buChar char="•"/>
            </a:pPr>
            <a:r>
              <a:rPr lang="en-US" sz="1800" b="1" i="0" u="none">
                <a:solidFill>
                  <a:schemeClr val="dk1"/>
                </a:solidFill>
                <a:latin typeface="Calibri"/>
                <a:ea typeface="Calibri"/>
                <a:cs typeface="Calibri"/>
                <a:sym typeface="Calibri"/>
              </a:rPr>
              <a:t>In the neutral zone, in the middle between the poles, </a:t>
            </a:r>
            <a:r>
              <a:rPr lang="en-US" sz="1800" b="1" i="0" u="none">
                <a:solidFill>
                  <a:srgbClr val="FF00FF"/>
                </a:solidFill>
                <a:latin typeface="Calibri"/>
                <a:ea typeface="Calibri"/>
                <a:cs typeface="Calibri"/>
                <a:sym typeface="Calibri"/>
              </a:rPr>
              <a:t>commutating poles</a:t>
            </a:r>
            <a:r>
              <a:rPr lang="en-US" sz="1800" b="1" i="0" u="none">
                <a:solidFill>
                  <a:schemeClr val="dk1"/>
                </a:solidFill>
                <a:latin typeface="Calibri"/>
                <a:ea typeface="Calibri"/>
                <a:cs typeface="Calibri"/>
                <a:sym typeface="Calibri"/>
              </a:rPr>
              <a:t> are placed to </a:t>
            </a:r>
            <a:r>
              <a:rPr lang="en-US" sz="1800" b="1" i="0" u="none">
                <a:solidFill>
                  <a:srgbClr val="FF00FF"/>
                </a:solidFill>
                <a:latin typeface="Calibri"/>
                <a:ea typeface="Calibri"/>
                <a:cs typeface="Calibri"/>
                <a:sym typeface="Calibri"/>
              </a:rPr>
              <a:t>reduce sparking</a:t>
            </a:r>
            <a:r>
              <a:rPr lang="en-US" sz="1800" b="1" i="0" u="none">
                <a:solidFill>
                  <a:schemeClr val="dk1"/>
                </a:solidFill>
                <a:latin typeface="Calibri"/>
                <a:ea typeface="Calibri"/>
                <a:cs typeface="Calibri"/>
                <a:sym typeface="Calibri"/>
              </a:rPr>
              <a:t> of the commutator.  The commutating poles are supplied by dc current.  </a:t>
            </a:r>
            <a:endParaRPr/>
          </a:p>
          <a:p>
            <a:pPr marL="342900" lvl="0" indent="-342900" algn="l" rtl="0">
              <a:lnSpc>
                <a:spcPct val="110000"/>
              </a:lnSpc>
              <a:spcBef>
                <a:spcPts val="360"/>
              </a:spcBef>
              <a:spcAft>
                <a:spcPts val="0"/>
              </a:spcAft>
              <a:buClr>
                <a:srgbClr val="FF00FF"/>
              </a:buClr>
              <a:buSzPts val="1800"/>
              <a:buFont typeface="Arial"/>
              <a:buChar char="•"/>
            </a:pPr>
            <a:r>
              <a:rPr lang="en-US" sz="1800" b="1" i="0" u="none">
                <a:solidFill>
                  <a:srgbClr val="FF00FF"/>
                </a:solidFill>
                <a:latin typeface="Calibri"/>
                <a:ea typeface="Calibri"/>
                <a:cs typeface="Calibri"/>
                <a:sym typeface="Calibri"/>
              </a:rPr>
              <a:t>Compensating windings</a:t>
            </a:r>
            <a:r>
              <a:rPr lang="en-US" sz="1800" b="1" i="0" u="none">
                <a:solidFill>
                  <a:schemeClr val="hlink"/>
                </a:solidFill>
                <a:latin typeface="Calibri"/>
                <a:ea typeface="Calibri"/>
                <a:cs typeface="Calibri"/>
                <a:sym typeface="Calibri"/>
              </a:rPr>
              <a:t> are mounted on the main poles.  These short-circuited windings </a:t>
            </a:r>
            <a:r>
              <a:rPr lang="en-US" sz="1800" b="1" i="0" u="none">
                <a:solidFill>
                  <a:srgbClr val="FF00FF"/>
                </a:solidFill>
                <a:latin typeface="Calibri"/>
                <a:ea typeface="Calibri"/>
                <a:cs typeface="Calibri"/>
                <a:sym typeface="Calibri"/>
              </a:rPr>
              <a:t>damp rotor oscillations</a:t>
            </a:r>
            <a:r>
              <a:rPr lang="en-US" sz="1800" b="1" i="0" u="none">
                <a:solidFill>
                  <a:schemeClr val="dk1"/>
                </a:solidFill>
                <a:latin typeface="Calibri"/>
                <a:ea typeface="Calibri"/>
                <a:cs typeface="Calibri"/>
                <a:sym typeface="Calibri"/>
              </a:rPr>
              <a:t>.    </a:t>
            </a:r>
            <a:endParaRPr/>
          </a:p>
        </p:txBody>
      </p:sp>
      <p:sp>
        <p:nvSpPr>
          <p:cNvPr id="403" name="Google Shape;403;p41"/>
          <p:cNvSpPr txBox="1"/>
          <p:nvPr/>
        </p:nvSpPr>
        <p:spPr>
          <a:xfrm>
            <a:off x="5334000" y="1981200"/>
            <a:ext cx="3810000" cy="411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4" name="Google Shape;404;p41"/>
          <p:cNvSpPr txBox="1"/>
          <p:nvPr/>
        </p:nvSpPr>
        <p:spPr>
          <a:xfrm>
            <a:off x="0" y="0"/>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5" name="Google Shape;405;p41"/>
          <p:cNvSpPr txBox="1"/>
          <p:nvPr/>
        </p:nvSpPr>
        <p:spPr>
          <a:xfrm>
            <a:off x="0" y="3419475"/>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406" name="Google Shape;406;p41"/>
          <p:cNvPicPr preferRelativeResize="0">
            <a:picLocks noGrp="1"/>
          </p:cNvPicPr>
          <p:nvPr>
            <p:ph type="body" idx="1"/>
          </p:nvPr>
        </p:nvPicPr>
        <p:blipFill rotWithShape="1">
          <a:blip r:embed="rId3">
            <a:alphaModFix/>
          </a:blip>
          <a:srcRect/>
          <a:stretch/>
        </p:blipFill>
        <p:spPr>
          <a:xfrm>
            <a:off x="4495800" y="1309687"/>
            <a:ext cx="4495800" cy="44053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2"/>
          <p:cNvSpPr txBox="1"/>
          <p:nvPr/>
        </p:nvSpPr>
        <p:spPr>
          <a:xfrm>
            <a:off x="6553200" y="6243637"/>
            <a:ext cx="2133600" cy="4572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43</a:t>
            </a:fld>
            <a:endParaRPr/>
          </a:p>
        </p:txBody>
      </p:sp>
      <p:sp>
        <p:nvSpPr>
          <p:cNvPr id="412" name="Google Shape;412;p42"/>
          <p:cNvSpPr txBox="1">
            <a:spLocks noGrp="1"/>
          </p:cNvSpPr>
          <p:nvPr>
            <p:ph type="title"/>
          </p:nvPr>
        </p:nvSpPr>
        <p:spPr>
          <a:xfrm>
            <a:off x="457200" y="163512"/>
            <a:ext cx="6096000" cy="788987"/>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rgbClr val="FF0000"/>
              </a:buClr>
              <a:buSzPts val="2800"/>
              <a:buFont typeface="Book Antiqua"/>
              <a:buNone/>
            </a:pPr>
            <a:r>
              <a:rPr lang="en-US" sz="2800" b="1" i="0" u="none">
                <a:solidFill>
                  <a:srgbClr val="FF0000"/>
                </a:solidFill>
                <a:latin typeface="Book Antiqua"/>
                <a:ea typeface="Book Antiqua"/>
                <a:cs typeface="Book Antiqua"/>
                <a:sym typeface="Book Antiqua"/>
              </a:rPr>
              <a:t>DC Machines Construction</a:t>
            </a:r>
            <a:endParaRPr/>
          </a:p>
        </p:txBody>
      </p:sp>
      <p:sp>
        <p:nvSpPr>
          <p:cNvPr id="413" name="Google Shape;413;p42"/>
          <p:cNvSpPr txBox="1">
            <a:spLocks noGrp="1"/>
          </p:cNvSpPr>
          <p:nvPr>
            <p:ph type="body" idx="1"/>
          </p:nvPr>
        </p:nvSpPr>
        <p:spPr>
          <a:xfrm>
            <a:off x="457200" y="1231900"/>
            <a:ext cx="4033837" cy="4787900"/>
          </a:xfrm>
          <a:prstGeom prst="rect">
            <a:avLst/>
          </a:prstGeom>
          <a:noFill/>
          <a:ln>
            <a:noFill/>
          </a:ln>
        </p:spPr>
        <p:txBody>
          <a:bodyPr spcFirstLastPara="1" wrap="square" lIns="91425" tIns="45700" rIns="91425" bIns="45700" anchor="t" anchorCtr="0">
            <a:noAutofit/>
          </a:bodyPr>
          <a:lstStyle/>
          <a:p>
            <a:pPr marL="342900" lvl="0" indent="-342900" algn="l" rtl="0">
              <a:lnSpc>
                <a:spcPct val="120000"/>
              </a:lnSpc>
              <a:spcBef>
                <a:spcPts val="0"/>
              </a:spcBef>
              <a:spcAft>
                <a:spcPts val="0"/>
              </a:spcAft>
              <a:buClr>
                <a:schemeClr val="accent2"/>
              </a:buClr>
              <a:buSzPts val="1800"/>
              <a:buFont typeface="Arial"/>
              <a:buChar char="•"/>
            </a:pPr>
            <a:r>
              <a:rPr lang="en-US" sz="1800" b="1" i="0" u="none">
                <a:solidFill>
                  <a:schemeClr val="accent2"/>
                </a:solidFill>
                <a:latin typeface="Calibri"/>
                <a:ea typeface="Calibri"/>
                <a:cs typeface="Calibri"/>
                <a:sym typeface="Calibri"/>
              </a:rPr>
              <a:t>The poles are mounted on an </a:t>
            </a:r>
            <a:r>
              <a:rPr lang="en-US" sz="1800" b="1" i="0" u="none">
                <a:solidFill>
                  <a:srgbClr val="FF00FF"/>
                </a:solidFill>
                <a:latin typeface="Calibri"/>
                <a:ea typeface="Calibri"/>
                <a:cs typeface="Calibri"/>
                <a:sym typeface="Calibri"/>
              </a:rPr>
              <a:t>iron core</a:t>
            </a:r>
            <a:r>
              <a:rPr lang="en-US" sz="1800" b="1" i="0" u="none">
                <a:solidFill>
                  <a:schemeClr val="accent2"/>
                </a:solidFill>
                <a:latin typeface="Calibri"/>
                <a:ea typeface="Calibri"/>
                <a:cs typeface="Calibri"/>
                <a:sym typeface="Calibri"/>
              </a:rPr>
              <a:t> that </a:t>
            </a:r>
            <a:r>
              <a:rPr lang="en-US" sz="1800" b="1" i="0" u="none">
                <a:solidFill>
                  <a:srgbClr val="FF00FF"/>
                </a:solidFill>
                <a:latin typeface="Calibri"/>
                <a:ea typeface="Calibri"/>
                <a:cs typeface="Calibri"/>
                <a:sym typeface="Calibri"/>
              </a:rPr>
              <a:t>provides a closed magnetic circuit</a:t>
            </a:r>
            <a:r>
              <a:rPr lang="en-US" sz="1800" b="1" i="0" u="none">
                <a:solidFill>
                  <a:schemeClr val="accent2"/>
                </a:solidFill>
                <a:latin typeface="Calibri"/>
                <a:ea typeface="Calibri"/>
                <a:cs typeface="Calibri"/>
                <a:sym typeface="Calibri"/>
              </a:rPr>
              <a:t>.</a:t>
            </a:r>
            <a:endParaRPr/>
          </a:p>
          <a:p>
            <a:pPr marL="342900" lvl="0" indent="-342900" algn="l" rtl="0">
              <a:lnSpc>
                <a:spcPct val="120000"/>
              </a:lnSpc>
              <a:spcBef>
                <a:spcPts val="360"/>
              </a:spcBef>
              <a:spcAft>
                <a:spcPts val="0"/>
              </a:spcAft>
              <a:buClr>
                <a:srgbClr val="3333FF"/>
              </a:buClr>
              <a:buSzPts val="1800"/>
              <a:buFont typeface="Arial"/>
              <a:buChar char="•"/>
            </a:pPr>
            <a:r>
              <a:rPr lang="en-US" sz="1800" b="1" i="0" u="none">
                <a:solidFill>
                  <a:srgbClr val="3333FF"/>
                </a:solidFill>
                <a:latin typeface="Calibri"/>
                <a:ea typeface="Calibri"/>
                <a:cs typeface="Calibri"/>
                <a:sym typeface="Calibri"/>
              </a:rPr>
              <a:t>The </a:t>
            </a:r>
            <a:r>
              <a:rPr lang="en-US" sz="1800" b="1" i="0" u="none">
                <a:solidFill>
                  <a:srgbClr val="FF00FF"/>
                </a:solidFill>
                <a:latin typeface="Calibri"/>
                <a:ea typeface="Calibri"/>
                <a:cs typeface="Calibri"/>
                <a:sym typeface="Calibri"/>
              </a:rPr>
              <a:t>motor housing</a:t>
            </a:r>
            <a:r>
              <a:rPr lang="en-US" sz="1800" b="1" i="0" u="none">
                <a:solidFill>
                  <a:srgbClr val="3333FF"/>
                </a:solidFill>
                <a:latin typeface="Calibri"/>
                <a:ea typeface="Calibri"/>
                <a:cs typeface="Calibri"/>
                <a:sym typeface="Calibri"/>
              </a:rPr>
              <a:t> supports the iron core, the brushes and the bearings</a:t>
            </a:r>
            <a:r>
              <a:rPr lang="en-US" sz="1800" b="1" i="0" u="none">
                <a:solidFill>
                  <a:schemeClr val="dk1"/>
                </a:solidFill>
                <a:latin typeface="Calibri"/>
                <a:ea typeface="Calibri"/>
                <a:cs typeface="Calibri"/>
                <a:sym typeface="Calibri"/>
              </a:rPr>
              <a:t>. </a:t>
            </a:r>
            <a:endParaRPr/>
          </a:p>
          <a:p>
            <a:pPr marL="342900" lvl="0" indent="-342900" algn="l" rtl="0">
              <a:lnSpc>
                <a:spcPct val="120000"/>
              </a:lnSpc>
              <a:spcBef>
                <a:spcPts val="360"/>
              </a:spcBef>
              <a:spcAft>
                <a:spcPts val="0"/>
              </a:spcAft>
              <a:buClr>
                <a:srgbClr val="990033"/>
              </a:buClr>
              <a:buSzPts val="1800"/>
              <a:buFont typeface="Arial"/>
              <a:buChar char="•"/>
            </a:pPr>
            <a:r>
              <a:rPr lang="en-US" sz="1800" b="1" i="0" u="none">
                <a:solidFill>
                  <a:srgbClr val="990033"/>
                </a:solidFill>
                <a:latin typeface="Calibri"/>
                <a:ea typeface="Calibri"/>
                <a:cs typeface="Calibri"/>
                <a:sym typeface="Calibri"/>
              </a:rPr>
              <a:t>The </a:t>
            </a:r>
            <a:r>
              <a:rPr lang="en-US" sz="1800" b="1" i="0" u="none">
                <a:solidFill>
                  <a:srgbClr val="FF00FF"/>
                </a:solidFill>
                <a:latin typeface="Calibri"/>
                <a:ea typeface="Calibri"/>
                <a:cs typeface="Calibri"/>
                <a:sym typeface="Calibri"/>
              </a:rPr>
              <a:t>rotor</a:t>
            </a:r>
            <a:r>
              <a:rPr lang="en-US" sz="1800" b="1" i="0" u="none">
                <a:solidFill>
                  <a:srgbClr val="990033"/>
                </a:solidFill>
                <a:latin typeface="Calibri"/>
                <a:ea typeface="Calibri"/>
                <a:cs typeface="Calibri"/>
                <a:sym typeface="Calibri"/>
              </a:rPr>
              <a:t> has a ring-shaped laminated iron core with slots</a:t>
            </a:r>
            <a:r>
              <a:rPr lang="en-US" sz="1800" b="1" i="0" u="none">
                <a:solidFill>
                  <a:schemeClr val="dk1"/>
                </a:solidFill>
                <a:latin typeface="Calibri"/>
                <a:ea typeface="Calibri"/>
                <a:cs typeface="Calibri"/>
                <a:sym typeface="Calibri"/>
              </a:rPr>
              <a:t>.</a:t>
            </a:r>
            <a:endParaRPr/>
          </a:p>
          <a:p>
            <a:pPr marL="342900" lvl="0" indent="-342900" algn="l" rtl="0">
              <a:lnSpc>
                <a:spcPct val="120000"/>
              </a:lnSpc>
              <a:spcBef>
                <a:spcPts val="360"/>
              </a:spcBef>
              <a:spcAft>
                <a:spcPts val="0"/>
              </a:spcAft>
              <a:buClr>
                <a:srgbClr val="FF00FF"/>
              </a:buClr>
              <a:buSzPts val="1800"/>
              <a:buFont typeface="Arial"/>
              <a:buChar char="•"/>
            </a:pPr>
            <a:r>
              <a:rPr lang="en-US" sz="1800" b="1" i="0" u="none">
                <a:solidFill>
                  <a:srgbClr val="FF00FF"/>
                </a:solidFill>
                <a:latin typeface="Calibri"/>
                <a:ea typeface="Calibri"/>
                <a:cs typeface="Calibri"/>
                <a:sym typeface="Calibri"/>
              </a:rPr>
              <a:t>Coils</a:t>
            </a:r>
            <a:r>
              <a:rPr lang="en-US" sz="1800" b="1" i="0" u="none">
                <a:solidFill>
                  <a:schemeClr val="hlink"/>
                </a:solidFill>
                <a:latin typeface="Calibri"/>
                <a:ea typeface="Calibri"/>
                <a:cs typeface="Calibri"/>
                <a:sym typeface="Calibri"/>
              </a:rPr>
              <a:t> with several turns are placed in the slots.  The distance between the two legs of the coil is about 180 electric degrees.</a:t>
            </a:r>
            <a:r>
              <a:rPr lang="en-US" sz="1800" b="1" i="0" u="none">
                <a:solidFill>
                  <a:schemeClr val="dk1"/>
                </a:solidFill>
                <a:latin typeface="Calibri"/>
                <a:ea typeface="Calibri"/>
                <a:cs typeface="Calibri"/>
                <a:sym typeface="Calibri"/>
              </a:rPr>
              <a:t> </a:t>
            </a:r>
            <a:endParaRPr/>
          </a:p>
        </p:txBody>
      </p:sp>
      <p:sp>
        <p:nvSpPr>
          <p:cNvPr id="414" name="Google Shape;414;p42"/>
          <p:cNvSpPr txBox="1"/>
          <p:nvPr/>
        </p:nvSpPr>
        <p:spPr>
          <a:xfrm>
            <a:off x="5334000" y="1981200"/>
            <a:ext cx="3810000" cy="411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5" name="Google Shape;415;p42"/>
          <p:cNvSpPr txBox="1"/>
          <p:nvPr/>
        </p:nvSpPr>
        <p:spPr>
          <a:xfrm>
            <a:off x="0" y="0"/>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6" name="Google Shape;416;p42"/>
          <p:cNvSpPr txBox="1"/>
          <p:nvPr/>
        </p:nvSpPr>
        <p:spPr>
          <a:xfrm>
            <a:off x="0" y="3419475"/>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417" name="Google Shape;417;p42"/>
          <p:cNvPicPr preferRelativeResize="0">
            <a:picLocks noGrp="1"/>
          </p:cNvPicPr>
          <p:nvPr>
            <p:ph type="body" idx="1"/>
          </p:nvPr>
        </p:nvPicPr>
        <p:blipFill rotWithShape="1">
          <a:blip r:embed="rId3">
            <a:alphaModFix/>
          </a:blip>
          <a:srcRect/>
          <a:stretch/>
        </p:blipFill>
        <p:spPr>
          <a:xfrm>
            <a:off x="4572000" y="1371600"/>
            <a:ext cx="4340225" cy="427196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3"/>
          <p:cNvSpPr txBox="1"/>
          <p:nvPr/>
        </p:nvSpPr>
        <p:spPr>
          <a:xfrm>
            <a:off x="6553200" y="6243637"/>
            <a:ext cx="2133600" cy="4572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44</a:t>
            </a:fld>
            <a:endParaRPr/>
          </a:p>
        </p:txBody>
      </p:sp>
      <p:sp>
        <p:nvSpPr>
          <p:cNvPr id="426" name="Google Shape;426;p43"/>
          <p:cNvSpPr txBox="1">
            <a:spLocks noGrp="1"/>
          </p:cNvSpPr>
          <p:nvPr>
            <p:ph type="title"/>
          </p:nvPr>
        </p:nvSpPr>
        <p:spPr>
          <a:xfrm>
            <a:off x="-457200" y="223837"/>
            <a:ext cx="6324600" cy="884237"/>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rgbClr val="FF0000"/>
              </a:buClr>
              <a:buSzPts val="2400"/>
              <a:buFont typeface="Book Antiqua"/>
              <a:buNone/>
            </a:pPr>
            <a:r>
              <a:rPr lang="en-US" sz="2400" b="1" i="0" u="none">
                <a:solidFill>
                  <a:srgbClr val="FF0000"/>
                </a:solidFill>
                <a:latin typeface="Book Antiqua"/>
                <a:ea typeface="Book Antiqua"/>
                <a:cs typeface="Book Antiqua"/>
                <a:sym typeface="Book Antiqua"/>
              </a:rPr>
              <a:t>DC Machines Construction</a:t>
            </a:r>
            <a:endParaRPr/>
          </a:p>
        </p:txBody>
      </p:sp>
      <p:sp>
        <p:nvSpPr>
          <p:cNvPr id="427" name="Google Shape;427;p43"/>
          <p:cNvSpPr txBox="1">
            <a:spLocks noGrp="1"/>
          </p:cNvSpPr>
          <p:nvPr>
            <p:ph type="body" idx="1"/>
          </p:nvPr>
        </p:nvSpPr>
        <p:spPr>
          <a:xfrm>
            <a:off x="457200" y="1219200"/>
            <a:ext cx="4033837" cy="4724400"/>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hlink"/>
              </a:buClr>
              <a:buSzPts val="2000"/>
              <a:buFont typeface="Arial"/>
              <a:buChar char="•"/>
            </a:pPr>
            <a:r>
              <a:rPr lang="en-US" sz="2000" b="1" i="0" u="none">
                <a:solidFill>
                  <a:schemeClr val="hlink"/>
                </a:solidFill>
                <a:latin typeface="Calibri"/>
                <a:ea typeface="Calibri"/>
                <a:cs typeface="Calibri"/>
                <a:sym typeface="Calibri"/>
              </a:rPr>
              <a:t>The coils are connected in series through the commutator segments. </a:t>
            </a:r>
            <a:endParaRPr/>
          </a:p>
          <a:p>
            <a:pPr marL="342900" lvl="0" indent="-342900" algn="l" rtl="0">
              <a:lnSpc>
                <a:spcPct val="80000"/>
              </a:lnSpc>
              <a:spcBef>
                <a:spcPts val="400"/>
              </a:spcBef>
              <a:spcAft>
                <a:spcPts val="0"/>
              </a:spcAft>
              <a:buClr>
                <a:srgbClr val="3333FF"/>
              </a:buClr>
              <a:buSzPts val="2000"/>
              <a:buFont typeface="Arial"/>
              <a:buChar char="•"/>
            </a:pPr>
            <a:r>
              <a:rPr lang="en-US" sz="2000" b="1" i="0" u="none">
                <a:solidFill>
                  <a:srgbClr val="3333FF"/>
                </a:solidFill>
                <a:latin typeface="Calibri"/>
                <a:ea typeface="Calibri"/>
                <a:cs typeface="Calibri"/>
                <a:sym typeface="Calibri"/>
              </a:rPr>
              <a:t> The ends of each coil are connected to a commutator segment.</a:t>
            </a:r>
            <a:r>
              <a:rPr lang="en-US" sz="2000" b="1" i="0" u="none">
                <a:solidFill>
                  <a:schemeClr val="dk1"/>
                </a:solidFill>
                <a:latin typeface="Calibri"/>
                <a:ea typeface="Calibri"/>
                <a:cs typeface="Calibri"/>
                <a:sym typeface="Calibri"/>
              </a:rPr>
              <a:t>  </a:t>
            </a:r>
            <a:endParaRPr/>
          </a:p>
          <a:p>
            <a:pPr marL="342900" lvl="0" indent="-342900" algn="l" rtl="0">
              <a:lnSpc>
                <a:spcPct val="80000"/>
              </a:lnSpc>
              <a:spcBef>
                <a:spcPts val="400"/>
              </a:spcBef>
              <a:spcAft>
                <a:spcPts val="0"/>
              </a:spcAft>
              <a:buClr>
                <a:srgbClr val="009900"/>
              </a:buClr>
              <a:buSzPts val="2000"/>
              <a:buFont typeface="Arial"/>
              <a:buChar char="•"/>
            </a:pPr>
            <a:r>
              <a:rPr lang="en-US" sz="2000" b="1" i="0" u="none">
                <a:solidFill>
                  <a:srgbClr val="009900"/>
                </a:solidFill>
                <a:latin typeface="Calibri"/>
                <a:ea typeface="Calibri"/>
                <a:cs typeface="Calibri"/>
                <a:sym typeface="Calibri"/>
              </a:rPr>
              <a:t>The </a:t>
            </a:r>
            <a:r>
              <a:rPr lang="en-US" sz="2000" b="1" i="0" u="none">
                <a:solidFill>
                  <a:srgbClr val="FF00FF"/>
                </a:solidFill>
                <a:latin typeface="Calibri"/>
                <a:ea typeface="Calibri"/>
                <a:cs typeface="Calibri"/>
                <a:sym typeface="Calibri"/>
              </a:rPr>
              <a:t>commutator</a:t>
            </a:r>
            <a:r>
              <a:rPr lang="en-US" sz="2000" b="1" i="0" u="none">
                <a:solidFill>
                  <a:srgbClr val="009900"/>
                </a:solidFill>
                <a:latin typeface="Calibri"/>
                <a:ea typeface="Calibri"/>
                <a:cs typeface="Calibri"/>
                <a:sym typeface="Calibri"/>
              </a:rPr>
              <a:t> consists of insulated copper segments mounted on an insulated tube</a:t>
            </a:r>
            <a:r>
              <a:rPr lang="en-US" sz="2000" b="1" i="0" u="none">
                <a:solidFill>
                  <a:schemeClr val="dk1"/>
                </a:solidFill>
                <a:latin typeface="Calibri"/>
                <a:ea typeface="Calibri"/>
                <a:cs typeface="Calibri"/>
                <a:sym typeface="Calibri"/>
              </a:rPr>
              <a:t>.  </a:t>
            </a:r>
            <a:endParaRPr/>
          </a:p>
          <a:p>
            <a:pPr marL="342900" lvl="0" indent="-342900" algn="l" rtl="0">
              <a:lnSpc>
                <a:spcPct val="80000"/>
              </a:lnSpc>
              <a:spcBef>
                <a:spcPts val="400"/>
              </a:spcBef>
              <a:spcAft>
                <a:spcPts val="0"/>
              </a:spcAft>
              <a:buClr>
                <a:srgbClr val="990033"/>
              </a:buClr>
              <a:buSzPts val="2000"/>
              <a:buFont typeface="Arial"/>
              <a:buChar char="•"/>
            </a:pPr>
            <a:r>
              <a:rPr lang="en-US" sz="2000" b="1" i="0" u="none">
                <a:solidFill>
                  <a:srgbClr val="990033"/>
                </a:solidFill>
                <a:latin typeface="Calibri"/>
                <a:ea typeface="Calibri"/>
                <a:cs typeface="Calibri"/>
                <a:sym typeface="Calibri"/>
              </a:rPr>
              <a:t>Two </a:t>
            </a:r>
            <a:r>
              <a:rPr lang="en-US" sz="2000" b="1" i="0" u="none">
                <a:solidFill>
                  <a:srgbClr val="FF00FF"/>
                </a:solidFill>
                <a:latin typeface="Calibri"/>
                <a:ea typeface="Calibri"/>
                <a:cs typeface="Calibri"/>
                <a:sym typeface="Calibri"/>
              </a:rPr>
              <a:t>brushes</a:t>
            </a:r>
            <a:r>
              <a:rPr lang="en-US" sz="2000" b="1" i="0" u="none">
                <a:solidFill>
                  <a:srgbClr val="990033"/>
                </a:solidFill>
                <a:latin typeface="Calibri"/>
                <a:ea typeface="Calibri"/>
                <a:cs typeface="Calibri"/>
                <a:sym typeface="Calibri"/>
              </a:rPr>
              <a:t> are pressed to the commutator to </a:t>
            </a:r>
            <a:r>
              <a:rPr lang="en-US" sz="2000" b="1" i="0" u="none">
                <a:solidFill>
                  <a:srgbClr val="FF00FF"/>
                </a:solidFill>
                <a:latin typeface="Calibri"/>
                <a:ea typeface="Calibri"/>
                <a:cs typeface="Calibri"/>
                <a:sym typeface="Calibri"/>
              </a:rPr>
              <a:t>permit current flow</a:t>
            </a:r>
            <a:r>
              <a:rPr lang="en-US" sz="2000" b="1" i="0" u="none">
                <a:solidFill>
                  <a:srgbClr val="990033"/>
                </a:solidFill>
                <a:latin typeface="Calibri"/>
                <a:ea typeface="Calibri"/>
                <a:cs typeface="Calibri"/>
                <a:sym typeface="Calibri"/>
              </a:rPr>
              <a:t>.</a:t>
            </a:r>
            <a:r>
              <a:rPr lang="en-US" sz="2000" b="1" i="0" u="none">
                <a:solidFill>
                  <a:schemeClr val="dk1"/>
                </a:solidFill>
                <a:latin typeface="Calibri"/>
                <a:ea typeface="Calibri"/>
                <a:cs typeface="Calibri"/>
                <a:sym typeface="Calibri"/>
              </a:rPr>
              <a:t> </a:t>
            </a:r>
            <a:endParaRPr/>
          </a:p>
          <a:p>
            <a:pPr marL="342900" lvl="0" indent="-342900" algn="l" rtl="0">
              <a:lnSpc>
                <a:spcPct val="80000"/>
              </a:lnSpc>
              <a:spcBef>
                <a:spcPts val="40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 The brushes are placed in the neutral zone, where the magnetic field is close to zero, to reduce arcing</a:t>
            </a:r>
            <a:r>
              <a:rPr lang="en-US" sz="1100" b="1" i="0" u="none">
                <a:solidFill>
                  <a:schemeClr val="dk1"/>
                </a:solidFill>
                <a:latin typeface="Calibri"/>
                <a:ea typeface="Calibri"/>
                <a:cs typeface="Calibri"/>
                <a:sym typeface="Calibri"/>
              </a:rPr>
              <a:t>.</a:t>
            </a:r>
            <a:endParaRPr/>
          </a:p>
        </p:txBody>
      </p:sp>
      <p:sp>
        <p:nvSpPr>
          <p:cNvPr id="428" name="Google Shape;428;p43"/>
          <p:cNvSpPr txBox="1"/>
          <p:nvPr/>
        </p:nvSpPr>
        <p:spPr>
          <a:xfrm>
            <a:off x="5334000" y="1981200"/>
            <a:ext cx="3810000" cy="411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9" name="Google Shape;429;p43"/>
          <p:cNvSpPr txBox="1"/>
          <p:nvPr/>
        </p:nvSpPr>
        <p:spPr>
          <a:xfrm>
            <a:off x="0" y="0"/>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30" name="Google Shape;430;p43"/>
          <p:cNvSpPr txBox="1"/>
          <p:nvPr/>
        </p:nvSpPr>
        <p:spPr>
          <a:xfrm>
            <a:off x="0" y="3419475"/>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431" name="Google Shape;431;p43"/>
          <p:cNvPicPr preferRelativeResize="0">
            <a:picLocks noGrp="1"/>
          </p:cNvPicPr>
          <p:nvPr>
            <p:ph type="body" idx="1"/>
          </p:nvPr>
        </p:nvPicPr>
        <p:blipFill rotWithShape="1">
          <a:blip r:embed="rId3">
            <a:alphaModFix/>
          </a:blip>
          <a:srcRect/>
          <a:stretch/>
        </p:blipFill>
        <p:spPr>
          <a:xfrm>
            <a:off x="4876800" y="3327400"/>
            <a:ext cx="3886200" cy="3378200"/>
          </a:xfrm>
          <a:prstGeom prst="rect">
            <a:avLst/>
          </a:prstGeom>
          <a:noFill/>
          <a:ln>
            <a:noFill/>
          </a:ln>
        </p:spPr>
      </p:pic>
      <p:pic>
        <p:nvPicPr>
          <p:cNvPr id="432" name="Google Shape;432;p43"/>
          <p:cNvPicPr preferRelativeResize="0"/>
          <p:nvPr/>
        </p:nvPicPr>
        <p:blipFill rotWithShape="1">
          <a:blip r:embed="rId4">
            <a:alphaModFix/>
          </a:blip>
          <a:srcRect/>
          <a:stretch/>
        </p:blipFill>
        <p:spPr>
          <a:xfrm>
            <a:off x="4724400" y="787400"/>
            <a:ext cx="4191000" cy="2763837"/>
          </a:xfrm>
          <a:prstGeom prst="rect">
            <a:avLst/>
          </a:prstGeom>
          <a:noFill/>
          <a:ln w="25400" cap="flat" cmpd="sng">
            <a:solidFill>
              <a:srgbClr val="3366FF"/>
            </a:solidFill>
            <a:prstDash val="solid"/>
            <a:miter lim="800000"/>
            <a:headEnd type="none" w="sm" len="sm"/>
            <a:tailEnd type="none" w="sm" len="sm"/>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4"/>
          <p:cNvSpPr txBox="1"/>
          <p:nvPr/>
        </p:nvSpPr>
        <p:spPr>
          <a:xfrm>
            <a:off x="6553200" y="6243637"/>
            <a:ext cx="2133600" cy="4572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45</a:t>
            </a:fld>
            <a:endParaRPr/>
          </a:p>
        </p:txBody>
      </p:sp>
      <p:sp>
        <p:nvSpPr>
          <p:cNvPr id="438" name="Google Shape;438;p44"/>
          <p:cNvSpPr txBox="1">
            <a:spLocks noGrp="1"/>
          </p:cNvSpPr>
          <p:nvPr>
            <p:ph type="title"/>
          </p:nvPr>
        </p:nvSpPr>
        <p:spPr>
          <a:xfrm>
            <a:off x="508000" y="150812"/>
            <a:ext cx="6400800" cy="865187"/>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Clr>
                <a:schemeClr val="dk1"/>
              </a:buClr>
              <a:buSzPts val="3500"/>
              <a:buFont typeface="Book Antiqua"/>
              <a:buNone/>
            </a:pPr>
            <a:r>
              <a:rPr lang="en-US" sz="3500" b="1" i="0" u="none">
                <a:solidFill>
                  <a:schemeClr val="dk1"/>
                </a:solidFill>
                <a:latin typeface="Book Antiqua"/>
                <a:ea typeface="Book Antiqua"/>
                <a:cs typeface="Book Antiqua"/>
                <a:sym typeface="Book Antiqua"/>
              </a:rPr>
              <a:t>DC Machines Construction</a:t>
            </a:r>
            <a:endParaRPr/>
          </a:p>
        </p:txBody>
      </p:sp>
      <p:sp>
        <p:nvSpPr>
          <p:cNvPr id="439" name="Google Shape;439;p44"/>
          <p:cNvSpPr txBox="1">
            <a:spLocks noGrp="1"/>
          </p:cNvSpPr>
          <p:nvPr>
            <p:ph type="body" idx="1"/>
          </p:nvPr>
        </p:nvSpPr>
        <p:spPr>
          <a:xfrm>
            <a:off x="457200" y="1600200"/>
            <a:ext cx="4033837"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hlink"/>
              </a:buClr>
              <a:buSzPts val="2000"/>
              <a:buFont typeface="Arial"/>
              <a:buChar char="•"/>
            </a:pPr>
            <a:r>
              <a:rPr lang="en-US" sz="2000" b="1" i="0" u="none">
                <a:solidFill>
                  <a:schemeClr val="hlink"/>
                </a:solidFill>
                <a:latin typeface="Calibri"/>
                <a:ea typeface="Calibri"/>
                <a:cs typeface="Calibri"/>
                <a:sym typeface="Calibri"/>
              </a:rPr>
              <a:t>The </a:t>
            </a:r>
            <a:r>
              <a:rPr lang="en-US" sz="2000" b="1" i="1" u="none">
                <a:solidFill>
                  <a:srgbClr val="FF00FF"/>
                </a:solidFill>
                <a:latin typeface="Calibri"/>
                <a:ea typeface="Calibri"/>
                <a:cs typeface="Calibri"/>
                <a:sym typeface="Calibri"/>
              </a:rPr>
              <a:t>commutator</a:t>
            </a:r>
            <a:r>
              <a:rPr lang="en-US" sz="2000" b="1" i="0" u="none">
                <a:solidFill>
                  <a:srgbClr val="FF00FF"/>
                </a:solidFill>
                <a:latin typeface="Calibri"/>
                <a:ea typeface="Calibri"/>
                <a:cs typeface="Calibri"/>
                <a:sym typeface="Calibri"/>
              </a:rPr>
              <a:t> switches</a:t>
            </a:r>
            <a:r>
              <a:rPr lang="en-US" sz="2000" b="1" i="0" u="none">
                <a:solidFill>
                  <a:schemeClr val="hlink"/>
                </a:solidFill>
                <a:latin typeface="Calibri"/>
                <a:ea typeface="Calibri"/>
                <a:cs typeface="Calibri"/>
                <a:sym typeface="Calibri"/>
              </a:rPr>
              <a:t> the </a:t>
            </a:r>
            <a:r>
              <a:rPr lang="en-US" sz="2000" b="1" i="0" u="none">
                <a:solidFill>
                  <a:srgbClr val="FF00FF"/>
                </a:solidFill>
                <a:latin typeface="Calibri"/>
                <a:ea typeface="Calibri"/>
                <a:cs typeface="Calibri"/>
                <a:sym typeface="Calibri"/>
              </a:rPr>
              <a:t>current</a:t>
            </a:r>
            <a:r>
              <a:rPr lang="en-US" sz="2000" b="1" i="0" u="none">
                <a:solidFill>
                  <a:schemeClr val="hlink"/>
                </a:solidFill>
                <a:latin typeface="Calibri"/>
                <a:ea typeface="Calibri"/>
                <a:cs typeface="Calibri"/>
                <a:sym typeface="Calibri"/>
              </a:rPr>
              <a:t> from one </a:t>
            </a:r>
            <a:r>
              <a:rPr lang="en-US" sz="2000" b="1" i="0" u="none">
                <a:solidFill>
                  <a:srgbClr val="FF00FF"/>
                </a:solidFill>
                <a:latin typeface="Calibri"/>
                <a:ea typeface="Calibri"/>
                <a:cs typeface="Calibri"/>
                <a:sym typeface="Calibri"/>
              </a:rPr>
              <a:t>rotor coil</a:t>
            </a:r>
            <a:r>
              <a:rPr lang="en-US" sz="2000" b="1" i="0" u="none">
                <a:solidFill>
                  <a:schemeClr val="hlink"/>
                </a:solidFill>
                <a:latin typeface="Calibri"/>
                <a:ea typeface="Calibri"/>
                <a:cs typeface="Calibri"/>
                <a:sym typeface="Calibri"/>
              </a:rPr>
              <a:t> to the </a:t>
            </a:r>
            <a:r>
              <a:rPr lang="en-US" sz="2000" b="1" i="0" u="none">
                <a:solidFill>
                  <a:srgbClr val="FF00FF"/>
                </a:solidFill>
                <a:latin typeface="Calibri"/>
                <a:ea typeface="Calibri"/>
                <a:cs typeface="Calibri"/>
                <a:sym typeface="Calibri"/>
              </a:rPr>
              <a:t>adjacent coil</a:t>
            </a:r>
            <a:r>
              <a:rPr lang="en-US" sz="2000" b="1" i="0" u="none">
                <a:solidFill>
                  <a:schemeClr val="hlink"/>
                </a:solidFill>
                <a:latin typeface="Calibri"/>
                <a:ea typeface="Calibri"/>
                <a:cs typeface="Calibri"/>
                <a:sym typeface="Calibri"/>
              </a:rPr>
              <a:t>,</a:t>
            </a:r>
            <a:r>
              <a:rPr lang="en-US" sz="2000" b="1" i="0" u="none">
                <a:solidFill>
                  <a:schemeClr val="dk1"/>
                </a:solidFill>
                <a:latin typeface="Calibri"/>
                <a:ea typeface="Calibri"/>
                <a:cs typeface="Calibri"/>
                <a:sym typeface="Calibri"/>
              </a:rPr>
              <a:t> </a:t>
            </a:r>
            <a:endParaRPr/>
          </a:p>
          <a:p>
            <a:pPr marL="342900" lvl="0" indent="-342900" algn="l" rtl="0">
              <a:lnSpc>
                <a:spcPct val="90000"/>
              </a:lnSpc>
              <a:spcBef>
                <a:spcPts val="400"/>
              </a:spcBef>
              <a:spcAft>
                <a:spcPts val="0"/>
              </a:spcAft>
              <a:buClr>
                <a:srgbClr val="3333CC"/>
              </a:buClr>
              <a:buSzPts val="2000"/>
              <a:buFont typeface="Arial"/>
              <a:buChar char="•"/>
            </a:pPr>
            <a:r>
              <a:rPr lang="en-US" sz="2000" b="1" i="0" u="none">
                <a:solidFill>
                  <a:srgbClr val="3333CC"/>
                </a:solidFill>
                <a:latin typeface="Calibri"/>
                <a:ea typeface="Calibri"/>
                <a:cs typeface="Calibri"/>
                <a:sym typeface="Calibri"/>
              </a:rPr>
              <a:t>The switching requires the interruption of the coil current.  </a:t>
            </a:r>
            <a:endParaRPr/>
          </a:p>
          <a:p>
            <a:pPr marL="342900" lvl="0" indent="-342900" algn="l" rtl="0">
              <a:lnSpc>
                <a:spcPct val="90000"/>
              </a:lnSpc>
              <a:spcBef>
                <a:spcPts val="40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The </a:t>
            </a:r>
            <a:r>
              <a:rPr lang="en-US" sz="2000" b="1" i="0" u="none">
                <a:solidFill>
                  <a:srgbClr val="FF00FF"/>
                </a:solidFill>
                <a:latin typeface="Calibri"/>
                <a:ea typeface="Calibri"/>
                <a:cs typeface="Calibri"/>
                <a:sym typeface="Calibri"/>
              </a:rPr>
              <a:t>sudden interruption</a:t>
            </a:r>
            <a:r>
              <a:rPr lang="en-US" sz="2000" b="1" i="0" u="none">
                <a:solidFill>
                  <a:schemeClr val="dk1"/>
                </a:solidFill>
                <a:latin typeface="Calibri"/>
                <a:ea typeface="Calibri"/>
                <a:cs typeface="Calibri"/>
                <a:sym typeface="Calibri"/>
              </a:rPr>
              <a:t> of an inductive current generates </a:t>
            </a:r>
            <a:r>
              <a:rPr lang="en-US" sz="2000" b="1" i="0" u="none">
                <a:solidFill>
                  <a:srgbClr val="FF00FF"/>
                </a:solidFill>
                <a:latin typeface="Calibri"/>
                <a:ea typeface="Calibri"/>
                <a:cs typeface="Calibri"/>
                <a:sym typeface="Calibri"/>
              </a:rPr>
              <a:t>high voltages</a:t>
            </a:r>
            <a:r>
              <a:rPr lang="en-US" sz="2000" b="1" i="0" u="none">
                <a:solidFill>
                  <a:schemeClr val="dk1"/>
                </a:solidFill>
                <a:latin typeface="Calibri"/>
                <a:ea typeface="Calibri"/>
                <a:cs typeface="Calibri"/>
                <a:sym typeface="Calibri"/>
              </a:rPr>
              <a:t> .  </a:t>
            </a:r>
            <a:endParaRPr/>
          </a:p>
          <a:p>
            <a:pPr marL="342900" lvl="0" indent="-342900" algn="l" rtl="0">
              <a:lnSpc>
                <a:spcPct val="90000"/>
              </a:lnSpc>
              <a:spcBef>
                <a:spcPts val="400"/>
              </a:spcBef>
              <a:spcAft>
                <a:spcPts val="0"/>
              </a:spcAft>
              <a:buClr>
                <a:srgbClr val="009900"/>
              </a:buClr>
              <a:buSzPts val="2000"/>
              <a:buFont typeface="Arial"/>
              <a:buChar char="•"/>
            </a:pPr>
            <a:r>
              <a:rPr lang="en-US" sz="2000" b="1" i="0" u="none">
                <a:solidFill>
                  <a:srgbClr val="009900"/>
                </a:solidFill>
                <a:latin typeface="Calibri"/>
                <a:ea typeface="Calibri"/>
                <a:cs typeface="Calibri"/>
                <a:sym typeface="Calibri"/>
              </a:rPr>
              <a:t>The high voltage </a:t>
            </a:r>
            <a:r>
              <a:rPr lang="en-US" sz="2000" b="1" i="0" u="none">
                <a:solidFill>
                  <a:srgbClr val="FF00FF"/>
                </a:solidFill>
                <a:latin typeface="Calibri"/>
                <a:ea typeface="Calibri"/>
                <a:cs typeface="Calibri"/>
                <a:sym typeface="Calibri"/>
              </a:rPr>
              <a:t>produces flashover and arcing</a:t>
            </a:r>
            <a:r>
              <a:rPr lang="en-US" sz="2000" b="1" i="0" u="none">
                <a:solidFill>
                  <a:srgbClr val="009900"/>
                </a:solidFill>
                <a:latin typeface="Calibri"/>
                <a:ea typeface="Calibri"/>
                <a:cs typeface="Calibri"/>
                <a:sym typeface="Calibri"/>
              </a:rPr>
              <a:t> between the commutator segment and the brush</a:t>
            </a:r>
            <a:r>
              <a:rPr lang="en-US" sz="2000" b="0" i="0" u="none">
                <a:solidFill>
                  <a:srgbClr val="009900"/>
                </a:solidFill>
                <a:latin typeface="Calibri"/>
                <a:ea typeface="Calibri"/>
                <a:cs typeface="Calibri"/>
                <a:sym typeface="Calibri"/>
              </a:rPr>
              <a:t>.  </a:t>
            </a:r>
            <a:endParaRPr/>
          </a:p>
        </p:txBody>
      </p:sp>
      <p:sp>
        <p:nvSpPr>
          <p:cNvPr id="440" name="Google Shape;440;p44"/>
          <p:cNvSpPr txBox="1"/>
          <p:nvPr/>
        </p:nvSpPr>
        <p:spPr>
          <a:xfrm>
            <a:off x="5334000" y="1981200"/>
            <a:ext cx="3810000" cy="4114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1" name="Google Shape;441;p44"/>
          <p:cNvSpPr txBox="1"/>
          <p:nvPr/>
        </p:nvSpPr>
        <p:spPr>
          <a:xfrm>
            <a:off x="0" y="0"/>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2" name="Google Shape;442;p44"/>
          <p:cNvSpPr txBox="1"/>
          <p:nvPr/>
        </p:nvSpPr>
        <p:spPr>
          <a:xfrm>
            <a:off x="0" y="3419475"/>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443" name="Google Shape;443;p44"/>
          <p:cNvPicPr preferRelativeResize="0">
            <a:picLocks noGrp="1"/>
          </p:cNvPicPr>
          <p:nvPr>
            <p:ph type="body" idx="1"/>
          </p:nvPr>
        </p:nvPicPr>
        <p:blipFill rotWithShape="1">
          <a:blip r:embed="rId3">
            <a:alphaModFix/>
          </a:blip>
          <a:srcRect/>
          <a:stretch/>
        </p:blipFill>
        <p:spPr>
          <a:xfrm>
            <a:off x="5145087" y="1905000"/>
            <a:ext cx="3322637" cy="300513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g181bfaa66d4_1_3"/>
          <p:cNvPicPr preferRelativeResize="0"/>
          <p:nvPr/>
        </p:nvPicPr>
        <p:blipFill>
          <a:blip r:embed="rId3">
            <a:alphaModFix/>
          </a:blip>
          <a:stretch>
            <a:fillRect/>
          </a:stretch>
        </p:blipFill>
        <p:spPr>
          <a:xfrm>
            <a:off x="882400" y="1160325"/>
            <a:ext cx="7379208" cy="406908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47</a:t>
            </a:fld>
            <a:endParaRPr/>
          </a:p>
        </p:txBody>
      </p:sp>
      <p:sp>
        <p:nvSpPr>
          <p:cNvPr id="455" name="Google Shape;455;p45"/>
          <p:cNvSpPr txBox="1">
            <a:spLocks noGrp="1"/>
          </p:cNvSpPr>
          <p:nvPr>
            <p:ph type="title"/>
          </p:nvPr>
        </p:nvSpPr>
        <p:spPr>
          <a:xfrm>
            <a:off x="457200" y="168275"/>
            <a:ext cx="8229600" cy="7588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000"/>
              <a:buFont typeface="Book Antiqua"/>
              <a:buNone/>
            </a:pPr>
            <a:r>
              <a:rPr lang="en-US" sz="3000" b="1" i="0" u="none">
                <a:solidFill>
                  <a:schemeClr val="dk1"/>
                </a:solidFill>
                <a:latin typeface="Book Antiqua"/>
                <a:ea typeface="Book Antiqua"/>
                <a:cs typeface="Book Antiqua"/>
                <a:sym typeface="Book Antiqua"/>
              </a:rPr>
              <a:t>Principle of Operation</a:t>
            </a:r>
            <a:endParaRPr/>
          </a:p>
        </p:txBody>
      </p:sp>
      <p:sp>
        <p:nvSpPr>
          <p:cNvPr id="456" name="Google Shape;456;p45"/>
          <p:cNvSpPr txBox="1"/>
          <p:nvPr/>
        </p:nvSpPr>
        <p:spPr>
          <a:xfrm>
            <a:off x="482600" y="1308100"/>
            <a:ext cx="800100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The generated voltage of a DC machines having (</a:t>
            </a:r>
            <a:r>
              <a:rPr lang="en-US" sz="1800" b="0" i="1" u="none">
                <a:solidFill>
                  <a:schemeClr val="dk1"/>
                </a:solidFill>
                <a:latin typeface="Arial"/>
                <a:ea typeface="Arial"/>
                <a:cs typeface="Arial"/>
                <a:sym typeface="Arial"/>
              </a:rPr>
              <a:t>p)</a:t>
            </a:r>
            <a:r>
              <a:rPr lang="en-US" sz="1800" b="0" i="0" u="none">
                <a:solidFill>
                  <a:schemeClr val="dk1"/>
                </a:solidFill>
                <a:latin typeface="Arial"/>
                <a:ea typeface="Arial"/>
                <a:cs typeface="Arial"/>
                <a:sym typeface="Arial"/>
              </a:rPr>
              <a:t> poles and </a:t>
            </a:r>
            <a:r>
              <a:rPr lang="en-US" sz="1800" b="0" i="1" u="none">
                <a:solidFill>
                  <a:schemeClr val="dk1"/>
                </a:solidFill>
                <a:latin typeface="Arial"/>
                <a:ea typeface="Arial"/>
                <a:cs typeface="Arial"/>
                <a:sym typeface="Arial"/>
              </a:rPr>
              <a:t>(Z)</a:t>
            </a:r>
            <a:r>
              <a:rPr lang="en-US" sz="1800" b="0" i="0" u="none">
                <a:solidFill>
                  <a:schemeClr val="dk1"/>
                </a:solidFill>
                <a:latin typeface="Arial"/>
                <a:ea typeface="Arial"/>
                <a:cs typeface="Arial"/>
                <a:sym typeface="Arial"/>
              </a:rPr>
              <a:t> conductors on the armature with (</a:t>
            </a:r>
            <a:r>
              <a:rPr lang="en-US" sz="1800" b="0" i="1" u="none">
                <a:solidFill>
                  <a:schemeClr val="dk1"/>
                </a:solidFill>
                <a:latin typeface="Arial"/>
                <a:ea typeface="Arial"/>
                <a:cs typeface="Arial"/>
                <a:sym typeface="Arial"/>
              </a:rPr>
              <a:t>a</a:t>
            </a:r>
            <a:r>
              <a:rPr lang="en-US" sz="1800" b="0" i="0" u="none">
                <a:solidFill>
                  <a:schemeClr val="dk1"/>
                </a:solidFill>
                <a:latin typeface="Arial"/>
                <a:ea typeface="Arial"/>
                <a:cs typeface="Arial"/>
                <a:sym typeface="Arial"/>
              </a:rPr>
              <a:t>) parallel path between brushes as below :</a:t>
            </a:r>
            <a:endParaRPr/>
          </a:p>
        </p:txBody>
      </p:sp>
      <p:sp>
        <p:nvSpPr>
          <p:cNvPr id="457" name="Google Shape;457;p45"/>
          <p:cNvSpPr txBox="1"/>
          <p:nvPr/>
        </p:nvSpPr>
        <p:spPr>
          <a:xfrm>
            <a:off x="0" y="3233737"/>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458" name="Google Shape;458;p45"/>
          <p:cNvPicPr preferRelativeResize="0"/>
          <p:nvPr/>
        </p:nvPicPr>
        <p:blipFill rotWithShape="1">
          <a:blip r:embed="rId3">
            <a:alphaModFix/>
          </a:blip>
          <a:srcRect/>
          <a:stretch/>
        </p:blipFill>
        <p:spPr>
          <a:xfrm>
            <a:off x="504825" y="1917700"/>
            <a:ext cx="2774950" cy="828675"/>
          </a:xfrm>
          <a:prstGeom prst="rect">
            <a:avLst/>
          </a:prstGeom>
          <a:noFill/>
          <a:ln>
            <a:noFill/>
          </a:ln>
        </p:spPr>
      </p:pic>
      <p:sp>
        <p:nvSpPr>
          <p:cNvPr id="459" name="Google Shape;459;p45"/>
          <p:cNvSpPr txBox="1"/>
          <p:nvPr/>
        </p:nvSpPr>
        <p:spPr>
          <a:xfrm>
            <a:off x="482600" y="2755900"/>
            <a:ext cx="4405312" cy="366712"/>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where K = pZ /(2πa) = machine constant </a:t>
            </a:r>
            <a:endParaRPr/>
          </a:p>
        </p:txBody>
      </p:sp>
      <p:sp>
        <p:nvSpPr>
          <p:cNvPr id="460" name="Google Shape;460;p45"/>
          <p:cNvSpPr txBox="1"/>
          <p:nvPr/>
        </p:nvSpPr>
        <p:spPr>
          <a:xfrm>
            <a:off x="482600" y="3365500"/>
            <a:ext cx="800100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The mechanical torque which also equal to electromagnetic torque, is found as follows:</a:t>
            </a:r>
            <a:endParaRPr/>
          </a:p>
        </p:txBody>
      </p:sp>
      <p:sp>
        <p:nvSpPr>
          <p:cNvPr id="461" name="Google Shape;461;p45"/>
          <p:cNvSpPr txBox="1"/>
          <p:nvPr/>
        </p:nvSpPr>
        <p:spPr>
          <a:xfrm>
            <a:off x="0" y="3224212"/>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462" name="Google Shape;462;p45"/>
          <p:cNvPicPr preferRelativeResize="0"/>
          <p:nvPr/>
        </p:nvPicPr>
        <p:blipFill rotWithShape="1">
          <a:blip r:embed="rId4">
            <a:alphaModFix/>
          </a:blip>
          <a:srcRect/>
          <a:stretch/>
        </p:blipFill>
        <p:spPr>
          <a:xfrm>
            <a:off x="669925" y="4044950"/>
            <a:ext cx="2822575" cy="768350"/>
          </a:xfrm>
          <a:prstGeom prst="rect">
            <a:avLst/>
          </a:prstGeom>
          <a:noFill/>
          <a:ln>
            <a:noFill/>
          </a:ln>
        </p:spPr>
      </p:pic>
      <p:sp>
        <p:nvSpPr>
          <p:cNvPr id="463" name="Google Shape;463;p45"/>
          <p:cNvSpPr txBox="1"/>
          <p:nvPr/>
        </p:nvSpPr>
        <p:spPr>
          <a:xfrm>
            <a:off x="482600" y="4660900"/>
            <a:ext cx="8382000" cy="9159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In the case of a generator, τ</a:t>
            </a:r>
            <a:r>
              <a:rPr lang="en-US" sz="1800" b="0" i="0" u="none" baseline="-25000">
                <a:solidFill>
                  <a:schemeClr val="dk1"/>
                </a:solidFill>
                <a:latin typeface="Arial"/>
                <a:ea typeface="Arial"/>
                <a:cs typeface="Arial"/>
                <a:sym typeface="Arial"/>
              </a:rPr>
              <a:t>m</a:t>
            </a:r>
            <a:r>
              <a:rPr lang="en-US" sz="1800" b="0" i="0" u="none">
                <a:solidFill>
                  <a:schemeClr val="dk1"/>
                </a:solidFill>
                <a:latin typeface="Arial"/>
                <a:ea typeface="Arial"/>
                <a:cs typeface="Arial"/>
                <a:sym typeface="Arial"/>
              </a:rPr>
              <a:t> is the input mechanical torque, which is converted to electrical power.  For the motor, τ</a:t>
            </a:r>
            <a:r>
              <a:rPr lang="en-US" sz="1800" b="0" i="0" u="none" baseline="-25000">
                <a:solidFill>
                  <a:schemeClr val="dk1"/>
                </a:solidFill>
                <a:latin typeface="Arial"/>
                <a:ea typeface="Arial"/>
                <a:cs typeface="Arial"/>
                <a:sym typeface="Arial"/>
              </a:rPr>
              <a:t>e</a:t>
            </a:r>
            <a:r>
              <a:rPr lang="en-US" sz="1800" b="0" i="0" u="none">
                <a:solidFill>
                  <a:schemeClr val="dk1"/>
                </a:solidFill>
                <a:latin typeface="Arial"/>
                <a:ea typeface="Arial"/>
                <a:cs typeface="Arial"/>
                <a:sym typeface="Arial"/>
              </a:rPr>
              <a:t> is developed electromagnetic torque, which used to drive the mechanical load.</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48</a:t>
            </a:fld>
            <a:endParaRPr/>
          </a:p>
        </p:txBody>
      </p:sp>
      <p:sp>
        <p:nvSpPr>
          <p:cNvPr id="469" name="Google Shape;469;p46"/>
          <p:cNvSpPr txBox="1"/>
          <p:nvPr/>
        </p:nvSpPr>
        <p:spPr>
          <a:xfrm>
            <a:off x="381000" y="1676400"/>
            <a:ext cx="4800600" cy="35274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66"/>
              </a:buClr>
              <a:buSzPts val="1800"/>
              <a:buFont typeface="Arial"/>
              <a:buNone/>
            </a:pPr>
            <a:r>
              <a:rPr lang="en-US" sz="1800" b="0" i="0" u="none">
                <a:solidFill>
                  <a:srgbClr val="FF0066"/>
                </a:solidFill>
                <a:latin typeface="Arial"/>
                <a:ea typeface="Arial"/>
                <a:cs typeface="Arial"/>
                <a:sym typeface="Arial"/>
              </a:rPr>
              <a:t>ARMATURE winding</a:t>
            </a:r>
            <a:r>
              <a:rPr lang="en-US" sz="1800" b="0" i="0" u="none">
                <a:solidFill>
                  <a:schemeClr val="dk1"/>
                </a:solidFill>
                <a:latin typeface="Arial"/>
                <a:ea typeface="Arial"/>
                <a:cs typeface="Arial"/>
                <a:sym typeface="Arial"/>
              </a:rPr>
              <a:t> are defined as the winding which </a:t>
            </a:r>
            <a:r>
              <a:rPr lang="en-US" sz="1800" b="0" i="0" u="none">
                <a:solidFill>
                  <a:srgbClr val="FF0066"/>
                </a:solidFill>
                <a:latin typeface="Arial"/>
                <a:ea typeface="Arial"/>
                <a:cs typeface="Arial"/>
                <a:sym typeface="Arial"/>
              </a:rPr>
              <a:t>a voltage is induced</a:t>
            </a:r>
            <a:r>
              <a:rPr lang="en-US" sz="1800" b="0" i="0" u="none">
                <a:solidFill>
                  <a:schemeClr val="dk1"/>
                </a:solidFill>
                <a:latin typeface="Arial"/>
                <a:ea typeface="Arial"/>
                <a:cs typeface="Arial"/>
                <a:sym typeface="Arial"/>
              </a:rPr>
              <a:t>.</a:t>
            </a:r>
            <a:endParaRPr/>
          </a:p>
          <a:p>
            <a:pPr marL="0" marR="0" lvl="0" indent="0" algn="l" rtl="0">
              <a:lnSpc>
                <a:spcPct val="100000"/>
              </a:lnSpc>
              <a:spcBef>
                <a:spcPts val="900"/>
              </a:spcBef>
              <a:spcAft>
                <a:spcPts val="0"/>
              </a:spcAft>
              <a:buClr>
                <a:srgbClr val="FF0066"/>
              </a:buClr>
              <a:buSzPts val="1800"/>
              <a:buFont typeface="Arial"/>
              <a:buNone/>
            </a:pPr>
            <a:r>
              <a:rPr lang="en-US" sz="1800" b="0" i="0" u="none">
                <a:solidFill>
                  <a:srgbClr val="FF0066"/>
                </a:solidFill>
                <a:latin typeface="Arial"/>
                <a:ea typeface="Arial"/>
                <a:cs typeface="Arial"/>
                <a:sym typeface="Arial"/>
              </a:rPr>
              <a:t>FIELD windings</a:t>
            </a:r>
            <a:r>
              <a:rPr lang="en-US" sz="1800" b="0" i="0" u="none">
                <a:solidFill>
                  <a:schemeClr val="dk1"/>
                </a:solidFill>
                <a:latin typeface="Arial"/>
                <a:ea typeface="Arial"/>
                <a:cs typeface="Arial"/>
                <a:sym typeface="Arial"/>
              </a:rPr>
              <a:t> are defined as the windings that </a:t>
            </a:r>
            <a:r>
              <a:rPr lang="en-US" sz="1800" b="0" i="0" u="none">
                <a:solidFill>
                  <a:srgbClr val="FF0066"/>
                </a:solidFill>
                <a:latin typeface="Arial"/>
                <a:ea typeface="Arial"/>
                <a:cs typeface="Arial"/>
                <a:sym typeface="Arial"/>
              </a:rPr>
              <a:t>produce the main flux</a:t>
            </a:r>
            <a:r>
              <a:rPr lang="en-US" sz="1800" b="0" i="0" u="none">
                <a:solidFill>
                  <a:schemeClr val="dk1"/>
                </a:solidFill>
                <a:latin typeface="Arial"/>
                <a:ea typeface="Arial"/>
                <a:cs typeface="Arial"/>
                <a:sym typeface="Arial"/>
              </a:rPr>
              <a:t> in the machines. </a:t>
            </a:r>
            <a:endParaRPr/>
          </a:p>
          <a:p>
            <a:pPr marL="0" marR="0" lvl="0" indent="0" algn="l" rtl="0">
              <a:lnSpc>
                <a:spcPct val="100000"/>
              </a:lnSpc>
              <a:spcBef>
                <a:spcPts val="90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The magnetic field of the field winding is approximately sinusoidal, thus </a:t>
            </a:r>
            <a:r>
              <a:rPr lang="en-US" sz="1800" b="0" i="0" u="none">
                <a:solidFill>
                  <a:srgbClr val="FF0066"/>
                </a:solidFill>
                <a:latin typeface="Arial"/>
                <a:ea typeface="Arial"/>
                <a:cs typeface="Arial"/>
                <a:sym typeface="Arial"/>
              </a:rPr>
              <a:t>AC voltage is induced in the armature winding</a:t>
            </a:r>
            <a:r>
              <a:rPr lang="en-US" sz="1800" b="0" i="0" u="none">
                <a:solidFill>
                  <a:schemeClr val="dk1"/>
                </a:solidFill>
                <a:latin typeface="Arial"/>
                <a:ea typeface="Arial"/>
                <a:cs typeface="Arial"/>
                <a:sym typeface="Arial"/>
              </a:rPr>
              <a:t> as the rotor turns under the magnetic field of stator.</a:t>
            </a:r>
            <a:endParaRPr/>
          </a:p>
          <a:p>
            <a:pPr marL="0" marR="0" lvl="0" indent="0" algn="l" rtl="0">
              <a:lnSpc>
                <a:spcPct val="100000"/>
              </a:lnSpc>
              <a:spcBef>
                <a:spcPts val="90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The </a:t>
            </a:r>
            <a:r>
              <a:rPr lang="en-US" sz="1800" b="0" i="0" u="none">
                <a:solidFill>
                  <a:srgbClr val="FF0000"/>
                </a:solidFill>
                <a:latin typeface="Arial"/>
                <a:ea typeface="Arial"/>
                <a:cs typeface="Arial"/>
                <a:sym typeface="Arial"/>
              </a:rPr>
              <a:t>COMMUTATOR</a:t>
            </a:r>
            <a:r>
              <a:rPr lang="en-US" sz="1800" b="0" i="0" u="none">
                <a:solidFill>
                  <a:schemeClr val="dk1"/>
                </a:solidFill>
                <a:latin typeface="Arial"/>
                <a:ea typeface="Arial"/>
                <a:cs typeface="Arial"/>
                <a:sym typeface="Arial"/>
              </a:rPr>
              <a:t> and </a:t>
            </a:r>
            <a:r>
              <a:rPr lang="en-US" sz="1800" b="0" i="0" u="none">
                <a:solidFill>
                  <a:srgbClr val="FF0000"/>
                </a:solidFill>
                <a:latin typeface="Arial"/>
                <a:ea typeface="Arial"/>
                <a:cs typeface="Arial"/>
                <a:sym typeface="Arial"/>
              </a:rPr>
              <a:t>BRUSH </a:t>
            </a:r>
            <a:r>
              <a:rPr lang="en-US" sz="1800" b="0" i="0" u="none">
                <a:solidFill>
                  <a:schemeClr val="dk1"/>
                </a:solidFill>
                <a:latin typeface="Arial"/>
                <a:ea typeface="Arial"/>
                <a:cs typeface="Arial"/>
                <a:sym typeface="Arial"/>
              </a:rPr>
              <a:t>combination converts the AC generated voltages to DC.</a:t>
            </a:r>
            <a:endParaRPr/>
          </a:p>
        </p:txBody>
      </p:sp>
      <p:pic>
        <p:nvPicPr>
          <p:cNvPr id="470" name="Google Shape;470;p46"/>
          <p:cNvPicPr preferRelativeResize="0"/>
          <p:nvPr/>
        </p:nvPicPr>
        <p:blipFill rotWithShape="1">
          <a:blip r:embed="rId3">
            <a:alphaModFix/>
          </a:blip>
          <a:srcRect/>
          <a:stretch/>
        </p:blipFill>
        <p:spPr>
          <a:xfrm>
            <a:off x="5092700" y="1522412"/>
            <a:ext cx="4013200" cy="3576637"/>
          </a:xfrm>
          <a:prstGeom prst="rect">
            <a:avLst/>
          </a:prstGeom>
          <a:noFill/>
          <a:ln>
            <a:noFill/>
          </a:ln>
        </p:spPr>
      </p:pic>
      <p:sp>
        <p:nvSpPr>
          <p:cNvPr id="471" name="Google Shape;471;p46"/>
          <p:cNvSpPr txBox="1"/>
          <p:nvPr/>
        </p:nvSpPr>
        <p:spPr>
          <a:xfrm>
            <a:off x="6692900" y="2133600"/>
            <a:ext cx="533400" cy="6858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72" name="Google Shape;472;p46"/>
          <p:cNvSpPr txBox="1"/>
          <p:nvPr/>
        </p:nvSpPr>
        <p:spPr>
          <a:xfrm>
            <a:off x="6718300" y="3581400"/>
            <a:ext cx="533400" cy="6096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73" name="Google Shape;473;p46"/>
          <p:cNvSpPr txBox="1">
            <a:spLocks noGrp="1"/>
          </p:cNvSpPr>
          <p:nvPr>
            <p:ph type="title"/>
          </p:nvPr>
        </p:nvSpPr>
        <p:spPr>
          <a:xfrm>
            <a:off x="457200" y="168275"/>
            <a:ext cx="8229600" cy="7588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000"/>
              <a:buFont typeface="Book Antiqua"/>
              <a:buNone/>
            </a:pPr>
            <a:r>
              <a:rPr lang="en-US" sz="3000" b="1" i="0" u="none">
                <a:solidFill>
                  <a:schemeClr val="dk1"/>
                </a:solidFill>
                <a:latin typeface="Book Antiqua"/>
                <a:ea typeface="Book Antiqua"/>
                <a:cs typeface="Book Antiqua"/>
                <a:sym typeface="Book Antiqua"/>
              </a:rPr>
              <a:t>Principle of Operation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477"/>
        <p:cNvGrpSpPr/>
        <p:nvPr/>
      </p:nvGrpSpPr>
      <p:grpSpPr>
        <a:xfrm>
          <a:off x="0" y="0"/>
          <a:ext cx="0" cy="0"/>
          <a:chOff x="0" y="0"/>
          <a:chExt cx="0" cy="0"/>
        </a:xfrm>
      </p:grpSpPr>
      <p:sp>
        <p:nvSpPr>
          <p:cNvPr id="478" name="Google Shape;478;p4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49</a:t>
            </a:fld>
            <a:endParaRPr/>
          </a:p>
        </p:txBody>
      </p:sp>
      <p:sp>
        <p:nvSpPr>
          <p:cNvPr id="479" name="Google Shape;479;p47"/>
          <p:cNvSpPr txBox="1"/>
          <p:nvPr/>
        </p:nvSpPr>
        <p:spPr>
          <a:xfrm>
            <a:off x="457200" y="1447800"/>
            <a:ext cx="8153400" cy="9159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The induced or generated DC voltage (E</a:t>
            </a:r>
            <a:r>
              <a:rPr lang="en-US" sz="1800" b="0" i="0" u="none" baseline="-25000">
                <a:solidFill>
                  <a:schemeClr val="dk1"/>
                </a:solidFill>
                <a:latin typeface="Arial"/>
                <a:ea typeface="Arial"/>
                <a:cs typeface="Arial"/>
                <a:sym typeface="Arial"/>
              </a:rPr>
              <a:t>A</a:t>
            </a:r>
            <a:r>
              <a:rPr lang="en-US" sz="1800" b="0" i="0" u="none">
                <a:solidFill>
                  <a:schemeClr val="dk1"/>
                </a:solidFill>
                <a:latin typeface="Arial"/>
                <a:ea typeface="Arial"/>
                <a:cs typeface="Arial"/>
                <a:sym typeface="Arial"/>
              </a:rPr>
              <a:t>) appearing between the brushes is a function of the field current (I</a:t>
            </a:r>
            <a:r>
              <a:rPr lang="en-US" sz="1800" b="0" i="0" u="none" baseline="-25000">
                <a:solidFill>
                  <a:schemeClr val="dk1"/>
                </a:solidFill>
                <a:latin typeface="Arial"/>
                <a:ea typeface="Arial"/>
                <a:cs typeface="Arial"/>
                <a:sym typeface="Arial"/>
              </a:rPr>
              <a:t>F</a:t>
            </a:r>
            <a:r>
              <a:rPr lang="en-US" sz="1800" b="0" i="0" u="none">
                <a:solidFill>
                  <a:schemeClr val="dk1"/>
                </a:solidFill>
                <a:latin typeface="Arial"/>
                <a:ea typeface="Arial"/>
                <a:cs typeface="Arial"/>
                <a:sym typeface="Arial"/>
              </a:rPr>
              <a:t>) and the speed of rotation (ω) of the machine. This generated voltage is :                                                                              </a:t>
            </a:r>
            <a:endParaRPr/>
          </a:p>
        </p:txBody>
      </p:sp>
      <p:sp>
        <p:nvSpPr>
          <p:cNvPr id="480" name="Google Shape;480;p47"/>
          <p:cNvSpPr txBox="1"/>
          <p:nvPr/>
        </p:nvSpPr>
        <p:spPr>
          <a:xfrm>
            <a:off x="0" y="3314700"/>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481" name="Google Shape;481;p47"/>
          <p:cNvPicPr preferRelativeResize="0"/>
          <p:nvPr/>
        </p:nvPicPr>
        <p:blipFill rotWithShape="1">
          <a:blip r:embed="rId3">
            <a:alphaModFix/>
          </a:blip>
          <a:srcRect/>
          <a:stretch/>
        </p:blipFill>
        <p:spPr>
          <a:xfrm>
            <a:off x="990600" y="2590800"/>
            <a:ext cx="1676400" cy="473075"/>
          </a:xfrm>
          <a:prstGeom prst="rect">
            <a:avLst/>
          </a:prstGeom>
          <a:noFill/>
          <a:ln>
            <a:noFill/>
          </a:ln>
        </p:spPr>
      </p:pic>
      <p:sp>
        <p:nvSpPr>
          <p:cNvPr id="482" name="Google Shape;482;p47"/>
          <p:cNvSpPr txBox="1"/>
          <p:nvPr/>
        </p:nvSpPr>
        <p:spPr>
          <a:xfrm>
            <a:off x="762000" y="3124200"/>
            <a:ext cx="3352800" cy="82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Where </a:t>
            </a:r>
            <a:endParaRPr/>
          </a:p>
          <a:p>
            <a:pPr marL="0" marR="0" lvl="0" indent="0" algn="l"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K’ = voltage constant</a:t>
            </a:r>
            <a:endParaRPr/>
          </a:p>
          <a:p>
            <a:pPr marL="0" marR="0" lvl="0" indent="0" algn="l" rtl="0">
              <a:lnSpc>
                <a:spcPct val="100000"/>
              </a:lnSpc>
              <a:spcBef>
                <a:spcPts val="0"/>
              </a:spcBef>
              <a:spcAft>
                <a:spcPts val="0"/>
              </a:spcAft>
              <a:buClr>
                <a:schemeClr val="dk1"/>
              </a:buClr>
              <a:buSzPts val="1600"/>
              <a:buFont typeface="Arial"/>
              <a:buNone/>
            </a:pPr>
            <a:r>
              <a:rPr lang="en-US" sz="1600" b="0" i="0" u="none">
                <a:solidFill>
                  <a:schemeClr val="dk1"/>
                </a:solidFill>
                <a:latin typeface="Arial"/>
                <a:ea typeface="Arial"/>
                <a:cs typeface="Arial"/>
                <a:sym typeface="Arial"/>
              </a:rPr>
              <a:t>ω = rotation per min</a:t>
            </a:r>
            <a:endParaRPr/>
          </a:p>
        </p:txBody>
      </p:sp>
      <p:sp>
        <p:nvSpPr>
          <p:cNvPr id="483" name="Google Shape;483;p47"/>
          <p:cNvSpPr txBox="1"/>
          <p:nvPr/>
        </p:nvSpPr>
        <p:spPr>
          <a:xfrm>
            <a:off x="0" y="3314700"/>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84" name="Google Shape;484;p47"/>
          <p:cNvSpPr txBox="1"/>
          <p:nvPr/>
        </p:nvSpPr>
        <p:spPr>
          <a:xfrm>
            <a:off x="0" y="3314700"/>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85" name="Google Shape;485;p47"/>
          <p:cNvSpPr txBox="1"/>
          <p:nvPr/>
        </p:nvSpPr>
        <p:spPr>
          <a:xfrm>
            <a:off x="609600" y="3962400"/>
            <a:ext cx="838200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If the losses of the DC machine are neglected, the electrical power is equal to the mechanical power </a:t>
            </a:r>
            <a:endParaRPr/>
          </a:p>
        </p:txBody>
      </p:sp>
      <p:sp>
        <p:nvSpPr>
          <p:cNvPr id="486" name="Google Shape;486;p47"/>
          <p:cNvSpPr txBox="1"/>
          <p:nvPr/>
        </p:nvSpPr>
        <p:spPr>
          <a:xfrm>
            <a:off x="0" y="3314700"/>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487" name="Google Shape;487;p47"/>
          <p:cNvPicPr preferRelativeResize="0"/>
          <p:nvPr/>
        </p:nvPicPr>
        <p:blipFill rotWithShape="1">
          <a:blip r:embed="rId4">
            <a:alphaModFix/>
          </a:blip>
          <a:srcRect/>
          <a:stretch/>
        </p:blipFill>
        <p:spPr>
          <a:xfrm>
            <a:off x="2819400" y="4648200"/>
            <a:ext cx="1916112" cy="573087"/>
          </a:xfrm>
          <a:prstGeom prst="rect">
            <a:avLst/>
          </a:prstGeom>
          <a:noFill/>
          <a:ln>
            <a:noFill/>
          </a:ln>
        </p:spPr>
      </p:pic>
      <p:sp>
        <p:nvSpPr>
          <p:cNvPr id="488" name="Google Shape;488;p47"/>
          <p:cNvSpPr txBox="1">
            <a:spLocks noGrp="1"/>
          </p:cNvSpPr>
          <p:nvPr>
            <p:ph type="title"/>
          </p:nvPr>
        </p:nvSpPr>
        <p:spPr>
          <a:xfrm>
            <a:off x="457200" y="168275"/>
            <a:ext cx="8229600" cy="7588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000"/>
              <a:buFont typeface="Book Antiqua"/>
              <a:buNone/>
            </a:pPr>
            <a:r>
              <a:rPr lang="en-US" sz="3000" b="1" i="0" u="none">
                <a:solidFill>
                  <a:schemeClr val="dk1"/>
                </a:solidFill>
                <a:latin typeface="Book Antiqua"/>
                <a:ea typeface="Book Antiqua"/>
                <a:cs typeface="Book Antiqua"/>
                <a:sym typeface="Book Antiqua"/>
              </a:rPr>
              <a:t>Principle of Operation</a:t>
            </a:r>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5"/>
          <p:cNvPicPr preferRelativeResize="0">
            <a:picLocks noGrp="1"/>
          </p:cNvPicPr>
          <p:nvPr>
            <p:ph type="body" idx="1"/>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50</a:t>
            </a:fld>
            <a:endParaRPr/>
          </a:p>
        </p:txBody>
      </p:sp>
      <p:pic>
        <p:nvPicPr>
          <p:cNvPr id="494" name="Google Shape;494;p48"/>
          <p:cNvPicPr preferRelativeResize="0"/>
          <p:nvPr/>
        </p:nvPicPr>
        <p:blipFill rotWithShape="1">
          <a:blip r:embed="rId3">
            <a:alphaModFix/>
          </a:blip>
          <a:srcRect/>
          <a:stretch/>
        </p:blipFill>
        <p:spPr>
          <a:xfrm>
            <a:off x="304800" y="914400"/>
            <a:ext cx="8382000" cy="5486400"/>
          </a:xfrm>
          <a:prstGeom prst="rect">
            <a:avLst/>
          </a:prstGeom>
          <a:noFill/>
          <a:ln w="25400" cap="flat" cmpd="sng">
            <a:solidFill>
              <a:srgbClr val="3366FF"/>
            </a:solidFill>
            <a:prstDash val="solid"/>
            <a:miter lim="800000"/>
            <a:headEnd type="none" w="sm" len="sm"/>
            <a:tailEnd type="none" w="sm" len="sm"/>
          </a:ln>
        </p:spPr>
      </p:pic>
      <p:sp>
        <p:nvSpPr>
          <p:cNvPr id="495" name="Google Shape;495;p48"/>
          <p:cNvSpPr txBox="1">
            <a:spLocks noGrp="1"/>
          </p:cNvSpPr>
          <p:nvPr>
            <p:ph type="title"/>
          </p:nvPr>
        </p:nvSpPr>
        <p:spPr>
          <a:xfrm>
            <a:off x="285750" y="198437"/>
            <a:ext cx="8229600" cy="78898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2400"/>
              <a:buFont typeface="Book Antiqua"/>
              <a:buNone/>
            </a:pPr>
            <a:r>
              <a:rPr lang="en-US" sz="2400" b="1" i="0" u="none">
                <a:solidFill>
                  <a:srgbClr val="FF0000"/>
                </a:solidFill>
                <a:latin typeface="Book Antiqua"/>
                <a:ea typeface="Book Antiqua"/>
                <a:cs typeface="Book Antiqua"/>
                <a:sym typeface="Book Antiqua"/>
              </a:rPr>
              <a:t>WORKING OF DC MOTOR</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51</a:t>
            </a:fld>
            <a:endParaRPr/>
          </a:p>
        </p:txBody>
      </p:sp>
      <p:sp>
        <p:nvSpPr>
          <p:cNvPr id="501" name="Google Shape;501;p49"/>
          <p:cNvSpPr txBox="1">
            <a:spLocks noGrp="1"/>
          </p:cNvSpPr>
          <p:nvPr>
            <p:ph type="title"/>
          </p:nvPr>
        </p:nvSpPr>
        <p:spPr>
          <a:xfrm>
            <a:off x="457200" y="214312"/>
            <a:ext cx="8229600" cy="63658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000"/>
              <a:buFont typeface="Book Antiqua"/>
              <a:buNone/>
            </a:pPr>
            <a:r>
              <a:rPr lang="en-US" sz="3000" b="1" i="0" u="none">
                <a:solidFill>
                  <a:schemeClr val="dk1"/>
                </a:solidFill>
                <a:latin typeface="Book Antiqua"/>
                <a:ea typeface="Book Antiqua"/>
                <a:cs typeface="Book Antiqua"/>
                <a:sym typeface="Book Antiqua"/>
              </a:rPr>
              <a:t>Current in DC Motor</a:t>
            </a:r>
            <a:endParaRPr/>
          </a:p>
        </p:txBody>
      </p:sp>
      <p:pic>
        <p:nvPicPr>
          <p:cNvPr id="502" name="Google Shape;502;p49"/>
          <p:cNvPicPr preferRelativeResize="0"/>
          <p:nvPr/>
        </p:nvPicPr>
        <p:blipFill rotWithShape="1">
          <a:blip r:embed="rId3">
            <a:alphaModFix/>
          </a:blip>
          <a:srcRect/>
          <a:stretch/>
        </p:blipFill>
        <p:spPr>
          <a:xfrm>
            <a:off x="838200" y="1066800"/>
            <a:ext cx="7391400" cy="5289550"/>
          </a:xfrm>
          <a:prstGeom prst="rect">
            <a:avLst/>
          </a:prstGeom>
          <a:noFill/>
          <a:ln w="25400" cap="flat" cmpd="sng">
            <a:solidFill>
              <a:srgbClr val="3333CC"/>
            </a:solidFill>
            <a:prstDash val="solid"/>
            <a:miter lim="800000"/>
            <a:headEnd type="none" w="sm" len="sm"/>
            <a:tailEnd type="none" w="sm" len="sm"/>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52</a:t>
            </a:fld>
            <a:endParaRPr/>
          </a:p>
        </p:txBody>
      </p:sp>
      <p:sp>
        <p:nvSpPr>
          <p:cNvPr id="508" name="Google Shape;508;p50"/>
          <p:cNvSpPr txBox="1">
            <a:spLocks noGrp="1"/>
          </p:cNvSpPr>
          <p:nvPr>
            <p:ph type="title"/>
          </p:nvPr>
        </p:nvSpPr>
        <p:spPr>
          <a:xfrm>
            <a:off x="457200" y="239712"/>
            <a:ext cx="8229600" cy="78898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000"/>
              <a:buFont typeface="Book Antiqua"/>
              <a:buNone/>
            </a:pPr>
            <a:r>
              <a:rPr lang="en-US" sz="3000" b="1" i="0" u="none">
                <a:solidFill>
                  <a:schemeClr val="dk1"/>
                </a:solidFill>
                <a:latin typeface="Book Antiqua"/>
                <a:ea typeface="Book Antiqua"/>
                <a:cs typeface="Book Antiqua"/>
                <a:sym typeface="Book Antiqua"/>
              </a:rPr>
              <a:t>Magnetic Field in DC Motor</a:t>
            </a:r>
            <a:endParaRPr/>
          </a:p>
        </p:txBody>
      </p:sp>
      <p:pic>
        <p:nvPicPr>
          <p:cNvPr id="509" name="Google Shape;509;p50"/>
          <p:cNvPicPr preferRelativeResize="0"/>
          <p:nvPr/>
        </p:nvPicPr>
        <p:blipFill rotWithShape="1">
          <a:blip r:embed="rId3">
            <a:alphaModFix/>
          </a:blip>
          <a:srcRect/>
          <a:stretch/>
        </p:blipFill>
        <p:spPr>
          <a:xfrm>
            <a:off x="762000" y="1219200"/>
            <a:ext cx="7924800" cy="5334000"/>
          </a:xfrm>
          <a:prstGeom prst="rect">
            <a:avLst/>
          </a:prstGeom>
          <a:noFill/>
          <a:ln w="25400" cap="flat" cmpd="sng">
            <a:solidFill>
              <a:srgbClr val="3333CC"/>
            </a:solidFill>
            <a:prstDash val="solid"/>
            <a:miter lim="800000"/>
            <a:headEnd type="none" w="sm" len="sm"/>
            <a:tailEnd type="none" w="sm" len="sm"/>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5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53</a:t>
            </a:fld>
            <a:endParaRPr/>
          </a:p>
        </p:txBody>
      </p:sp>
      <p:sp>
        <p:nvSpPr>
          <p:cNvPr id="515" name="Google Shape;515;p51"/>
          <p:cNvSpPr txBox="1">
            <a:spLocks noGrp="1"/>
          </p:cNvSpPr>
          <p:nvPr>
            <p:ph type="title"/>
          </p:nvPr>
        </p:nvSpPr>
        <p:spPr>
          <a:xfrm>
            <a:off x="457200" y="277812"/>
            <a:ext cx="8229600" cy="71278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000"/>
              <a:buFont typeface="Book Antiqua"/>
              <a:buNone/>
            </a:pPr>
            <a:r>
              <a:rPr lang="en-US" sz="3000" b="1" i="0" u="none">
                <a:solidFill>
                  <a:schemeClr val="dk1"/>
                </a:solidFill>
                <a:latin typeface="Book Antiqua"/>
                <a:ea typeface="Book Antiqua"/>
                <a:cs typeface="Book Antiqua"/>
                <a:sym typeface="Book Antiqua"/>
              </a:rPr>
              <a:t>Force in DC Motor</a:t>
            </a:r>
            <a:endParaRPr/>
          </a:p>
        </p:txBody>
      </p:sp>
      <p:pic>
        <p:nvPicPr>
          <p:cNvPr id="516" name="Google Shape;516;p51"/>
          <p:cNvPicPr preferRelativeResize="0"/>
          <p:nvPr/>
        </p:nvPicPr>
        <p:blipFill rotWithShape="1">
          <a:blip r:embed="rId3">
            <a:alphaModFix/>
          </a:blip>
          <a:srcRect/>
          <a:stretch/>
        </p:blipFill>
        <p:spPr>
          <a:xfrm>
            <a:off x="762000" y="990600"/>
            <a:ext cx="7924800" cy="5365750"/>
          </a:xfrm>
          <a:prstGeom prst="rect">
            <a:avLst/>
          </a:prstGeom>
          <a:noFill/>
          <a:ln w="25400" cap="flat" cmpd="sng">
            <a:solidFill>
              <a:srgbClr val="3333CC"/>
            </a:solidFill>
            <a:prstDash val="solid"/>
            <a:miter lim="800000"/>
            <a:headEnd type="none" w="sm" len="sm"/>
            <a:tailEnd type="none" w="sm" len="sm"/>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2"/>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Chap 2: DC Machines </a:t>
            </a:r>
            <a:endParaRPr/>
          </a:p>
        </p:txBody>
      </p:sp>
      <p:sp>
        <p:nvSpPr>
          <p:cNvPr id="525" name="Google Shape;525;p5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54</a:t>
            </a:fld>
            <a:endParaRPr/>
          </a:p>
        </p:txBody>
      </p:sp>
      <p:sp>
        <p:nvSpPr>
          <p:cNvPr id="526" name="Google Shape;526;p52"/>
          <p:cNvSpPr txBox="1">
            <a:spLocks noGrp="1"/>
          </p:cNvSpPr>
          <p:nvPr>
            <p:ph type="title"/>
          </p:nvPr>
        </p:nvSpPr>
        <p:spPr>
          <a:xfrm>
            <a:off x="457200" y="277812"/>
            <a:ext cx="8229600" cy="63658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000"/>
              <a:buFont typeface="Book Antiqua"/>
              <a:buNone/>
            </a:pPr>
            <a:r>
              <a:rPr lang="en-US" sz="3000" b="1" i="0" u="none">
                <a:solidFill>
                  <a:schemeClr val="dk1"/>
                </a:solidFill>
                <a:latin typeface="Book Antiqua"/>
                <a:ea typeface="Book Antiqua"/>
                <a:cs typeface="Book Antiqua"/>
                <a:sym typeface="Book Antiqua"/>
              </a:rPr>
              <a:t>Types of DC Motors</a:t>
            </a:r>
            <a:endParaRPr/>
          </a:p>
        </p:txBody>
      </p:sp>
      <p:sp>
        <p:nvSpPr>
          <p:cNvPr id="527" name="Google Shape;527;p52"/>
          <p:cNvSpPr txBox="1">
            <a:spLocks noGrp="1"/>
          </p:cNvSpPr>
          <p:nvPr>
            <p:ph type="body" idx="4294967295"/>
          </p:nvPr>
        </p:nvSpPr>
        <p:spPr>
          <a:xfrm>
            <a:off x="635000" y="1371600"/>
            <a:ext cx="8051800" cy="46482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0"/>
              </a:spcBef>
              <a:spcAft>
                <a:spcPts val="0"/>
              </a:spcAft>
              <a:buClr>
                <a:schemeClr val="dk1"/>
              </a:buClr>
              <a:buSzPts val="2000"/>
              <a:buFont typeface="Noto Sans Symbols"/>
              <a:buChar char="⮚"/>
            </a:pPr>
            <a:r>
              <a:rPr lang="en-US" sz="2000" b="0" i="0" u="none">
                <a:solidFill>
                  <a:schemeClr val="dk1"/>
                </a:solidFill>
                <a:latin typeface="Calibri"/>
                <a:ea typeface="Calibri"/>
                <a:cs typeface="Calibri"/>
                <a:sym typeface="Calibri"/>
              </a:rPr>
              <a:t>DC motors are classified according to electrical connections of armature windings and field windings. </a:t>
            </a:r>
            <a:endParaRPr/>
          </a:p>
          <a:p>
            <a:pPr marL="342900" marR="0" lvl="0" indent="-342900" algn="l" rtl="0">
              <a:lnSpc>
                <a:spcPct val="100000"/>
              </a:lnSpc>
              <a:spcBef>
                <a:spcPts val="400"/>
              </a:spcBef>
              <a:spcAft>
                <a:spcPts val="0"/>
              </a:spcAft>
              <a:buClr>
                <a:srgbClr val="3333FF"/>
              </a:buClr>
              <a:buSzPts val="2000"/>
              <a:buFont typeface="Noto Sans Symbols"/>
              <a:buChar char="⮚"/>
            </a:pPr>
            <a:r>
              <a:rPr lang="en-US" sz="2000" b="0" i="0" u="none">
                <a:solidFill>
                  <a:srgbClr val="3333FF"/>
                </a:solidFill>
                <a:latin typeface="Calibri"/>
                <a:ea typeface="Calibri"/>
                <a:cs typeface="Calibri"/>
                <a:sym typeface="Calibri"/>
              </a:rPr>
              <a:t>Armature windings</a:t>
            </a:r>
            <a:r>
              <a:rPr lang="en-US" sz="2000" b="0" i="0" u="none">
                <a:solidFill>
                  <a:schemeClr val="dk1"/>
                </a:solidFill>
                <a:latin typeface="Calibri"/>
                <a:ea typeface="Calibri"/>
                <a:cs typeface="Calibri"/>
                <a:sym typeface="Calibri"/>
              </a:rPr>
              <a:t>: a winding which a voltage is induced</a:t>
            </a:r>
            <a:endParaRPr/>
          </a:p>
          <a:p>
            <a:pPr marL="342900" marR="0" lvl="0" indent="-342900" algn="l" rtl="0">
              <a:lnSpc>
                <a:spcPct val="100000"/>
              </a:lnSpc>
              <a:spcBef>
                <a:spcPts val="400"/>
              </a:spcBef>
              <a:spcAft>
                <a:spcPts val="0"/>
              </a:spcAft>
              <a:buClr>
                <a:srgbClr val="3333FF"/>
              </a:buClr>
              <a:buSzPts val="2000"/>
              <a:buFont typeface="Noto Sans Symbols"/>
              <a:buChar char="⮚"/>
            </a:pPr>
            <a:r>
              <a:rPr lang="en-US" sz="2000" b="0" i="0" u="none">
                <a:solidFill>
                  <a:srgbClr val="3333FF"/>
                </a:solidFill>
                <a:latin typeface="Calibri"/>
                <a:ea typeface="Calibri"/>
                <a:cs typeface="Calibri"/>
                <a:sym typeface="Calibri"/>
              </a:rPr>
              <a:t>Field windings</a:t>
            </a:r>
            <a:r>
              <a:rPr lang="en-US" sz="2000" b="0" i="0" u="none">
                <a:solidFill>
                  <a:schemeClr val="dk1"/>
                </a:solidFill>
                <a:latin typeface="Calibri"/>
                <a:ea typeface="Calibri"/>
                <a:cs typeface="Calibri"/>
                <a:sym typeface="Calibri"/>
              </a:rPr>
              <a:t>: a winding that produces the main flux in machines</a:t>
            </a:r>
            <a:endParaRPr/>
          </a:p>
          <a:p>
            <a:pPr marL="342900" marR="0" lvl="0" indent="-342900" algn="l" rtl="0">
              <a:lnSpc>
                <a:spcPct val="100000"/>
              </a:lnSpc>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342900" marR="0" lvl="0" indent="-342900" algn="l" rtl="0">
              <a:lnSpc>
                <a:spcPct val="100000"/>
              </a:lnSpc>
              <a:spcBef>
                <a:spcPts val="400"/>
              </a:spcBef>
              <a:spcAft>
                <a:spcPts val="0"/>
              </a:spcAft>
              <a:buClr>
                <a:schemeClr val="dk1"/>
              </a:buClr>
              <a:buSzPts val="2000"/>
              <a:buFont typeface="Noto Sans Symbols"/>
              <a:buChar char="⮚"/>
            </a:pPr>
            <a:r>
              <a:rPr lang="en-US" sz="2000" b="0" i="0" u="none">
                <a:solidFill>
                  <a:schemeClr val="dk1"/>
                </a:solidFill>
                <a:latin typeface="Calibri"/>
                <a:ea typeface="Calibri"/>
                <a:cs typeface="Calibri"/>
                <a:sym typeface="Calibri"/>
              </a:rPr>
              <a:t>Five major types of DC motors:-</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Separately excited DC motor</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Shunt DC motor</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Permanent Magnet DC motor</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Series DC motor</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Compounded DC motor</a:t>
            </a:r>
            <a:endParaRPr/>
          </a:p>
          <a:p>
            <a:pPr marL="342900" marR="0" lvl="0" indent="-190500" algn="l" rtl="0">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3"/>
          <p:cNvSpPr txBox="1">
            <a:spLocks noGrp="1"/>
          </p:cNvSpPr>
          <p:nvPr>
            <p:ph type="title"/>
          </p:nvPr>
        </p:nvSpPr>
        <p:spPr>
          <a:xfrm>
            <a:off x="395287" y="549275"/>
            <a:ext cx="8399462" cy="454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9900"/>
              </a:buClr>
              <a:buSzPts val="2200"/>
              <a:buFont typeface="Times New Roman"/>
              <a:buNone/>
            </a:pPr>
            <a:r>
              <a:rPr lang="en-US" sz="2200" b="1" i="0" u="sng">
                <a:solidFill>
                  <a:srgbClr val="009900"/>
                </a:solidFill>
                <a:latin typeface="Times New Roman"/>
                <a:ea typeface="Times New Roman"/>
                <a:cs typeface="Times New Roman"/>
                <a:sym typeface="Times New Roman"/>
              </a:rPr>
              <a:t>Types of DC Machines</a:t>
            </a:r>
            <a:endParaRPr/>
          </a:p>
        </p:txBody>
      </p:sp>
      <p:sp>
        <p:nvSpPr>
          <p:cNvPr id="534" name="Google Shape;534;p53"/>
          <p:cNvSpPr txBox="1">
            <a:spLocks noGrp="1"/>
          </p:cNvSpPr>
          <p:nvPr>
            <p:ph type="body" idx="1"/>
          </p:nvPr>
        </p:nvSpPr>
        <p:spPr>
          <a:xfrm>
            <a:off x="457200" y="1600200"/>
            <a:ext cx="4038600"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3200"/>
              <a:buNone/>
            </a:pPr>
            <a:r>
              <a:rPr lang="en-US" sz="3200" b="0" i="0" u="none">
                <a:solidFill>
                  <a:schemeClr val="dk1"/>
                </a:solidFill>
                <a:latin typeface="Calibri"/>
                <a:ea typeface="Calibri"/>
                <a:cs typeface="Calibri"/>
                <a:sym typeface="Calibri"/>
              </a:rPr>
              <a:t>	</a:t>
            </a:r>
            <a:endParaRPr/>
          </a:p>
        </p:txBody>
      </p:sp>
      <p:sp>
        <p:nvSpPr>
          <p:cNvPr id="535" name="Google Shape;535;p53"/>
          <p:cNvSpPr txBox="1"/>
          <p:nvPr/>
        </p:nvSpPr>
        <p:spPr>
          <a:xfrm>
            <a:off x="827087" y="1233487"/>
            <a:ext cx="7848600" cy="52006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200"/>
              <a:buFont typeface="Arial"/>
              <a:buNone/>
            </a:pPr>
            <a:endParaRPr sz="2200" b="0" i="0" u="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9900"/>
              </a:buClr>
              <a:buSzPts val="2200"/>
              <a:buFont typeface="Times New Roman"/>
              <a:buNone/>
            </a:pPr>
            <a:r>
              <a:rPr lang="en-US" sz="2200" b="0" i="0" u="none">
                <a:solidFill>
                  <a:srgbClr val="009900"/>
                </a:solidFill>
                <a:latin typeface="Times New Roman"/>
                <a:ea typeface="Times New Roman"/>
                <a:cs typeface="Times New Roman"/>
                <a:sym typeface="Times New Roman"/>
              </a:rPr>
              <a:t>Self-excited DC machine</a:t>
            </a:r>
            <a:r>
              <a:rPr lang="en-US" sz="2200" b="0" i="0" u="none">
                <a:solidFill>
                  <a:schemeClr val="dk1"/>
                </a:solidFill>
                <a:latin typeface="Times New Roman"/>
                <a:ea typeface="Times New Roman"/>
                <a:cs typeface="Times New Roman"/>
                <a:sym typeface="Times New Roman"/>
              </a:rPr>
              <a:t>:  when a machine supplies its own excitation of the field windings. In this machine, residual magnetism must be present in the ferromagnetic circuit of the machine in order to start the self-excitation process.</a:t>
            </a:r>
            <a:endParaRPr/>
          </a:p>
          <a:p>
            <a:pPr marL="0" marR="0" lvl="0" indent="0" algn="l" rtl="0">
              <a:lnSpc>
                <a:spcPct val="100000"/>
              </a:lnSpc>
              <a:spcBef>
                <a:spcPts val="0"/>
              </a:spcBef>
              <a:spcAft>
                <a:spcPts val="0"/>
              </a:spcAft>
              <a:buClr>
                <a:schemeClr val="dk1"/>
              </a:buClr>
              <a:buSzPts val="2200"/>
              <a:buFont typeface="Arial"/>
              <a:buNone/>
            </a:pPr>
            <a:endParaRPr sz="2200" b="0" i="0" u="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800"/>
              <a:buFont typeface="Arial"/>
              <a:buNone/>
            </a:pPr>
            <a:endParaRPr sz="800" b="0" i="0" u="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9900"/>
              </a:buClr>
              <a:buSzPts val="2200"/>
              <a:buFont typeface="Times New Roman"/>
              <a:buNone/>
            </a:pPr>
            <a:r>
              <a:rPr lang="en-US" sz="2200" b="0" i="0" u="none">
                <a:solidFill>
                  <a:srgbClr val="009900"/>
                </a:solidFill>
                <a:latin typeface="Times New Roman"/>
                <a:ea typeface="Times New Roman"/>
                <a:cs typeface="Times New Roman"/>
                <a:sym typeface="Times New Roman"/>
              </a:rPr>
              <a:t>Separately-excited DC machine</a:t>
            </a:r>
            <a:r>
              <a:rPr lang="en-US" sz="2200" b="0" i="0" u="none">
                <a:solidFill>
                  <a:schemeClr val="dk1"/>
                </a:solidFill>
                <a:latin typeface="Times New Roman"/>
                <a:ea typeface="Times New Roman"/>
                <a:cs typeface="Times New Roman"/>
                <a:sym typeface="Times New Roman"/>
              </a:rPr>
              <a:t>:  The field windings may be separately excited from an eternal DC source. </a:t>
            </a:r>
            <a:endParaRPr/>
          </a:p>
          <a:p>
            <a:pPr marL="0" marR="0" lvl="0" indent="0" algn="l" rtl="0">
              <a:lnSpc>
                <a:spcPct val="100000"/>
              </a:lnSpc>
              <a:spcBef>
                <a:spcPts val="0"/>
              </a:spcBef>
              <a:spcAft>
                <a:spcPts val="0"/>
              </a:spcAft>
              <a:buClr>
                <a:schemeClr val="dk1"/>
              </a:buClr>
              <a:buSzPts val="2200"/>
              <a:buFont typeface="Arial"/>
              <a:buNone/>
            </a:pPr>
            <a:endParaRPr sz="2200" b="0" i="0" u="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800"/>
              <a:buFont typeface="Arial"/>
              <a:buNone/>
            </a:pPr>
            <a:endParaRPr sz="800" b="0" i="0" u="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9900"/>
              </a:buClr>
              <a:buSzPts val="2200"/>
              <a:buFont typeface="Times New Roman"/>
              <a:buNone/>
            </a:pPr>
            <a:r>
              <a:rPr lang="en-US" sz="2200" b="0" i="0" u="none">
                <a:solidFill>
                  <a:srgbClr val="009900"/>
                </a:solidFill>
                <a:latin typeface="Times New Roman"/>
                <a:ea typeface="Times New Roman"/>
                <a:cs typeface="Times New Roman"/>
                <a:sym typeface="Times New Roman"/>
              </a:rPr>
              <a:t>Shunt Machine</a:t>
            </a:r>
            <a:r>
              <a:rPr lang="en-US" sz="2200" b="0" i="0" u="none">
                <a:solidFill>
                  <a:schemeClr val="dk1"/>
                </a:solidFill>
                <a:latin typeface="Times New Roman"/>
                <a:ea typeface="Times New Roman"/>
                <a:cs typeface="Times New Roman"/>
                <a:sym typeface="Times New Roman"/>
              </a:rPr>
              <a:t>: armature and field circuits are connected in parallel. Shunt generator can be separately-excited or self-excited.</a:t>
            </a:r>
            <a:endParaRPr/>
          </a:p>
          <a:p>
            <a:pPr marL="0" marR="0" lvl="0" indent="0" algn="l" rtl="0">
              <a:lnSpc>
                <a:spcPct val="100000"/>
              </a:lnSpc>
              <a:spcBef>
                <a:spcPts val="0"/>
              </a:spcBef>
              <a:spcAft>
                <a:spcPts val="0"/>
              </a:spcAft>
              <a:buClr>
                <a:schemeClr val="dk1"/>
              </a:buClr>
              <a:buSzPts val="2200"/>
              <a:buFont typeface="Arial"/>
              <a:buNone/>
            </a:pPr>
            <a:endParaRPr sz="2200" b="0" i="0" u="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800"/>
              <a:buFont typeface="Arial"/>
              <a:buNone/>
            </a:pPr>
            <a:endParaRPr sz="800" b="0" i="0" u="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9900"/>
              </a:buClr>
              <a:buSzPts val="2200"/>
              <a:buFont typeface="Times New Roman"/>
              <a:buNone/>
            </a:pPr>
            <a:r>
              <a:rPr lang="en-US" sz="2200" b="0" i="0" u="none">
                <a:solidFill>
                  <a:srgbClr val="009900"/>
                </a:solidFill>
                <a:latin typeface="Times New Roman"/>
                <a:ea typeface="Times New Roman"/>
                <a:cs typeface="Times New Roman"/>
                <a:sym typeface="Times New Roman"/>
              </a:rPr>
              <a:t>Series Machine</a:t>
            </a:r>
            <a:r>
              <a:rPr lang="en-US" sz="2200" b="0" i="0" u="none">
                <a:solidFill>
                  <a:schemeClr val="dk1"/>
                </a:solidFill>
                <a:latin typeface="Times New Roman"/>
                <a:ea typeface="Times New Roman"/>
                <a:cs typeface="Times New Roman"/>
                <a:sym typeface="Times New Roman"/>
              </a:rPr>
              <a:t>: armature and field circuits are connected in series.</a:t>
            </a:r>
            <a:endParaRPr/>
          </a:p>
          <a:p>
            <a:pPr marL="0" marR="0" lvl="0" indent="0" algn="l" rtl="0">
              <a:lnSpc>
                <a:spcPct val="100000"/>
              </a:lnSpc>
              <a:spcBef>
                <a:spcPts val="0"/>
              </a:spcBef>
              <a:spcAft>
                <a:spcPts val="0"/>
              </a:spcAft>
              <a:buNone/>
            </a:pPr>
            <a:endParaRPr sz="2200" b="0" i="0" u="none">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33"/>
                                        </p:tgtEl>
                                        <p:attrNameLst>
                                          <p:attrName>style.visibility</p:attrName>
                                        </p:attrNameLst>
                                      </p:cBhvr>
                                      <p:to>
                                        <p:strVal val="visible"/>
                                      </p:to>
                                    </p:set>
                                    <p:anim calcmode="lin" valueType="num">
                                      <p:cBhvr additive="base">
                                        <p:cTn id="7" dur="500"/>
                                        <p:tgtEl>
                                          <p:spTgt spid="533"/>
                                        </p:tgtEl>
                                        <p:attrNameLst>
                                          <p:attrName>ppt_w</p:attrName>
                                        </p:attrNameLst>
                                      </p:cBhvr>
                                      <p:tavLst>
                                        <p:tav tm="0">
                                          <p:val>
                                            <p:strVal val="0"/>
                                          </p:val>
                                        </p:tav>
                                        <p:tav tm="100000">
                                          <p:val>
                                            <p:strVal val="#ppt_w"/>
                                          </p:val>
                                        </p:tav>
                                      </p:tavLst>
                                    </p:anim>
                                    <p:anim calcmode="lin" valueType="num">
                                      <p:cBhvr additive="base">
                                        <p:cTn id="8" dur="500"/>
                                        <p:tgtEl>
                                          <p:spTgt spid="533"/>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34">
                                            <p:txEl>
                                              <p:pRg st="0" end="0"/>
                                            </p:txEl>
                                          </p:spTgt>
                                        </p:tgtEl>
                                        <p:attrNameLst>
                                          <p:attrName>style.visibility</p:attrName>
                                        </p:attrNameLst>
                                      </p:cBhvr>
                                      <p:to>
                                        <p:strVal val="visible"/>
                                      </p:to>
                                    </p:set>
                                    <p:animEffect transition="in" filter="fade">
                                      <p:cBhvr>
                                        <p:cTn id="13" dur="1000"/>
                                        <p:tgtEl>
                                          <p:spTgt spid="5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5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3200"/>
              <a:buFont typeface="Calibri"/>
              <a:buNone/>
            </a:pPr>
            <a:r>
              <a:rPr lang="en-US" sz="3200" b="0" i="0" u="none">
                <a:solidFill>
                  <a:srgbClr val="FF0000"/>
                </a:solidFill>
                <a:latin typeface="Calibri"/>
                <a:ea typeface="Calibri"/>
                <a:cs typeface="Calibri"/>
                <a:sym typeface="Calibri"/>
              </a:rPr>
              <a:t>Applications of DC Motors</a:t>
            </a:r>
            <a:endParaRPr/>
          </a:p>
        </p:txBody>
      </p:sp>
      <p:sp>
        <p:nvSpPr>
          <p:cNvPr id="541" name="Google Shape;541;p5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B050"/>
              </a:buClr>
              <a:buSzPts val="3200"/>
              <a:buFont typeface="Arial"/>
              <a:buNone/>
            </a:pPr>
            <a:r>
              <a:rPr lang="en-US" sz="3200" b="0" i="0" u="sng">
                <a:solidFill>
                  <a:srgbClr val="00B050"/>
                </a:solidFill>
                <a:latin typeface="Calibri"/>
                <a:ea typeface="Calibri"/>
                <a:cs typeface="Calibri"/>
                <a:sym typeface="Calibri"/>
              </a:rPr>
              <a:t>Shunt Motor</a:t>
            </a:r>
            <a:r>
              <a:rPr lang="en-US" sz="3200" b="0" i="0" u="none">
                <a:solidFill>
                  <a:srgbClr val="00B050"/>
                </a:solidFill>
                <a:latin typeface="Calibri"/>
                <a:ea typeface="Calibri"/>
                <a:cs typeface="Calibri"/>
                <a:sym typeface="Calibri"/>
              </a:rPr>
              <a:t>:</a:t>
            </a:r>
            <a:endParaRPr/>
          </a:p>
          <a:p>
            <a:pPr marL="342900" marR="0" lvl="0" indent="-342900" algn="l" rtl="0">
              <a:lnSpc>
                <a:spcPct val="100000"/>
              </a:lnSpc>
              <a:spcBef>
                <a:spcPts val="640"/>
              </a:spcBef>
              <a:spcAft>
                <a:spcPts val="0"/>
              </a:spcAft>
              <a:buClr>
                <a:srgbClr val="0070C0"/>
              </a:buClr>
              <a:buSzPts val="3200"/>
              <a:buFont typeface="Arial"/>
              <a:buChar char="•"/>
            </a:pPr>
            <a:r>
              <a:rPr lang="en-US" sz="3200" b="0" i="0" u="none">
                <a:solidFill>
                  <a:srgbClr val="0070C0"/>
                </a:solidFill>
                <a:latin typeface="Calibri"/>
                <a:ea typeface="Calibri"/>
                <a:cs typeface="Calibri"/>
                <a:sym typeface="Calibri"/>
              </a:rPr>
              <a:t>	Blowers and fans</a:t>
            </a:r>
            <a:endParaRPr/>
          </a:p>
          <a:p>
            <a:pPr marL="342900" marR="0" lvl="0" indent="-342900" algn="l" rtl="0">
              <a:lnSpc>
                <a:spcPct val="100000"/>
              </a:lnSpc>
              <a:spcBef>
                <a:spcPts val="640"/>
              </a:spcBef>
              <a:spcAft>
                <a:spcPts val="0"/>
              </a:spcAft>
              <a:buClr>
                <a:srgbClr val="0070C0"/>
              </a:buClr>
              <a:buSzPts val="3200"/>
              <a:buFont typeface="Arial"/>
              <a:buChar char="•"/>
            </a:pPr>
            <a:r>
              <a:rPr lang="en-US" sz="3200" b="0" i="0" u="none">
                <a:solidFill>
                  <a:srgbClr val="0070C0"/>
                </a:solidFill>
                <a:latin typeface="Calibri"/>
                <a:ea typeface="Calibri"/>
                <a:cs typeface="Calibri"/>
                <a:sym typeface="Calibri"/>
              </a:rPr>
              <a:t>	Centrifugal and reciprocating pumps</a:t>
            </a:r>
            <a:endParaRPr/>
          </a:p>
          <a:p>
            <a:pPr marL="342900" marR="0" lvl="0" indent="-342900" algn="l" rtl="0">
              <a:lnSpc>
                <a:spcPct val="100000"/>
              </a:lnSpc>
              <a:spcBef>
                <a:spcPts val="640"/>
              </a:spcBef>
              <a:spcAft>
                <a:spcPts val="0"/>
              </a:spcAft>
              <a:buClr>
                <a:srgbClr val="0070C0"/>
              </a:buClr>
              <a:buSzPts val="3200"/>
              <a:buFont typeface="Arial"/>
              <a:buChar char="•"/>
            </a:pPr>
            <a:r>
              <a:rPr lang="en-US" sz="3200" b="0" i="0" u="none">
                <a:solidFill>
                  <a:srgbClr val="0070C0"/>
                </a:solidFill>
                <a:latin typeface="Calibri"/>
                <a:ea typeface="Calibri"/>
                <a:cs typeface="Calibri"/>
                <a:sym typeface="Calibri"/>
              </a:rPr>
              <a:t>	Lathe machines</a:t>
            </a:r>
            <a:endParaRPr/>
          </a:p>
          <a:p>
            <a:pPr marL="342900" marR="0" lvl="0" indent="-342900" algn="l" rtl="0">
              <a:lnSpc>
                <a:spcPct val="100000"/>
              </a:lnSpc>
              <a:spcBef>
                <a:spcPts val="640"/>
              </a:spcBef>
              <a:spcAft>
                <a:spcPts val="0"/>
              </a:spcAft>
              <a:buClr>
                <a:srgbClr val="0070C0"/>
              </a:buClr>
              <a:buSzPts val="3200"/>
              <a:buFont typeface="Arial"/>
              <a:buChar char="•"/>
            </a:pPr>
            <a:r>
              <a:rPr lang="en-US" sz="3200" b="0" i="0" u="none">
                <a:solidFill>
                  <a:srgbClr val="0070C0"/>
                </a:solidFill>
                <a:latin typeface="Calibri"/>
                <a:ea typeface="Calibri"/>
                <a:cs typeface="Calibri"/>
                <a:sym typeface="Calibri"/>
              </a:rPr>
              <a:t>	Machine tools</a:t>
            </a:r>
            <a:endParaRPr/>
          </a:p>
          <a:p>
            <a:pPr marL="342900" marR="0" lvl="0" indent="-342900" algn="l" rtl="0">
              <a:lnSpc>
                <a:spcPct val="100000"/>
              </a:lnSpc>
              <a:spcBef>
                <a:spcPts val="640"/>
              </a:spcBef>
              <a:spcAft>
                <a:spcPts val="0"/>
              </a:spcAft>
              <a:buClr>
                <a:srgbClr val="0070C0"/>
              </a:buClr>
              <a:buSzPts val="3200"/>
              <a:buFont typeface="Arial"/>
              <a:buChar char="•"/>
            </a:pPr>
            <a:r>
              <a:rPr lang="en-US" sz="3200" b="0" i="0" u="none">
                <a:solidFill>
                  <a:srgbClr val="0070C0"/>
                </a:solidFill>
                <a:latin typeface="Calibri"/>
                <a:ea typeface="Calibri"/>
                <a:cs typeface="Calibri"/>
                <a:sym typeface="Calibri"/>
              </a:rPr>
              <a:t>	Milling machines </a:t>
            </a:r>
            <a:endParaRPr/>
          </a:p>
          <a:p>
            <a:pPr marL="342900" marR="0" lvl="0" indent="-342900" algn="l" rtl="0">
              <a:lnSpc>
                <a:spcPct val="100000"/>
              </a:lnSpc>
              <a:spcBef>
                <a:spcPts val="640"/>
              </a:spcBef>
              <a:spcAft>
                <a:spcPts val="0"/>
              </a:spcAft>
              <a:buClr>
                <a:srgbClr val="0070C0"/>
              </a:buClr>
              <a:buSzPts val="3200"/>
              <a:buFont typeface="Arial"/>
              <a:buChar char="•"/>
            </a:pPr>
            <a:r>
              <a:rPr lang="en-US" sz="3200" b="0" i="0" u="none">
                <a:solidFill>
                  <a:srgbClr val="0070C0"/>
                </a:solidFill>
                <a:latin typeface="Calibri"/>
                <a:ea typeface="Calibri"/>
                <a:cs typeface="Calibri"/>
                <a:sym typeface="Calibri"/>
              </a:rPr>
              <a:t>	Drilling machines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Effect transition="in" filter="fade">
                                      <p:cBhvr>
                                        <p:cTn id="7" dur="500"/>
                                        <p:tgtEl>
                                          <p:spTgt spid="5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1">
                                            <p:txEl>
                                              <p:pRg st="0" end="0"/>
                                            </p:txEl>
                                          </p:spTgt>
                                        </p:tgtEl>
                                        <p:attrNameLst>
                                          <p:attrName>style.visibility</p:attrName>
                                        </p:attrNameLst>
                                      </p:cBhvr>
                                      <p:to>
                                        <p:strVal val="visible"/>
                                      </p:to>
                                    </p:set>
                                    <p:animEffect transition="in" filter="fade">
                                      <p:cBhvr>
                                        <p:cTn id="12" dur="500"/>
                                        <p:tgtEl>
                                          <p:spTgt spid="54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1">
                                            <p:txEl>
                                              <p:pRg st="1" end="1"/>
                                            </p:txEl>
                                          </p:spTgt>
                                        </p:tgtEl>
                                        <p:attrNameLst>
                                          <p:attrName>style.visibility</p:attrName>
                                        </p:attrNameLst>
                                      </p:cBhvr>
                                      <p:to>
                                        <p:strVal val="visible"/>
                                      </p:to>
                                    </p:set>
                                    <p:animEffect transition="in" filter="fade">
                                      <p:cBhvr>
                                        <p:cTn id="17" dur="500"/>
                                        <p:tgtEl>
                                          <p:spTgt spid="54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1">
                                            <p:txEl>
                                              <p:pRg st="2" end="2"/>
                                            </p:txEl>
                                          </p:spTgt>
                                        </p:tgtEl>
                                        <p:attrNameLst>
                                          <p:attrName>style.visibility</p:attrName>
                                        </p:attrNameLst>
                                      </p:cBhvr>
                                      <p:to>
                                        <p:strVal val="visible"/>
                                      </p:to>
                                    </p:set>
                                    <p:animEffect transition="in" filter="fade">
                                      <p:cBhvr>
                                        <p:cTn id="22" dur="500"/>
                                        <p:tgtEl>
                                          <p:spTgt spid="54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41">
                                            <p:txEl>
                                              <p:pRg st="3" end="3"/>
                                            </p:txEl>
                                          </p:spTgt>
                                        </p:tgtEl>
                                        <p:attrNameLst>
                                          <p:attrName>style.visibility</p:attrName>
                                        </p:attrNameLst>
                                      </p:cBhvr>
                                      <p:to>
                                        <p:strVal val="visible"/>
                                      </p:to>
                                    </p:set>
                                    <p:animEffect transition="in" filter="fade">
                                      <p:cBhvr>
                                        <p:cTn id="27" dur="500"/>
                                        <p:tgtEl>
                                          <p:spTgt spid="54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1">
                                            <p:txEl>
                                              <p:pRg st="4" end="4"/>
                                            </p:txEl>
                                          </p:spTgt>
                                        </p:tgtEl>
                                        <p:attrNameLst>
                                          <p:attrName>style.visibility</p:attrName>
                                        </p:attrNameLst>
                                      </p:cBhvr>
                                      <p:to>
                                        <p:strVal val="visible"/>
                                      </p:to>
                                    </p:set>
                                    <p:animEffect transition="in" filter="fade">
                                      <p:cBhvr>
                                        <p:cTn id="32" dur="500"/>
                                        <p:tgtEl>
                                          <p:spTgt spid="54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41">
                                            <p:txEl>
                                              <p:pRg st="5" end="5"/>
                                            </p:txEl>
                                          </p:spTgt>
                                        </p:tgtEl>
                                        <p:attrNameLst>
                                          <p:attrName>style.visibility</p:attrName>
                                        </p:attrNameLst>
                                      </p:cBhvr>
                                      <p:to>
                                        <p:strVal val="visible"/>
                                      </p:to>
                                    </p:set>
                                    <p:animEffect transition="in" filter="fade">
                                      <p:cBhvr>
                                        <p:cTn id="37" dur="500"/>
                                        <p:tgtEl>
                                          <p:spTgt spid="54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41">
                                            <p:txEl>
                                              <p:pRg st="6" end="6"/>
                                            </p:txEl>
                                          </p:spTgt>
                                        </p:tgtEl>
                                        <p:attrNameLst>
                                          <p:attrName>style.visibility</p:attrName>
                                        </p:attrNameLst>
                                      </p:cBhvr>
                                      <p:to>
                                        <p:strVal val="visible"/>
                                      </p:to>
                                    </p:set>
                                    <p:animEffect transition="in" filter="fade">
                                      <p:cBhvr>
                                        <p:cTn id="42" dur="500"/>
                                        <p:tgtEl>
                                          <p:spTgt spid="54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B050"/>
              </a:buClr>
              <a:buSzPts val="3200"/>
              <a:buFont typeface="Arial"/>
              <a:buNone/>
            </a:pPr>
            <a:r>
              <a:rPr lang="en-US" sz="3200" b="0" i="0" u="sng">
                <a:solidFill>
                  <a:srgbClr val="00B050"/>
                </a:solidFill>
                <a:latin typeface="Calibri"/>
                <a:ea typeface="Calibri"/>
                <a:cs typeface="Calibri"/>
                <a:sym typeface="Calibri"/>
              </a:rPr>
              <a:t>Series Motor:</a:t>
            </a:r>
            <a:endParaRPr/>
          </a:p>
          <a:p>
            <a:pPr marL="342900" marR="0" lvl="0" indent="-342900" algn="l" rtl="0">
              <a:lnSpc>
                <a:spcPct val="100000"/>
              </a:lnSpc>
              <a:spcBef>
                <a:spcPts val="640"/>
              </a:spcBef>
              <a:spcAft>
                <a:spcPts val="0"/>
              </a:spcAft>
              <a:buClr>
                <a:srgbClr val="FF0000"/>
              </a:buClr>
              <a:buSzPts val="3200"/>
              <a:buFont typeface="Arial"/>
              <a:buChar char="•"/>
            </a:pPr>
            <a:r>
              <a:rPr lang="en-US" sz="3200" b="0" i="0" u="none">
                <a:solidFill>
                  <a:srgbClr val="FF0000"/>
                </a:solidFill>
                <a:latin typeface="Calibri"/>
                <a:ea typeface="Calibri"/>
                <a:cs typeface="Calibri"/>
                <a:sym typeface="Calibri"/>
              </a:rPr>
              <a:t>Cranes </a:t>
            </a:r>
            <a:endParaRPr/>
          </a:p>
          <a:p>
            <a:pPr marL="342900" marR="0" lvl="0" indent="-342900" algn="l" rtl="0">
              <a:lnSpc>
                <a:spcPct val="100000"/>
              </a:lnSpc>
              <a:spcBef>
                <a:spcPts val="640"/>
              </a:spcBef>
              <a:spcAft>
                <a:spcPts val="0"/>
              </a:spcAft>
              <a:buClr>
                <a:srgbClr val="FF0000"/>
              </a:buClr>
              <a:buSzPts val="3200"/>
              <a:buFont typeface="Arial"/>
              <a:buChar char="•"/>
            </a:pPr>
            <a:r>
              <a:rPr lang="en-US" sz="3200" b="0" i="0" u="none">
                <a:solidFill>
                  <a:srgbClr val="FF0000"/>
                </a:solidFill>
                <a:latin typeface="Calibri"/>
                <a:ea typeface="Calibri"/>
                <a:cs typeface="Calibri"/>
                <a:sym typeface="Calibri"/>
              </a:rPr>
              <a:t>Hoists , Elevators</a:t>
            </a:r>
            <a:endParaRPr/>
          </a:p>
          <a:p>
            <a:pPr marL="342900" marR="0" lvl="0" indent="-342900" algn="l" rtl="0">
              <a:lnSpc>
                <a:spcPct val="100000"/>
              </a:lnSpc>
              <a:spcBef>
                <a:spcPts val="640"/>
              </a:spcBef>
              <a:spcAft>
                <a:spcPts val="0"/>
              </a:spcAft>
              <a:buClr>
                <a:srgbClr val="FF0000"/>
              </a:buClr>
              <a:buSzPts val="3200"/>
              <a:buFont typeface="Arial"/>
              <a:buChar char="•"/>
            </a:pPr>
            <a:r>
              <a:rPr lang="en-US" sz="3200" b="0" i="0" u="none">
                <a:solidFill>
                  <a:srgbClr val="FF0000"/>
                </a:solidFill>
                <a:latin typeface="Calibri"/>
                <a:ea typeface="Calibri"/>
                <a:cs typeface="Calibri"/>
                <a:sym typeface="Calibri"/>
              </a:rPr>
              <a:t>Trolleys</a:t>
            </a:r>
            <a:endParaRPr/>
          </a:p>
          <a:p>
            <a:pPr marL="342900" marR="0" lvl="0" indent="-342900" algn="l" rtl="0">
              <a:lnSpc>
                <a:spcPct val="100000"/>
              </a:lnSpc>
              <a:spcBef>
                <a:spcPts val="640"/>
              </a:spcBef>
              <a:spcAft>
                <a:spcPts val="0"/>
              </a:spcAft>
              <a:buClr>
                <a:srgbClr val="FF0000"/>
              </a:buClr>
              <a:buSzPts val="3200"/>
              <a:buFont typeface="Arial"/>
              <a:buChar char="•"/>
            </a:pPr>
            <a:r>
              <a:rPr lang="en-US" sz="3200" b="0" i="0" u="none">
                <a:solidFill>
                  <a:srgbClr val="FF0000"/>
                </a:solidFill>
                <a:latin typeface="Calibri"/>
                <a:ea typeface="Calibri"/>
                <a:cs typeface="Calibri"/>
                <a:sym typeface="Calibri"/>
              </a:rPr>
              <a:t>Conveyors</a:t>
            </a:r>
            <a:endParaRPr/>
          </a:p>
          <a:p>
            <a:pPr marL="342900" marR="0" lvl="0" indent="-342900" algn="l" rtl="0">
              <a:lnSpc>
                <a:spcPct val="100000"/>
              </a:lnSpc>
              <a:spcBef>
                <a:spcPts val="640"/>
              </a:spcBef>
              <a:spcAft>
                <a:spcPts val="0"/>
              </a:spcAft>
              <a:buClr>
                <a:srgbClr val="FF0000"/>
              </a:buClr>
              <a:buSzPts val="3200"/>
              <a:buFont typeface="Arial"/>
              <a:buChar char="•"/>
            </a:pPr>
            <a:r>
              <a:rPr lang="en-US" sz="3200" b="0" i="0" u="none">
                <a:solidFill>
                  <a:srgbClr val="FF0000"/>
                </a:solidFill>
                <a:latin typeface="Calibri"/>
                <a:ea typeface="Calibri"/>
                <a:cs typeface="Calibri"/>
                <a:sym typeface="Calibri"/>
              </a:rPr>
              <a:t>Electric locomotives</a:t>
            </a:r>
            <a:endParaRPr/>
          </a:p>
          <a:p>
            <a:pPr marL="342900" marR="0" lvl="0" indent="-139700" algn="l" rtl="0">
              <a:spcBef>
                <a:spcPts val="640"/>
              </a:spcBef>
              <a:spcAft>
                <a:spcPts val="0"/>
              </a:spcAft>
              <a:buClr>
                <a:schemeClr val="dk1"/>
              </a:buClr>
              <a:buSzPts val="3200"/>
              <a:buFont typeface="Arial"/>
              <a:buNone/>
            </a:pPr>
            <a:endParaRPr sz="3200" b="0" i="0" u="none">
              <a:solidFill>
                <a:srgbClr val="FF0000"/>
              </a:solidFill>
              <a:latin typeface="Calibri"/>
              <a:ea typeface="Calibri"/>
              <a:cs typeface="Calibri"/>
              <a:sym typeface="Calibri"/>
            </a:endParaRPr>
          </a:p>
        </p:txBody>
      </p:sp>
      <p:sp>
        <p:nvSpPr>
          <p:cNvPr id="547" name="Google Shape;547;p5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3200"/>
              <a:buFont typeface="Calibri"/>
              <a:buNone/>
            </a:pPr>
            <a:r>
              <a:rPr lang="en-US" sz="3200" b="0" i="0" u="none">
                <a:solidFill>
                  <a:srgbClr val="FF0000"/>
                </a:solidFill>
                <a:latin typeface="Calibri"/>
                <a:ea typeface="Calibri"/>
                <a:cs typeface="Calibri"/>
                <a:sym typeface="Calibri"/>
              </a:rPr>
              <a:t>Applications of DC Motors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6">
                                            <p:txEl>
                                              <p:pRg st="0" end="0"/>
                                            </p:txEl>
                                          </p:spTgt>
                                        </p:tgtEl>
                                        <p:attrNameLst>
                                          <p:attrName>style.visibility</p:attrName>
                                        </p:attrNameLst>
                                      </p:cBhvr>
                                      <p:to>
                                        <p:strVal val="visible"/>
                                      </p:to>
                                    </p:set>
                                    <p:anim calcmode="lin" valueType="num">
                                      <p:cBhvr additive="base">
                                        <p:cTn id="7" dur="500"/>
                                        <p:tgtEl>
                                          <p:spTgt spid="54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46">
                                            <p:txEl>
                                              <p:pRg st="1" end="1"/>
                                            </p:txEl>
                                          </p:spTgt>
                                        </p:tgtEl>
                                        <p:attrNameLst>
                                          <p:attrName>style.visibility</p:attrName>
                                        </p:attrNameLst>
                                      </p:cBhvr>
                                      <p:to>
                                        <p:strVal val="visible"/>
                                      </p:to>
                                    </p:set>
                                    <p:anim calcmode="lin" valueType="num">
                                      <p:cBhvr additive="base">
                                        <p:cTn id="12" dur="500"/>
                                        <p:tgtEl>
                                          <p:spTgt spid="54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46">
                                            <p:txEl>
                                              <p:pRg st="2" end="2"/>
                                            </p:txEl>
                                          </p:spTgt>
                                        </p:tgtEl>
                                        <p:attrNameLst>
                                          <p:attrName>style.visibility</p:attrName>
                                        </p:attrNameLst>
                                      </p:cBhvr>
                                      <p:to>
                                        <p:strVal val="visible"/>
                                      </p:to>
                                    </p:set>
                                    <p:anim calcmode="lin" valueType="num">
                                      <p:cBhvr additive="base">
                                        <p:cTn id="17" dur="500"/>
                                        <p:tgtEl>
                                          <p:spTgt spid="54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46">
                                            <p:txEl>
                                              <p:pRg st="3" end="3"/>
                                            </p:txEl>
                                          </p:spTgt>
                                        </p:tgtEl>
                                        <p:attrNameLst>
                                          <p:attrName>style.visibility</p:attrName>
                                        </p:attrNameLst>
                                      </p:cBhvr>
                                      <p:to>
                                        <p:strVal val="visible"/>
                                      </p:to>
                                    </p:set>
                                    <p:anim calcmode="lin" valueType="num">
                                      <p:cBhvr additive="base">
                                        <p:cTn id="22" dur="500"/>
                                        <p:tgtEl>
                                          <p:spTgt spid="54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46">
                                            <p:txEl>
                                              <p:pRg st="4" end="4"/>
                                            </p:txEl>
                                          </p:spTgt>
                                        </p:tgtEl>
                                        <p:attrNameLst>
                                          <p:attrName>style.visibility</p:attrName>
                                        </p:attrNameLst>
                                      </p:cBhvr>
                                      <p:to>
                                        <p:strVal val="visible"/>
                                      </p:to>
                                    </p:set>
                                    <p:anim calcmode="lin" valueType="num">
                                      <p:cBhvr additive="base">
                                        <p:cTn id="27" dur="500"/>
                                        <p:tgtEl>
                                          <p:spTgt spid="54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46">
                                            <p:txEl>
                                              <p:pRg st="5" end="5"/>
                                            </p:txEl>
                                          </p:spTgt>
                                        </p:tgtEl>
                                        <p:attrNameLst>
                                          <p:attrName>style.visibility</p:attrName>
                                        </p:attrNameLst>
                                      </p:cBhvr>
                                      <p:to>
                                        <p:strVal val="visible"/>
                                      </p:to>
                                    </p:set>
                                    <p:anim calcmode="lin" valueType="num">
                                      <p:cBhvr additive="base">
                                        <p:cTn id="32" dur="500"/>
                                        <p:tgtEl>
                                          <p:spTgt spid="54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46">
                                            <p:txEl>
                                              <p:pRg st="6" end="6"/>
                                            </p:txEl>
                                          </p:spTgt>
                                        </p:tgtEl>
                                        <p:attrNameLst>
                                          <p:attrName>style.visibility</p:attrName>
                                        </p:attrNameLst>
                                      </p:cBhvr>
                                      <p:to>
                                        <p:strVal val="visible"/>
                                      </p:to>
                                    </p:set>
                                    <p:anim calcmode="lin" valueType="num">
                                      <p:cBhvr additive="base">
                                        <p:cTn id="37" dur="500"/>
                                        <p:tgtEl>
                                          <p:spTgt spid="54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47"/>
                                        </p:tgtEl>
                                        <p:attrNameLst>
                                          <p:attrName>style.visibility</p:attrName>
                                        </p:attrNameLst>
                                      </p:cBhvr>
                                      <p:to>
                                        <p:strVal val="visible"/>
                                      </p:to>
                                    </p:set>
                                    <p:animEffect transition="in" filter="fade">
                                      <p:cBhvr>
                                        <p:cTn id="42" dur="500"/>
                                        <p:tgtEl>
                                          <p:spTgt spid="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B050"/>
              </a:buClr>
              <a:buSzPts val="3200"/>
              <a:buFont typeface="Arial"/>
              <a:buNone/>
            </a:pPr>
            <a:r>
              <a:rPr lang="en-US" sz="3200" b="0" i="0" u="sng">
                <a:solidFill>
                  <a:srgbClr val="00B050"/>
                </a:solidFill>
                <a:latin typeface="Calibri"/>
                <a:ea typeface="Calibri"/>
                <a:cs typeface="Calibri"/>
                <a:sym typeface="Calibri"/>
              </a:rPr>
              <a:t>Cumulative compound Motor:</a:t>
            </a:r>
            <a:endParaRPr/>
          </a:p>
          <a:p>
            <a:pPr marL="342900" marR="0" lvl="0" indent="-342900" algn="l" rtl="0">
              <a:lnSpc>
                <a:spcPct val="100000"/>
              </a:lnSpc>
              <a:spcBef>
                <a:spcPts val="640"/>
              </a:spcBef>
              <a:spcAft>
                <a:spcPts val="0"/>
              </a:spcAft>
              <a:buClr>
                <a:srgbClr val="00B050"/>
              </a:buClr>
              <a:buSzPts val="3200"/>
              <a:buFont typeface="Arial"/>
              <a:buChar char="•"/>
            </a:pPr>
            <a:r>
              <a:rPr lang="en-US" sz="3200" b="0" i="0" u="none">
                <a:solidFill>
                  <a:srgbClr val="00B050"/>
                </a:solidFill>
                <a:latin typeface="Calibri"/>
                <a:ea typeface="Calibri"/>
                <a:cs typeface="Calibri"/>
                <a:sym typeface="Calibri"/>
              </a:rPr>
              <a:t>Rolling mills</a:t>
            </a:r>
            <a:endParaRPr/>
          </a:p>
          <a:p>
            <a:pPr marL="342900" marR="0" lvl="0" indent="-342900" algn="l" rtl="0">
              <a:lnSpc>
                <a:spcPct val="100000"/>
              </a:lnSpc>
              <a:spcBef>
                <a:spcPts val="640"/>
              </a:spcBef>
              <a:spcAft>
                <a:spcPts val="0"/>
              </a:spcAft>
              <a:buClr>
                <a:srgbClr val="00B050"/>
              </a:buClr>
              <a:buSzPts val="3200"/>
              <a:buFont typeface="Arial"/>
              <a:buChar char="•"/>
            </a:pPr>
            <a:r>
              <a:rPr lang="en-US" sz="3200" b="0" i="0" u="none">
                <a:solidFill>
                  <a:srgbClr val="00B050"/>
                </a:solidFill>
                <a:latin typeface="Calibri"/>
                <a:ea typeface="Calibri"/>
                <a:cs typeface="Calibri"/>
                <a:sym typeface="Calibri"/>
              </a:rPr>
              <a:t>Punches</a:t>
            </a:r>
            <a:endParaRPr/>
          </a:p>
          <a:p>
            <a:pPr marL="342900" marR="0" lvl="0" indent="-342900" algn="l" rtl="0">
              <a:lnSpc>
                <a:spcPct val="100000"/>
              </a:lnSpc>
              <a:spcBef>
                <a:spcPts val="640"/>
              </a:spcBef>
              <a:spcAft>
                <a:spcPts val="0"/>
              </a:spcAft>
              <a:buClr>
                <a:srgbClr val="00B050"/>
              </a:buClr>
              <a:buSzPts val="3200"/>
              <a:buFont typeface="Arial"/>
              <a:buChar char="•"/>
            </a:pPr>
            <a:r>
              <a:rPr lang="en-US" sz="3200" b="0" i="0" u="none">
                <a:solidFill>
                  <a:srgbClr val="00B050"/>
                </a:solidFill>
                <a:latin typeface="Calibri"/>
                <a:ea typeface="Calibri"/>
                <a:cs typeface="Calibri"/>
                <a:sym typeface="Calibri"/>
              </a:rPr>
              <a:t>Shears</a:t>
            </a:r>
            <a:endParaRPr/>
          </a:p>
          <a:p>
            <a:pPr marL="342900" marR="0" lvl="0" indent="-342900" algn="l" rtl="0">
              <a:lnSpc>
                <a:spcPct val="100000"/>
              </a:lnSpc>
              <a:spcBef>
                <a:spcPts val="640"/>
              </a:spcBef>
              <a:spcAft>
                <a:spcPts val="0"/>
              </a:spcAft>
              <a:buClr>
                <a:srgbClr val="00B050"/>
              </a:buClr>
              <a:buSzPts val="3200"/>
              <a:buFont typeface="Arial"/>
              <a:buChar char="•"/>
            </a:pPr>
            <a:r>
              <a:rPr lang="en-US" sz="3200" b="0" i="0" u="none">
                <a:solidFill>
                  <a:srgbClr val="00B050"/>
                </a:solidFill>
                <a:latin typeface="Calibri"/>
                <a:ea typeface="Calibri"/>
                <a:cs typeface="Calibri"/>
                <a:sym typeface="Calibri"/>
              </a:rPr>
              <a:t>Heavy planers</a:t>
            </a:r>
            <a:endParaRPr/>
          </a:p>
          <a:p>
            <a:pPr marL="342900" marR="0" lvl="0" indent="-342900" algn="l" rtl="0">
              <a:lnSpc>
                <a:spcPct val="100000"/>
              </a:lnSpc>
              <a:spcBef>
                <a:spcPts val="640"/>
              </a:spcBef>
              <a:spcAft>
                <a:spcPts val="0"/>
              </a:spcAft>
              <a:buClr>
                <a:srgbClr val="00B050"/>
              </a:buClr>
              <a:buSzPts val="3200"/>
              <a:buFont typeface="Arial"/>
              <a:buChar char="•"/>
            </a:pPr>
            <a:r>
              <a:rPr lang="en-US" sz="3200" b="0" i="0" u="none">
                <a:solidFill>
                  <a:srgbClr val="00B050"/>
                </a:solidFill>
                <a:latin typeface="Calibri"/>
                <a:ea typeface="Calibri"/>
                <a:cs typeface="Calibri"/>
                <a:sym typeface="Calibri"/>
              </a:rPr>
              <a:t>Elevators</a:t>
            </a:r>
            <a:endParaRPr/>
          </a:p>
          <a:p>
            <a:pPr marL="342900" marR="0" lvl="0" indent="-139700" algn="l" rtl="0">
              <a:spcBef>
                <a:spcPts val="640"/>
              </a:spcBef>
              <a:spcAft>
                <a:spcPts val="0"/>
              </a:spcAft>
              <a:buClr>
                <a:schemeClr val="dk1"/>
              </a:buClr>
              <a:buSzPts val="3200"/>
              <a:buFont typeface="Arial"/>
              <a:buNone/>
            </a:pPr>
            <a:endParaRPr sz="3200" b="0" i="0" u="none">
              <a:solidFill>
                <a:srgbClr val="00B050"/>
              </a:solidFill>
              <a:latin typeface="Calibri"/>
              <a:ea typeface="Calibri"/>
              <a:cs typeface="Calibri"/>
              <a:sym typeface="Calibri"/>
            </a:endParaRPr>
          </a:p>
        </p:txBody>
      </p:sp>
      <p:sp>
        <p:nvSpPr>
          <p:cNvPr id="553" name="Google Shape;553;p56"/>
          <p:cNvSpPr txBox="1">
            <a:spLocks noGrp="1"/>
          </p:cNvSpPr>
          <p:nvPr>
            <p:ph type="title"/>
          </p:nvPr>
        </p:nvSpPr>
        <p:spPr>
          <a:xfrm>
            <a:off x="0" y="228600"/>
            <a:ext cx="8223250" cy="11366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3200"/>
              <a:buFont typeface="Calibri"/>
              <a:buNone/>
            </a:pPr>
            <a:r>
              <a:rPr lang="en-US" sz="3200" b="0" i="0" u="none">
                <a:solidFill>
                  <a:srgbClr val="FF0000"/>
                </a:solidFill>
                <a:latin typeface="Calibri"/>
                <a:ea typeface="Calibri"/>
                <a:cs typeface="Calibri"/>
                <a:sym typeface="Calibri"/>
              </a:rPr>
              <a:t>Applications of DC Motors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2">
                                            <p:txEl>
                                              <p:pRg st="0" end="0"/>
                                            </p:txEl>
                                          </p:spTgt>
                                        </p:tgtEl>
                                        <p:attrNameLst>
                                          <p:attrName>style.visibility</p:attrName>
                                        </p:attrNameLst>
                                      </p:cBhvr>
                                      <p:to>
                                        <p:strVal val="visible"/>
                                      </p:to>
                                    </p:set>
                                    <p:anim calcmode="lin" valueType="num">
                                      <p:cBhvr additive="base">
                                        <p:cTn id="7" dur="500"/>
                                        <p:tgtEl>
                                          <p:spTgt spid="55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52">
                                            <p:txEl>
                                              <p:pRg st="1" end="1"/>
                                            </p:txEl>
                                          </p:spTgt>
                                        </p:tgtEl>
                                        <p:attrNameLst>
                                          <p:attrName>style.visibility</p:attrName>
                                        </p:attrNameLst>
                                      </p:cBhvr>
                                      <p:to>
                                        <p:strVal val="visible"/>
                                      </p:to>
                                    </p:set>
                                    <p:anim calcmode="lin" valueType="num">
                                      <p:cBhvr additive="base">
                                        <p:cTn id="12" dur="500"/>
                                        <p:tgtEl>
                                          <p:spTgt spid="55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52">
                                            <p:txEl>
                                              <p:pRg st="2" end="2"/>
                                            </p:txEl>
                                          </p:spTgt>
                                        </p:tgtEl>
                                        <p:attrNameLst>
                                          <p:attrName>style.visibility</p:attrName>
                                        </p:attrNameLst>
                                      </p:cBhvr>
                                      <p:to>
                                        <p:strVal val="visible"/>
                                      </p:to>
                                    </p:set>
                                    <p:anim calcmode="lin" valueType="num">
                                      <p:cBhvr additive="base">
                                        <p:cTn id="17" dur="500"/>
                                        <p:tgtEl>
                                          <p:spTgt spid="55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52">
                                            <p:txEl>
                                              <p:pRg st="3" end="3"/>
                                            </p:txEl>
                                          </p:spTgt>
                                        </p:tgtEl>
                                        <p:attrNameLst>
                                          <p:attrName>style.visibility</p:attrName>
                                        </p:attrNameLst>
                                      </p:cBhvr>
                                      <p:to>
                                        <p:strVal val="visible"/>
                                      </p:to>
                                    </p:set>
                                    <p:anim calcmode="lin" valueType="num">
                                      <p:cBhvr additive="base">
                                        <p:cTn id="22" dur="500"/>
                                        <p:tgtEl>
                                          <p:spTgt spid="55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52">
                                            <p:txEl>
                                              <p:pRg st="4" end="4"/>
                                            </p:txEl>
                                          </p:spTgt>
                                        </p:tgtEl>
                                        <p:attrNameLst>
                                          <p:attrName>style.visibility</p:attrName>
                                        </p:attrNameLst>
                                      </p:cBhvr>
                                      <p:to>
                                        <p:strVal val="visible"/>
                                      </p:to>
                                    </p:set>
                                    <p:anim calcmode="lin" valueType="num">
                                      <p:cBhvr additive="base">
                                        <p:cTn id="27" dur="500"/>
                                        <p:tgtEl>
                                          <p:spTgt spid="55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52">
                                            <p:txEl>
                                              <p:pRg st="5" end="5"/>
                                            </p:txEl>
                                          </p:spTgt>
                                        </p:tgtEl>
                                        <p:attrNameLst>
                                          <p:attrName>style.visibility</p:attrName>
                                        </p:attrNameLst>
                                      </p:cBhvr>
                                      <p:to>
                                        <p:strVal val="visible"/>
                                      </p:to>
                                    </p:set>
                                    <p:anim calcmode="lin" valueType="num">
                                      <p:cBhvr additive="base">
                                        <p:cTn id="32" dur="500"/>
                                        <p:tgtEl>
                                          <p:spTgt spid="55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52">
                                            <p:txEl>
                                              <p:pRg st="6" end="6"/>
                                            </p:txEl>
                                          </p:spTgt>
                                        </p:tgtEl>
                                        <p:attrNameLst>
                                          <p:attrName>style.visibility</p:attrName>
                                        </p:attrNameLst>
                                      </p:cBhvr>
                                      <p:to>
                                        <p:strVal val="visible"/>
                                      </p:to>
                                    </p:set>
                                    <p:anim calcmode="lin" valueType="num">
                                      <p:cBhvr additive="base">
                                        <p:cTn id="37" dur="500"/>
                                        <p:tgtEl>
                                          <p:spTgt spid="55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53"/>
                                        </p:tgtEl>
                                        <p:attrNameLst>
                                          <p:attrName>style.visibility</p:attrName>
                                        </p:attrNameLst>
                                      </p:cBhvr>
                                      <p:to>
                                        <p:strVal val="visible"/>
                                      </p:to>
                                    </p:set>
                                    <p:animEffect transition="in" filter="fade">
                                      <p:cBhvr>
                                        <p:cTn id="42" dur="500"/>
                                        <p:tgtEl>
                                          <p:spTgt spid="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6" y="2015998"/>
            <a:ext cx="2110264" cy="1674817"/>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33333"/>
                </a:solidFill>
                <a:latin typeface="Calibri"/>
                <a:cs typeface="Calibri"/>
              </a:rPr>
              <a:t>A</a:t>
            </a:r>
            <a:r>
              <a:rPr sz="1800" spc="-15" dirty="0">
                <a:solidFill>
                  <a:srgbClr val="333333"/>
                </a:solidFill>
                <a:latin typeface="Calibri"/>
                <a:cs typeface="Calibri"/>
              </a:rPr>
              <a:t> </a:t>
            </a:r>
            <a:r>
              <a:rPr sz="1800" spc="-5" dirty="0">
                <a:solidFill>
                  <a:srgbClr val="333333"/>
                </a:solidFill>
                <a:latin typeface="Calibri"/>
                <a:cs typeface="Calibri"/>
              </a:rPr>
              <a:t>magnetic</a:t>
            </a:r>
            <a:r>
              <a:rPr sz="1800" spc="-10" dirty="0">
                <a:solidFill>
                  <a:srgbClr val="333333"/>
                </a:solidFill>
                <a:latin typeface="Calibri"/>
                <a:cs typeface="Calibri"/>
              </a:rPr>
              <a:t> </a:t>
            </a:r>
            <a:r>
              <a:rPr sz="1800" spc="-5" dirty="0">
                <a:solidFill>
                  <a:srgbClr val="333333"/>
                </a:solidFill>
                <a:latin typeface="Calibri"/>
                <a:cs typeface="Calibri"/>
              </a:rPr>
              <a:t>field</a:t>
            </a:r>
            <a:r>
              <a:rPr sz="1800" dirty="0">
                <a:solidFill>
                  <a:srgbClr val="333333"/>
                </a:solidFill>
                <a:latin typeface="Calibri"/>
                <a:cs typeface="Calibri"/>
              </a:rPr>
              <a:t> </a:t>
            </a:r>
            <a:r>
              <a:rPr sz="1800" spc="-10" dirty="0">
                <a:solidFill>
                  <a:srgbClr val="333333"/>
                </a:solidFill>
                <a:latin typeface="Calibri"/>
                <a:cs typeface="Calibri"/>
              </a:rPr>
              <a:t>exists</a:t>
            </a:r>
            <a:r>
              <a:rPr sz="1800" spc="-20" dirty="0">
                <a:solidFill>
                  <a:srgbClr val="333333"/>
                </a:solidFill>
                <a:latin typeface="Calibri"/>
                <a:cs typeface="Calibri"/>
              </a:rPr>
              <a:t> </a:t>
            </a:r>
            <a:r>
              <a:rPr sz="1800" spc="-10" dirty="0">
                <a:solidFill>
                  <a:srgbClr val="333333"/>
                </a:solidFill>
                <a:latin typeface="Calibri"/>
                <a:cs typeface="Calibri"/>
              </a:rPr>
              <a:t>around</a:t>
            </a:r>
            <a:endParaRPr sz="1800">
              <a:latin typeface="Calibri"/>
              <a:cs typeface="Calibri"/>
            </a:endParaRPr>
          </a:p>
          <a:p>
            <a:pPr marL="313690" indent="-301625">
              <a:lnSpc>
                <a:spcPct val="100000"/>
              </a:lnSpc>
              <a:buAutoNum type="alphaLcParenBoth"/>
              <a:tabLst>
                <a:tab pos="314325" algn="l"/>
              </a:tabLst>
            </a:pPr>
            <a:r>
              <a:rPr sz="1800" spc="-15" dirty="0">
                <a:solidFill>
                  <a:srgbClr val="333333"/>
                </a:solidFill>
                <a:latin typeface="Calibri"/>
                <a:cs typeface="Calibri"/>
              </a:rPr>
              <a:t>iron</a:t>
            </a:r>
            <a:endParaRPr sz="1800">
              <a:latin typeface="Calibri"/>
              <a:cs typeface="Calibri"/>
            </a:endParaRPr>
          </a:p>
          <a:p>
            <a:pPr marL="324485" indent="-312420">
              <a:lnSpc>
                <a:spcPct val="100000"/>
              </a:lnSpc>
              <a:buAutoNum type="alphaLcParenBoth"/>
              <a:tabLst>
                <a:tab pos="325120" algn="l"/>
              </a:tabLst>
            </a:pPr>
            <a:r>
              <a:rPr sz="1800" spc="-5" dirty="0">
                <a:solidFill>
                  <a:srgbClr val="333333"/>
                </a:solidFill>
                <a:latin typeface="Calibri"/>
                <a:cs typeface="Calibri"/>
              </a:rPr>
              <a:t>copper</a:t>
            </a:r>
            <a:endParaRPr sz="1800">
              <a:latin typeface="Calibri"/>
              <a:cs typeface="Calibri"/>
            </a:endParaRPr>
          </a:p>
          <a:p>
            <a:pPr marL="302260" indent="-289560">
              <a:lnSpc>
                <a:spcPct val="100000"/>
              </a:lnSpc>
              <a:buAutoNum type="alphaLcParenBoth"/>
              <a:tabLst>
                <a:tab pos="302260" algn="l"/>
              </a:tabLst>
            </a:pPr>
            <a:r>
              <a:rPr sz="1800" spc="-5" dirty="0">
                <a:solidFill>
                  <a:srgbClr val="333333"/>
                </a:solidFill>
                <a:latin typeface="Calibri"/>
                <a:cs typeface="Calibri"/>
              </a:rPr>
              <a:t>aluminium</a:t>
            </a:r>
            <a:endParaRPr sz="1800">
              <a:latin typeface="Calibri"/>
              <a:cs typeface="Calibri"/>
            </a:endParaRPr>
          </a:p>
          <a:p>
            <a:pPr marL="324485" indent="-312420">
              <a:lnSpc>
                <a:spcPct val="100000"/>
              </a:lnSpc>
              <a:buAutoNum type="alphaLcParenBoth"/>
              <a:tabLst>
                <a:tab pos="325120" algn="l"/>
              </a:tabLst>
            </a:pPr>
            <a:r>
              <a:rPr sz="1800" spc="-5" dirty="0">
                <a:solidFill>
                  <a:srgbClr val="333333"/>
                </a:solidFill>
                <a:latin typeface="Calibri"/>
                <a:cs typeface="Calibri"/>
              </a:rPr>
              <a:t>moving</a:t>
            </a:r>
            <a:r>
              <a:rPr sz="1800" spc="-15" dirty="0">
                <a:solidFill>
                  <a:srgbClr val="333333"/>
                </a:solidFill>
                <a:latin typeface="Calibri"/>
                <a:cs typeface="Calibri"/>
              </a:rPr>
              <a:t> </a:t>
            </a:r>
            <a:r>
              <a:rPr sz="1800" spc="-10" dirty="0">
                <a:solidFill>
                  <a:srgbClr val="333333"/>
                </a:solidFill>
                <a:latin typeface="Calibri"/>
                <a:cs typeface="Calibri"/>
              </a:rPr>
              <a:t>charges</a:t>
            </a:r>
            <a:endParaRPr sz="1800">
              <a:latin typeface="Calibri"/>
              <a:cs typeface="Calibri"/>
            </a:endParaRPr>
          </a:p>
        </p:txBody>
      </p:sp>
    </p:spTree>
    <p:extLst>
      <p:ext uri="{BB962C8B-B14F-4D97-AF65-F5344CB8AC3E}">
        <p14:creationId xmlns:p14="http://schemas.microsoft.com/office/powerpoint/2010/main" val="3710184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6"/>
          <p:cNvPicPr preferRelativeResize="0">
            <a:picLocks noGrp="1"/>
          </p:cNvPicPr>
          <p:nvPr>
            <p:ph type="body" idx="1"/>
          </p:nvPr>
        </p:nvPicPr>
        <p:blipFill rotWithShape="1">
          <a:blip r:embed="rId3">
            <a:alphaModFix/>
          </a:blip>
          <a:srcRect/>
          <a:stretch/>
        </p:blipFill>
        <p:spPr>
          <a:xfrm>
            <a:off x="228600" y="0"/>
            <a:ext cx="8686800" cy="6553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6" y="3263010"/>
            <a:ext cx="451485" cy="566822"/>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33333"/>
                </a:solidFill>
                <a:latin typeface="Calibri"/>
                <a:cs typeface="Calibri"/>
              </a:rPr>
              <a:t>Ans:</a:t>
            </a:r>
            <a:r>
              <a:rPr sz="1800" spc="-75" dirty="0">
                <a:solidFill>
                  <a:srgbClr val="333333"/>
                </a:solidFill>
                <a:latin typeface="Calibri"/>
                <a:cs typeface="Calibri"/>
              </a:rPr>
              <a:t> </a:t>
            </a:r>
            <a:r>
              <a:rPr sz="1800" dirty="0">
                <a:solidFill>
                  <a:srgbClr val="333333"/>
                </a:solidFill>
                <a:latin typeface="Calibri"/>
                <a:cs typeface="Calibri"/>
              </a:rPr>
              <a:t>d</a:t>
            </a:r>
            <a:endParaRPr sz="1800">
              <a:latin typeface="Calibri"/>
              <a:cs typeface="Calibri"/>
            </a:endParaRPr>
          </a:p>
        </p:txBody>
      </p:sp>
    </p:spTree>
    <p:extLst>
      <p:ext uri="{BB962C8B-B14F-4D97-AF65-F5344CB8AC3E}">
        <p14:creationId xmlns:p14="http://schemas.microsoft.com/office/powerpoint/2010/main" val="11050189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6" y="2293112"/>
            <a:ext cx="3084671" cy="1674817"/>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333333"/>
                </a:solidFill>
                <a:latin typeface="Calibri"/>
                <a:cs typeface="Calibri"/>
              </a:rPr>
              <a:t>Which</a:t>
            </a:r>
            <a:r>
              <a:rPr sz="1800" spc="15" dirty="0">
                <a:solidFill>
                  <a:srgbClr val="333333"/>
                </a:solidFill>
                <a:latin typeface="Calibri"/>
                <a:cs typeface="Calibri"/>
              </a:rPr>
              <a:t> </a:t>
            </a:r>
            <a:r>
              <a:rPr sz="1800" spc="-5" dirty="0">
                <a:solidFill>
                  <a:srgbClr val="333333"/>
                </a:solidFill>
                <a:latin typeface="Calibri"/>
                <a:cs typeface="Calibri"/>
              </a:rPr>
              <a:t>of</a:t>
            </a:r>
            <a:r>
              <a:rPr sz="1800" spc="-10" dirty="0">
                <a:solidFill>
                  <a:srgbClr val="333333"/>
                </a:solidFill>
                <a:latin typeface="Calibri"/>
                <a:cs typeface="Calibri"/>
              </a:rPr>
              <a:t> </a:t>
            </a:r>
            <a:r>
              <a:rPr sz="1800" dirty="0">
                <a:solidFill>
                  <a:srgbClr val="333333"/>
                </a:solidFill>
                <a:latin typeface="Calibri"/>
                <a:cs typeface="Calibri"/>
              </a:rPr>
              <a:t>the</a:t>
            </a:r>
            <a:r>
              <a:rPr sz="1800" spc="10" dirty="0">
                <a:solidFill>
                  <a:srgbClr val="333333"/>
                </a:solidFill>
                <a:latin typeface="Calibri"/>
                <a:cs typeface="Calibri"/>
              </a:rPr>
              <a:t> </a:t>
            </a:r>
            <a:r>
              <a:rPr sz="1800" spc="-10" dirty="0">
                <a:solidFill>
                  <a:srgbClr val="333333"/>
                </a:solidFill>
                <a:latin typeface="Calibri"/>
                <a:cs typeface="Calibri"/>
              </a:rPr>
              <a:t>following</a:t>
            </a:r>
            <a:r>
              <a:rPr sz="1800" spc="15" dirty="0">
                <a:solidFill>
                  <a:srgbClr val="333333"/>
                </a:solidFill>
                <a:latin typeface="Calibri"/>
                <a:cs typeface="Calibri"/>
              </a:rPr>
              <a:t> </a:t>
            </a:r>
            <a:r>
              <a:rPr sz="1800" spc="-5" dirty="0">
                <a:solidFill>
                  <a:srgbClr val="333333"/>
                </a:solidFill>
                <a:latin typeface="Calibri"/>
                <a:cs typeface="Calibri"/>
              </a:rPr>
              <a:t>is </a:t>
            </a:r>
            <a:r>
              <a:rPr sz="1800" dirty="0">
                <a:solidFill>
                  <a:srgbClr val="333333"/>
                </a:solidFill>
                <a:latin typeface="Calibri"/>
                <a:cs typeface="Calibri"/>
              </a:rPr>
              <a:t>a</a:t>
            </a:r>
            <a:r>
              <a:rPr sz="1800" spc="-10" dirty="0">
                <a:solidFill>
                  <a:srgbClr val="333333"/>
                </a:solidFill>
                <a:latin typeface="Calibri"/>
                <a:cs typeface="Calibri"/>
              </a:rPr>
              <a:t> vector</a:t>
            </a:r>
            <a:r>
              <a:rPr sz="1800" spc="-15" dirty="0">
                <a:solidFill>
                  <a:srgbClr val="333333"/>
                </a:solidFill>
                <a:latin typeface="Calibri"/>
                <a:cs typeface="Calibri"/>
              </a:rPr>
              <a:t> </a:t>
            </a:r>
            <a:r>
              <a:rPr sz="1800" spc="-5" dirty="0">
                <a:solidFill>
                  <a:srgbClr val="333333"/>
                </a:solidFill>
                <a:latin typeface="Calibri"/>
                <a:cs typeface="Calibri"/>
              </a:rPr>
              <a:t>quantity</a:t>
            </a:r>
            <a:r>
              <a:rPr sz="1800" dirty="0">
                <a:solidFill>
                  <a:srgbClr val="333333"/>
                </a:solidFill>
                <a:latin typeface="Calibri"/>
                <a:cs typeface="Calibri"/>
              </a:rPr>
              <a:t> ?</a:t>
            </a:r>
            <a:endParaRPr sz="1800">
              <a:latin typeface="Calibri"/>
              <a:cs typeface="Calibri"/>
            </a:endParaRPr>
          </a:p>
          <a:p>
            <a:pPr marL="314325" indent="-302260">
              <a:lnSpc>
                <a:spcPct val="100000"/>
              </a:lnSpc>
              <a:buAutoNum type="alphaLcParenBoth"/>
              <a:tabLst>
                <a:tab pos="314960" algn="l"/>
              </a:tabLst>
            </a:pPr>
            <a:r>
              <a:rPr sz="1800" spc="-15" dirty="0">
                <a:solidFill>
                  <a:srgbClr val="333333"/>
                </a:solidFill>
                <a:latin typeface="Calibri"/>
                <a:cs typeface="Calibri"/>
              </a:rPr>
              <a:t>Relative </a:t>
            </a:r>
            <a:r>
              <a:rPr sz="1800" spc="-5" dirty="0">
                <a:solidFill>
                  <a:srgbClr val="333333"/>
                </a:solidFill>
                <a:latin typeface="Calibri"/>
                <a:cs typeface="Calibri"/>
              </a:rPr>
              <a:t>permeability</a:t>
            </a:r>
            <a:endParaRPr sz="1800">
              <a:latin typeface="Calibri"/>
              <a:cs typeface="Calibri"/>
            </a:endParaRPr>
          </a:p>
          <a:p>
            <a:pPr marL="324485" indent="-312420">
              <a:lnSpc>
                <a:spcPct val="100000"/>
              </a:lnSpc>
              <a:buAutoNum type="alphaLcParenBoth"/>
              <a:tabLst>
                <a:tab pos="325120" algn="l"/>
              </a:tabLst>
            </a:pPr>
            <a:r>
              <a:rPr sz="1800" spc="-5" dirty="0">
                <a:solidFill>
                  <a:srgbClr val="333333"/>
                </a:solidFill>
                <a:latin typeface="Calibri"/>
                <a:cs typeface="Calibri"/>
              </a:rPr>
              <a:t>Magnetic</a:t>
            </a:r>
            <a:r>
              <a:rPr sz="1800" dirty="0">
                <a:solidFill>
                  <a:srgbClr val="333333"/>
                </a:solidFill>
                <a:latin typeface="Calibri"/>
                <a:cs typeface="Calibri"/>
              </a:rPr>
              <a:t> </a:t>
            </a:r>
            <a:r>
              <a:rPr sz="1800" spc="-5" dirty="0">
                <a:solidFill>
                  <a:srgbClr val="333333"/>
                </a:solidFill>
                <a:latin typeface="Calibri"/>
                <a:cs typeface="Calibri"/>
              </a:rPr>
              <a:t>field </a:t>
            </a:r>
            <a:r>
              <a:rPr sz="1800" spc="-10" dirty="0">
                <a:solidFill>
                  <a:srgbClr val="333333"/>
                </a:solidFill>
                <a:latin typeface="Calibri"/>
                <a:cs typeface="Calibri"/>
              </a:rPr>
              <a:t>intensity</a:t>
            </a:r>
            <a:endParaRPr sz="1800">
              <a:latin typeface="Calibri"/>
              <a:cs typeface="Calibri"/>
            </a:endParaRPr>
          </a:p>
          <a:p>
            <a:pPr marL="301625" indent="-289560">
              <a:lnSpc>
                <a:spcPct val="100000"/>
              </a:lnSpc>
              <a:buAutoNum type="alphaLcParenBoth"/>
              <a:tabLst>
                <a:tab pos="302260" algn="l"/>
              </a:tabLst>
            </a:pPr>
            <a:r>
              <a:rPr sz="1800" spc="-5" dirty="0">
                <a:solidFill>
                  <a:srgbClr val="333333"/>
                </a:solidFill>
                <a:latin typeface="Calibri"/>
                <a:cs typeface="Calibri"/>
              </a:rPr>
              <a:t>Flux</a:t>
            </a:r>
            <a:r>
              <a:rPr sz="1800" spc="-40" dirty="0">
                <a:solidFill>
                  <a:srgbClr val="333333"/>
                </a:solidFill>
                <a:latin typeface="Calibri"/>
                <a:cs typeface="Calibri"/>
              </a:rPr>
              <a:t> </a:t>
            </a:r>
            <a:r>
              <a:rPr sz="1800" spc="-5" dirty="0">
                <a:solidFill>
                  <a:srgbClr val="333333"/>
                </a:solidFill>
                <a:latin typeface="Calibri"/>
                <a:cs typeface="Calibri"/>
              </a:rPr>
              <a:t>density</a:t>
            </a:r>
            <a:endParaRPr sz="1800">
              <a:latin typeface="Calibri"/>
              <a:cs typeface="Calibri"/>
            </a:endParaRPr>
          </a:p>
          <a:p>
            <a:pPr marL="324485" indent="-312420">
              <a:lnSpc>
                <a:spcPct val="100000"/>
              </a:lnSpc>
              <a:buAutoNum type="alphaLcParenBoth"/>
              <a:tabLst>
                <a:tab pos="325120" algn="l"/>
              </a:tabLst>
            </a:pPr>
            <a:r>
              <a:rPr sz="1800" spc="-5" dirty="0">
                <a:solidFill>
                  <a:srgbClr val="333333"/>
                </a:solidFill>
                <a:latin typeface="Calibri"/>
                <a:cs typeface="Calibri"/>
              </a:rPr>
              <a:t>Magnetic </a:t>
            </a:r>
            <a:r>
              <a:rPr sz="1800" spc="-10" dirty="0">
                <a:solidFill>
                  <a:srgbClr val="333333"/>
                </a:solidFill>
                <a:latin typeface="Calibri"/>
                <a:cs typeface="Calibri"/>
              </a:rPr>
              <a:t>potential</a:t>
            </a:r>
            <a:endParaRPr sz="1800">
              <a:latin typeface="Calibri"/>
              <a:cs typeface="Calibri"/>
            </a:endParaRPr>
          </a:p>
        </p:txBody>
      </p:sp>
    </p:spTree>
    <p:extLst>
      <p:ext uri="{BB962C8B-B14F-4D97-AF65-F5344CB8AC3E}">
        <p14:creationId xmlns:p14="http://schemas.microsoft.com/office/powerpoint/2010/main" val="18733381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6" y="3263010"/>
            <a:ext cx="451485" cy="566822"/>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33333"/>
                </a:solidFill>
                <a:latin typeface="Calibri"/>
                <a:cs typeface="Calibri"/>
              </a:rPr>
              <a:t>Ans:</a:t>
            </a:r>
            <a:r>
              <a:rPr sz="1800" spc="-75" dirty="0">
                <a:solidFill>
                  <a:srgbClr val="333333"/>
                </a:solidFill>
                <a:latin typeface="Calibri"/>
                <a:cs typeface="Calibri"/>
              </a:rPr>
              <a:t> </a:t>
            </a:r>
            <a:r>
              <a:rPr sz="1800" dirty="0">
                <a:solidFill>
                  <a:srgbClr val="333333"/>
                </a:solidFill>
                <a:latin typeface="Calibri"/>
                <a:cs typeface="Calibri"/>
              </a:rPr>
              <a:t>b</a:t>
            </a:r>
            <a:endParaRPr sz="1800">
              <a:latin typeface="Calibri"/>
              <a:cs typeface="Calibri"/>
            </a:endParaRPr>
          </a:p>
        </p:txBody>
      </p:sp>
    </p:spTree>
    <p:extLst>
      <p:ext uri="{BB962C8B-B14F-4D97-AF65-F5344CB8AC3E}">
        <p14:creationId xmlns:p14="http://schemas.microsoft.com/office/powerpoint/2010/main" val="551206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5" y="2570227"/>
            <a:ext cx="4174808" cy="1951816"/>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333333"/>
                </a:solidFill>
                <a:latin typeface="Calibri"/>
                <a:cs typeface="Calibri"/>
              </a:rPr>
              <a:t>The </a:t>
            </a:r>
            <a:r>
              <a:rPr sz="1800" spc="-15" dirty="0">
                <a:solidFill>
                  <a:srgbClr val="333333"/>
                </a:solidFill>
                <a:latin typeface="Calibri"/>
                <a:cs typeface="Calibri"/>
              </a:rPr>
              <a:t>ratio</a:t>
            </a:r>
            <a:r>
              <a:rPr sz="1800" spc="5" dirty="0">
                <a:solidFill>
                  <a:srgbClr val="333333"/>
                </a:solidFill>
                <a:latin typeface="Calibri"/>
                <a:cs typeface="Calibri"/>
              </a:rPr>
              <a:t> </a:t>
            </a:r>
            <a:r>
              <a:rPr sz="1800" spc="-5" dirty="0">
                <a:solidFill>
                  <a:srgbClr val="333333"/>
                </a:solidFill>
                <a:latin typeface="Calibri"/>
                <a:cs typeface="Calibri"/>
              </a:rPr>
              <a:t>of </a:t>
            </a:r>
            <a:r>
              <a:rPr sz="1800" spc="-10" dirty="0">
                <a:solidFill>
                  <a:srgbClr val="333333"/>
                </a:solidFill>
                <a:latin typeface="Calibri"/>
                <a:cs typeface="Calibri"/>
              </a:rPr>
              <a:t>intensity</a:t>
            </a:r>
            <a:r>
              <a:rPr sz="1800" spc="5" dirty="0">
                <a:solidFill>
                  <a:srgbClr val="333333"/>
                </a:solidFill>
                <a:latin typeface="Calibri"/>
                <a:cs typeface="Calibri"/>
              </a:rPr>
              <a:t> </a:t>
            </a:r>
            <a:r>
              <a:rPr sz="1800" spc="-5" dirty="0">
                <a:solidFill>
                  <a:srgbClr val="333333"/>
                </a:solidFill>
                <a:latin typeface="Calibri"/>
                <a:cs typeface="Calibri"/>
              </a:rPr>
              <a:t>of</a:t>
            </a:r>
            <a:r>
              <a:rPr sz="1800" spc="15" dirty="0">
                <a:solidFill>
                  <a:srgbClr val="333333"/>
                </a:solidFill>
                <a:latin typeface="Calibri"/>
                <a:cs typeface="Calibri"/>
              </a:rPr>
              <a:t> </a:t>
            </a:r>
            <a:r>
              <a:rPr sz="1800" spc="-5" dirty="0">
                <a:solidFill>
                  <a:srgbClr val="333333"/>
                </a:solidFill>
                <a:latin typeface="Calibri"/>
                <a:cs typeface="Calibri"/>
              </a:rPr>
              <a:t>magnetisation</a:t>
            </a:r>
            <a:r>
              <a:rPr sz="1800" spc="5" dirty="0">
                <a:solidFill>
                  <a:srgbClr val="333333"/>
                </a:solidFill>
                <a:latin typeface="Calibri"/>
                <a:cs typeface="Calibri"/>
              </a:rPr>
              <a:t> </a:t>
            </a:r>
            <a:r>
              <a:rPr sz="1800" spc="-10" dirty="0">
                <a:solidFill>
                  <a:srgbClr val="333333"/>
                </a:solidFill>
                <a:latin typeface="Calibri"/>
                <a:cs typeface="Calibri"/>
              </a:rPr>
              <a:t>to</a:t>
            </a:r>
            <a:r>
              <a:rPr sz="1800" spc="-5" dirty="0">
                <a:solidFill>
                  <a:srgbClr val="333333"/>
                </a:solidFill>
                <a:latin typeface="Calibri"/>
                <a:cs typeface="Calibri"/>
              </a:rPr>
              <a:t> </a:t>
            </a:r>
            <a:r>
              <a:rPr sz="1800" dirty="0">
                <a:solidFill>
                  <a:srgbClr val="333333"/>
                </a:solidFill>
                <a:latin typeface="Calibri"/>
                <a:cs typeface="Calibri"/>
              </a:rPr>
              <a:t>the</a:t>
            </a:r>
            <a:r>
              <a:rPr sz="1800" spc="15" dirty="0">
                <a:solidFill>
                  <a:srgbClr val="333333"/>
                </a:solidFill>
                <a:latin typeface="Calibri"/>
                <a:cs typeface="Calibri"/>
              </a:rPr>
              <a:t> </a:t>
            </a:r>
            <a:r>
              <a:rPr sz="1800" spc="-5" dirty="0">
                <a:solidFill>
                  <a:srgbClr val="333333"/>
                </a:solidFill>
                <a:latin typeface="Calibri"/>
                <a:cs typeface="Calibri"/>
              </a:rPr>
              <a:t>magnetisation</a:t>
            </a:r>
            <a:endParaRPr sz="1800">
              <a:latin typeface="Calibri"/>
              <a:cs typeface="Calibri"/>
            </a:endParaRPr>
          </a:p>
          <a:p>
            <a:pPr marL="12700">
              <a:lnSpc>
                <a:spcPct val="100000"/>
              </a:lnSpc>
            </a:pPr>
            <a:r>
              <a:rPr sz="1800" spc="-20" dirty="0">
                <a:solidFill>
                  <a:srgbClr val="333333"/>
                </a:solidFill>
                <a:latin typeface="Calibri"/>
                <a:cs typeface="Calibri"/>
              </a:rPr>
              <a:t>force</a:t>
            </a:r>
            <a:r>
              <a:rPr sz="1800" spc="-5" dirty="0">
                <a:solidFill>
                  <a:srgbClr val="333333"/>
                </a:solidFill>
                <a:latin typeface="Calibri"/>
                <a:cs typeface="Calibri"/>
              </a:rPr>
              <a:t> is</a:t>
            </a:r>
            <a:r>
              <a:rPr sz="1800" spc="-15" dirty="0">
                <a:solidFill>
                  <a:srgbClr val="333333"/>
                </a:solidFill>
                <a:latin typeface="Calibri"/>
                <a:cs typeface="Calibri"/>
              </a:rPr>
              <a:t> </a:t>
            </a:r>
            <a:r>
              <a:rPr sz="1800" spc="-5" dirty="0">
                <a:solidFill>
                  <a:srgbClr val="333333"/>
                </a:solidFill>
                <a:latin typeface="Calibri"/>
                <a:cs typeface="Calibri"/>
              </a:rPr>
              <a:t>known</a:t>
            </a:r>
            <a:r>
              <a:rPr sz="1800" spc="-10" dirty="0">
                <a:solidFill>
                  <a:srgbClr val="333333"/>
                </a:solidFill>
                <a:latin typeface="Calibri"/>
                <a:cs typeface="Calibri"/>
              </a:rPr>
              <a:t> </a:t>
            </a:r>
            <a:r>
              <a:rPr sz="1800" dirty="0">
                <a:solidFill>
                  <a:srgbClr val="333333"/>
                </a:solidFill>
                <a:latin typeface="Calibri"/>
                <a:cs typeface="Calibri"/>
              </a:rPr>
              <a:t>as</a:t>
            </a:r>
            <a:endParaRPr sz="1800">
              <a:latin typeface="Calibri"/>
              <a:cs typeface="Calibri"/>
            </a:endParaRPr>
          </a:p>
          <a:p>
            <a:pPr marL="313690" indent="-301625">
              <a:lnSpc>
                <a:spcPct val="100000"/>
              </a:lnSpc>
              <a:buAutoNum type="alphaLcParenBoth"/>
              <a:tabLst>
                <a:tab pos="314325" algn="l"/>
              </a:tabLst>
            </a:pPr>
            <a:r>
              <a:rPr sz="1800" spc="-5" dirty="0">
                <a:solidFill>
                  <a:srgbClr val="333333"/>
                </a:solidFill>
                <a:latin typeface="Calibri"/>
                <a:cs typeface="Calibri"/>
              </a:rPr>
              <a:t>flux</a:t>
            </a:r>
            <a:r>
              <a:rPr sz="1800" spc="-35" dirty="0">
                <a:solidFill>
                  <a:srgbClr val="333333"/>
                </a:solidFill>
                <a:latin typeface="Calibri"/>
                <a:cs typeface="Calibri"/>
              </a:rPr>
              <a:t> </a:t>
            </a:r>
            <a:r>
              <a:rPr sz="1800" spc="-5" dirty="0">
                <a:solidFill>
                  <a:srgbClr val="333333"/>
                </a:solidFill>
                <a:latin typeface="Calibri"/>
                <a:cs typeface="Calibri"/>
              </a:rPr>
              <a:t>density</a:t>
            </a:r>
            <a:endParaRPr sz="1800">
              <a:latin typeface="Calibri"/>
              <a:cs typeface="Calibri"/>
            </a:endParaRPr>
          </a:p>
          <a:p>
            <a:pPr marL="324485" indent="-312420">
              <a:lnSpc>
                <a:spcPct val="100000"/>
              </a:lnSpc>
              <a:buAutoNum type="alphaLcParenBoth"/>
              <a:tabLst>
                <a:tab pos="325120" algn="l"/>
              </a:tabLst>
            </a:pPr>
            <a:r>
              <a:rPr sz="1800" spc="-5" dirty="0">
                <a:solidFill>
                  <a:srgbClr val="333333"/>
                </a:solidFill>
                <a:latin typeface="Calibri"/>
                <a:cs typeface="Calibri"/>
              </a:rPr>
              <a:t>susceptibility</a:t>
            </a:r>
            <a:endParaRPr sz="1800">
              <a:latin typeface="Calibri"/>
              <a:cs typeface="Calibri"/>
            </a:endParaRPr>
          </a:p>
          <a:p>
            <a:pPr marL="301625" indent="-289560">
              <a:lnSpc>
                <a:spcPct val="100000"/>
              </a:lnSpc>
              <a:buAutoNum type="alphaLcParenBoth"/>
              <a:tabLst>
                <a:tab pos="302260" algn="l"/>
              </a:tabLst>
            </a:pPr>
            <a:r>
              <a:rPr sz="1800" spc="-10" dirty="0">
                <a:solidFill>
                  <a:srgbClr val="333333"/>
                </a:solidFill>
                <a:latin typeface="Calibri"/>
                <a:cs typeface="Calibri"/>
              </a:rPr>
              <a:t>relative</a:t>
            </a:r>
            <a:r>
              <a:rPr sz="1800" spc="-20" dirty="0">
                <a:solidFill>
                  <a:srgbClr val="333333"/>
                </a:solidFill>
                <a:latin typeface="Calibri"/>
                <a:cs typeface="Calibri"/>
              </a:rPr>
              <a:t> </a:t>
            </a:r>
            <a:r>
              <a:rPr sz="1800" spc="-5" dirty="0">
                <a:solidFill>
                  <a:srgbClr val="333333"/>
                </a:solidFill>
                <a:latin typeface="Calibri"/>
                <a:cs typeface="Calibri"/>
              </a:rPr>
              <a:t>permeability</a:t>
            </a:r>
            <a:endParaRPr sz="1800">
              <a:latin typeface="Calibri"/>
              <a:cs typeface="Calibri"/>
            </a:endParaRPr>
          </a:p>
          <a:p>
            <a:pPr marL="324485" indent="-312420">
              <a:lnSpc>
                <a:spcPct val="100000"/>
              </a:lnSpc>
              <a:buAutoNum type="alphaLcParenBoth"/>
              <a:tabLst>
                <a:tab pos="325120" algn="l"/>
              </a:tabLst>
            </a:pPr>
            <a:r>
              <a:rPr sz="1800" spc="-5" dirty="0">
                <a:solidFill>
                  <a:srgbClr val="333333"/>
                </a:solidFill>
                <a:latin typeface="Calibri"/>
                <a:cs typeface="Calibri"/>
              </a:rPr>
              <a:t>none of</a:t>
            </a:r>
            <a:r>
              <a:rPr sz="1800" spc="-25" dirty="0">
                <a:solidFill>
                  <a:srgbClr val="333333"/>
                </a:solidFill>
                <a:latin typeface="Calibri"/>
                <a:cs typeface="Calibri"/>
              </a:rPr>
              <a:t> </a:t>
            </a:r>
            <a:r>
              <a:rPr sz="1800" dirty="0">
                <a:solidFill>
                  <a:srgbClr val="333333"/>
                </a:solidFill>
                <a:latin typeface="Calibri"/>
                <a:cs typeface="Calibri"/>
              </a:rPr>
              <a:t>the</a:t>
            </a:r>
            <a:r>
              <a:rPr sz="1800" spc="-5" dirty="0">
                <a:solidFill>
                  <a:srgbClr val="333333"/>
                </a:solidFill>
                <a:latin typeface="Calibri"/>
                <a:cs typeface="Calibri"/>
              </a:rPr>
              <a:t> above</a:t>
            </a:r>
            <a:endParaRPr sz="1800">
              <a:latin typeface="Calibri"/>
              <a:cs typeface="Calibri"/>
            </a:endParaRPr>
          </a:p>
        </p:txBody>
      </p:sp>
    </p:spTree>
    <p:extLst>
      <p:ext uri="{BB962C8B-B14F-4D97-AF65-F5344CB8AC3E}">
        <p14:creationId xmlns:p14="http://schemas.microsoft.com/office/powerpoint/2010/main" val="3135961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6" y="3263010"/>
            <a:ext cx="451485" cy="566822"/>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33333"/>
                </a:solidFill>
                <a:latin typeface="Calibri"/>
                <a:cs typeface="Calibri"/>
              </a:rPr>
              <a:t>Ans:</a:t>
            </a:r>
            <a:r>
              <a:rPr sz="1800" spc="-75" dirty="0">
                <a:solidFill>
                  <a:srgbClr val="333333"/>
                </a:solidFill>
                <a:latin typeface="Calibri"/>
                <a:cs typeface="Calibri"/>
              </a:rPr>
              <a:t> </a:t>
            </a:r>
            <a:r>
              <a:rPr sz="1800" dirty="0">
                <a:solidFill>
                  <a:srgbClr val="333333"/>
                </a:solidFill>
                <a:latin typeface="Calibri"/>
                <a:cs typeface="Calibri"/>
              </a:rPr>
              <a:t>b</a:t>
            </a:r>
            <a:endParaRPr sz="1800">
              <a:latin typeface="Calibri"/>
              <a:cs typeface="Calibri"/>
            </a:endParaRPr>
          </a:p>
        </p:txBody>
      </p:sp>
    </p:spTree>
    <p:extLst>
      <p:ext uri="{BB962C8B-B14F-4D97-AF65-F5344CB8AC3E}">
        <p14:creationId xmlns:p14="http://schemas.microsoft.com/office/powerpoint/2010/main" val="40059880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6" y="2015998"/>
            <a:ext cx="2404110" cy="1674817"/>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333333"/>
                </a:solidFill>
                <a:latin typeface="Calibri"/>
                <a:cs typeface="Calibri"/>
              </a:rPr>
              <a:t>The unit</a:t>
            </a:r>
            <a:r>
              <a:rPr sz="1800" spc="10" dirty="0">
                <a:solidFill>
                  <a:srgbClr val="333333"/>
                </a:solidFill>
                <a:latin typeface="Calibri"/>
                <a:cs typeface="Calibri"/>
              </a:rPr>
              <a:t> </a:t>
            </a:r>
            <a:r>
              <a:rPr sz="1800" spc="-5" dirty="0">
                <a:solidFill>
                  <a:srgbClr val="333333"/>
                </a:solidFill>
                <a:latin typeface="Calibri"/>
                <a:cs typeface="Calibri"/>
              </a:rPr>
              <a:t>of </a:t>
            </a:r>
            <a:r>
              <a:rPr sz="1800" spc="-10" dirty="0">
                <a:solidFill>
                  <a:srgbClr val="333333"/>
                </a:solidFill>
                <a:latin typeface="Calibri"/>
                <a:cs typeface="Calibri"/>
              </a:rPr>
              <a:t>relative</a:t>
            </a:r>
            <a:r>
              <a:rPr sz="1800" spc="-5" dirty="0">
                <a:solidFill>
                  <a:srgbClr val="333333"/>
                </a:solidFill>
                <a:latin typeface="Calibri"/>
                <a:cs typeface="Calibri"/>
              </a:rPr>
              <a:t> permeability</a:t>
            </a:r>
            <a:r>
              <a:rPr sz="1800" spc="5" dirty="0">
                <a:solidFill>
                  <a:srgbClr val="333333"/>
                </a:solidFill>
                <a:latin typeface="Calibri"/>
                <a:cs typeface="Calibri"/>
              </a:rPr>
              <a:t> </a:t>
            </a:r>
            <a:r>
              <a:rPr sz="1800" spc="-5" dirty="0">
                <a:solidFill>
                  <a:srgbClr val="333333"/>
                </a:solidFill>
                <a:latin typeface="Calibri"/>
                <a:cs typeface="Calibri"/>
              </a:rPr>
              <a:t>is</a:t>
            </a:r>
            <a:endParaRPr sz="1800">
              <a:latin typeface="Calibri"/>
              <a:cs typeface="Calibri"/>
            </a:endParaRPr>
          </a:p>
          <a:p>
            <a:pPr marL="313690" indent="-301625">
              <a:lnSpc>
                <a:spcPct val="100000"/>
              </a:lnSpc>
              <a:buAutoNum type="alphaLcParenBoth"/>
              <a:tabLst>
                <a:tab pos="314325" algn="l"/>
              </a:tabLst>
            </a:pPr>
            <a:r>
              <a:rPr sz="1800" spc="-5" dirty="0">
                <a:solidFill>
                  <a:srgbClr val="333333"/>
                </a:solidFill>
                <a:latin typeface="Calibri"/>
                <a:cs typeface="Calibri"/>
              </a:rPr>
              <a:t>henry/metre</a:t>
            </a:r>
            <a:endParaRPr sz="1800">
              <a:latin typeface="Calibri"/>
              <a:cs typeface="Calibri"/>
            </a:endParaRPr>
          </a:p>
          <a:p>
            <a:pPr marL="324485" indent="-312420">
              <a:lnSpc>
                <a:spcPct val="100000"/>
              </a:lnSpc>
              <a:buAutoNum type="alphaLcParenBoth"/>
              <a:tabLst>
                <a:tab pos="325120" algn="l"/>
              </a:tabLst>
            </a:pPr>
            <a:r>
              <a:rPr sz="1800" spc="-5" dirty="0">
                <a:solidFill>
                  <a:srgbClr val="333333"/>
                </a:solidFill>
                <a:latin typeface="Calibri"/>
                <a:cs typeface="Calibri"/>
              </a:rPr>
              <a:t>henry</a:t>
            </a:r>
            <a:endParaRPr sz="1800">
              <a:latin typeface="Calibri"/>
              <a:cs typeface="Calibri"/>
            </a:endParaRPr>
          </a:p>
          <a:p>
            <a:pPr marL="301625" indent="-289560">
              <a:lnSpc>
                <a:spcPct val="100000"/>
              </a:lnSpc>
              <a:buAutoNum type="alphaLcParenBoth"/>
              <a:tabLst>
                <a:tab pos="302260" algn="l"/>
              </a:tabLst>
            </a:pPr>
            <a:r>
              <a:rPr sz="1800" spc="-5" dirty="0">
                <a:solidFill>
                  <a:srgbClr val="333333"/>
                </a:solidFill>
                <a:latin typeface="Calibri"/>
                <a:cs typeface="Calibri"/>
              </a:rPr>
              <a:t>henry/sq.</a:t>
            </a:r>
            <a:r>
              <a:rPr sz="1800" spc="-55" dirty="0">
                <a:solidFill>
                  <a:srgbClr val="333333"/>
                </a:solidFill>
                <a:latin typeface="Calibri"/>
                <a:cs typeface="Calibri"/>
              </a:rPr>
              <a:t> </a:t>
            </a:r>
            <a:r>
              <a:rPr sz="1800" dirty="0">
                <a:solidFill>
                  <a:srgbClr val="333333"/>
                </a:solidFill>
                <a:latin typeface="Calibri"/>
                <a:cs typeface="Calibri"/>
              </a:rPr>
              <a:t>m</a:t>
            </a:r>
            <a:endParaRPr sz="1800">
              <a:latin typeface="Calibri"/>
              <a:cs typeface="Calibri"/>
            </a:endParaRPr>
          </a:p>
          <a:p>
            <a:pPr marL="324485" indent="-312420">
              <a:lnSpc>
                <a:spcPct val="100000"/>
              </a:lnSpc>
              <a:buAutoNum type="alphaLcParenBoth"/>
              <a:tabLst>
                <a:tab pos="325120" algn="l"/>
              </a:tabLst>
            </a:pPr>
            <a:r>
              <a:rPr sz="1800" spc="-5" dirty="0">
                <a:solidFill>
                  <a:srgbClr val="333333"/>
                </a:solidFill>
                <a:latin typeface="Calibri"/>
                <a:cs typeface="Calibri"/>
              </a:rPr>
              <a:t>it</a:t>
            </a:r>
            <a:r>
              <a:rPr sz="1800" spc="-20" dirty="0">
                <a:solidFill>
                  <a:srgbClr val="333333"/>
                </a:solidFill>
                <a:latin typeface="Calibri"/>
                <a:cs typeface="Calibri"/>
              </a:rPr>
              <a:t> </a:t>
            </a:r>
            <a:r>
              <a:rPr sz="1800" spc="-5" dirty="0">
                <a:solidFill>
                  <a:srgbClr val="333333"/>
                </a:solidFill>
                <a:latin typeface="Calibri"/>
                <a:cs typeface="Calibri"/>
              </a:rPr>
              <a:t>is</a:t>
            </a:r>
            <a:r>
              <a:rPr sz="1800" spc="-25" dirty="0">
                <a:solidFill>
                  <a:srgbClr val="333333"/>
                </a:solidFill>
                <a:latin typeface="Calibri"/>
                <a:cs typeface="Calibri"/>
              </a:rPr>
              <a:t> </a:t>
            </a:r>
            <a:r>
              <a:rPr sz="1800" spc="-5" dirty="0">
                <a:solidFill>
                  <a:srgbClr val="333333"/>
                </a:solidFill>
                <a:latin typeface="Calibri"/>
                <a:cs typeface="Calibri"/>
              </a:rPr>
              <a:t>dimensionless</a:t>
            </a:r>
            <a:endParaRPr sz="1800">
              <a:latin typeface="Calibri"/>
              <a:cs typeface="Calibri"/>
            </a:endParaRPr>
          </a:p>
        </p:txBody>
      </p:sp>
    </p:spTree>
    <p:extLst>
      <p:ext uri="{BB962C8B-B14F-4D97-AF65-F5344CB8AC3E}">
        <p14:creationId xmlns:p14="http://schemas.microsoft.com/office/powerpoint/2010/main" val="4127666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6" y="3263010"/>
            <a:ext cx="451485" cy="566822"/>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33333"/>
                </a:solidFill>
                <a:latin typeface="Calibri"/>
                <a:cs typeface="Calibri"/>
              </a:rPr>
              <a:t>Ans:</a:t>
            </a:r>
            <a:r>
              <a:rPr sz="1800" spc="-75" dirty="0">
                <a:solidFill>
                  <a:srgbClr val="333333"/>
                </a:solidFill>
                <a:latin typeface="Calibri"/>
                <a:cs typeface="Calibri"/>
              </a:rPr>
              <a:t> </a:t>
            </a:r>
            <a:r>
              <a:rPr sz="1800" dirty="0">
                <a:solidFill>
                  <a:srgbClr val="333333"/>
                </a:solidFill>
                <a:latin typeface="Calibri"/>
                <a:cs typeface="Calibri"/>
              </a:rPr>
              <a:t>d</a:t>
            </a:r>
            <a:endParaRPr sz="1800">
              <a:latin typeface="Calibri"/>
              <a:cs typeface="Calibri"/>
            </a:endParaRPr>
          </a:p>
        </p:txBody>
      </p:sp>
    </p:spTree>
    <p:extLst>
      <p:ext uri="{BB962C8B-B14F-4D97-AF65-F5344CB8AC3E}">
        <p14:creationId xmlns:p14="http://schemas.microsoft.com/office/powerpoint/2010/main" val="39526639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5" y="2293112"/>
            <a:ext cx="2662238" cy="2505814"/>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333333"/>
                </a:solidFill>
                <a:latin typeface="Calibri"/>
                <a:cs typeface="Calibri"/>
              </a:rPr>
              <a:t>Degaussing </a:t>
            </a:r>
            <a:r>
              <a:rPr sz="1800" dirty="0">
                <a:solidFill>
                  <a:srgbClr val="333333"/>
                </a:solidFill>
                <a:latin typeface="Calibri"/>
                <a:cs typeface="Calibri"/>
              </a:rPr>
              <a:t>is</a:t>
            </a:r>
            <a:r>
              <a:rPr sz="1800" spc="-5" dirty="0">
                <a:solidFill>
                  <a:srgbClr val="333333"/>
                </a:solidFill>
                <a:latin typeface="Calibri"/>
                <a:cs typeface="Calibri"/>
              </a:rPr>
              <a:t> </a:t>
            </a:r>
            <a:r>
              <a:rPr sz="1800" dirty="0">
                <a:solidFill>
                  <a:srgbClr val="333333"/>
                </a:solidFill>
                <a:latin typeface="Calibri"/>
                <a:cs typeface="Calibri"/>
              </a:rPr>
              <a:t>the</a:t>
            </a:r>
            <a:r>
              <a:rPr sz="1800" spc="10" dirty="0">
                <a:solidFill>
                  <a:srgbClr val="333333"/>
                </a:solidFill>
                <a:latin typeface="Calibri"/>
                <a:cs typeface="Calibri"/>
              </a:rPr>
              <a:t> </a:t>
            </a:r>
            <a:r>
              <a:rPr sz="1800" spc="-10" dirty="0">
                <a:solidFill>
                  <a:srgbClr val="333333"/>
                </a:solidFill>
                <a:latin typeface="Calibri"/>
                <a:cs typeface="Calibri"/>
              </a:rPr>
              <a:t>process</a:t>
            </a:r>
            <a:r>
              <a:rPr sz="1800" spc="-15" dirty="0">
                <a:solidFill>
                  <a:srgbClr val="333333"/>
                </a:solidFill>
                <a:latin typeface="Calibri"/>
                <a:cs typeface="Calibri"/>
              </a:rPr>
              <a:t> </a:t>
            </a:r>
            <a:r>
              <a:rPr sz="1800" spc="-5" dirty="0">
                <a:solidFill>
                  <a:srgbClr val="333333"/>
                </a:solidFill>
                <a:latin typeface="Calibri"/>
                <a:cs typeface="Calibri"/>
              </a:rPr>
              <a:t>of</a:t>
            </a:r>
            <a:endParaRPr sz="1800">
              <a:latin typeface="Calibri"/>
              <a:cs typeface="Calibri"/>
            </a:endParaRPr>
          </a:p>
          <a:p>
            <a:pPr marL="314325" indent="-302260">
              <a:lnSpc>
                <a:spcPct val="100000"/>
              </a:lnSpc>
              <a:buAutoNum type="alphaLcParenBoth"/>
              <a:tabLst>
                <a:tab pos="314960" algn="l"/>
              </a:tabLst>
            </a:pPr>
            <a:r>
              <a:rPr sz="1800" spc="-10" dirty="0">
                <a:solidFill>
                  <a:srgbClr val="333333"/>
                </a:solidFill>
                <a:latin typeface="Calibri"/>
                <a:cs typeface="Calibri"/>
              </a:rPr>
              <a:t>removal</a:t>
            </a:r>
            <a:r>
              <a:rPr sz="1800" spc="-15" dirty="0">
                <a:solidFill>
                  <a:srgbClr val="333333"/>
                </a:solidFill>
                <a:latin typeface="Calibri"/>
                <a:cs typeface="Calibri"/>
              </a:rPr>
              <a:t> </a:t>
            </a:r>
            <a:r>
              <a:rPr sz="1800" spc="-5" dirty="0">
                <a:solidFill>
                  <a:srgbClr val="333333"/>
                </a:solidFill>
                <a:latin typeface="Calibri"/>
                <a:cs typeface="Calibri"/>
              </a:rPr>
              <a:t>of</a:t>
            </a:r>
            <a:r>
              <a:rPr sz="1800" spc="5" dirty="0">
                <a:solidFill>
                  <a:srgbClr val="333333"/>
                </a:solidFill>
                <a:latin typeface="Calibri"/>
                <a:cs typeface="Calibri"/>
              </a:rPr>
              <a:t> </a:t>
            </a:r>
            <a:r>
              <a:rPr sz="1800" spc="-5" dirty="0">
                <a:solidFill>
                  <a:srgbClr val="333333"/>
                </a:solidFill>
                <a:latin typeface="Calibri"/>
                <a:cs typeface="Calibri"/>
              </a:rPr>
              <a:t>magnetic impurities</a:t>
            </a:r>
            <a:endParaRPr sz="1800">
              <a:latin typeface="Calibri"/>
              <a:cs typeface="Calibri"/>
            </a:endParaRPr>
          </a:p>
          <a:p>
            <a:pPr marL="324485" indent="-312420">
              <a:lnSpc>
                <a:spcPct val="100000"/>
              </a:lnSpc>
              <a:buAutoNum type="alphaLcParenBoth"/>
              <a:tabLst>
                <a:tab pos="325120" algn="l"/>
              </a:tabLst>
            </a:pPr>
            <a:r>
              <a:rPr sz="1800" spc="-5" dirty="0">
                <a:solidFill>
                  <a:srgbClr val="333333"/>
                </a:solidFill>
                <a:latin typeface="Calibri"/>
                <a:cs typeface="Calibri"/>
              </a:rPr>
              <a:t>removing</a:t>
            </a:r>
            <a:r>
              <a:rPr sz="1800" dirty="0">
                <a:solidFill>
                  <a:srgbClr val="333333"/>
                </a:solidFill>
                <a:latin typeface="Calibri"/>
                <a:cs typeface="Calibri"/>
              </a:rPr>
              <a:t> </a:t>
            </a:r>
            <a:r>
              <a:rPr sz="1800" spc="-10" dirty="0">
                <a:solidFill>
                  <a:srgbClr val="333333"/>
                </a:solidFill>
                <a:latin typeface="Calibri"/>
                <a:cs typeface="Calibri"/>
              </a:rPr>
              <a:t>gases</a:t>
            </a:r>
            <a:r>
              <a:rPr sz="1800" spc="-15" dirty="0">
                <a:solidFill>
                  <a:srgbClr val="333333"/>
                </a:solidFill>
                <a:latin typeface="Calibri"/>
                <a:cs typeface="Calibri"/>
              </a:rPr>
              <a:t> </a:t>
            </a:r>
            <a:r>
              <a:rPr sz="1800" spc="-10" dirty="0">
                <a:solidFill>
                  <a:srgbClr val="333333"/>
                </a:solidFill>
                <a:latin typeface="Calibri"/>
                <a:cs typeface="Calibri"/>
              </a:rPr>
              <a:t>from</a:t>
            </a:r>
            <a:r>
              <a:rPr sz="1800" spc="-15" dirty="0">
                <a:solidFill>
                  <a:srgbClr val="333333"/>
                </a:solidFill>
                <a:latin typeface="Calibri"/>
                <a:cs typeface="Calibri"/>
              </a:rPr>
              <a:t> </a:t>
            </a:r>
            <a:r>
              <a:rPr sz="1800" dirty="0">
                <a:solidFill>
                  <a:srgbClr val="333333"/>
                </a:solidFill>
                <a:latin typeface="Calibri"/>
                <a:cs typeface="Calibri"/>
              </a:rPr>
              <a:t>the</a:t>
            </a:r>
            <a:r>
              <a:rPr sz="1800" spc="-10" dirty="0">
                <a:solidFill>
                  <a:srgbClr val="333333"/>
                </a:solidFill>
                <a:latin typeface="Calibri"/>
                <a:cs typeface="Calibri"/>
              </a:rPr>
              <a:t> materials</a:t>
            </a:r>
            <a:endParaRPr sz="1800">
              <a:latin typeface="Calibri"/>
              <a:cs typeface="Calibri"/>
            </a:endParaRPr>
          </a:p>
          <a:p>
            <a:pPr marL="302260" indent="-289560">
              <a:lnSpc>
                <a:spcPct val="100000"/>
              </a:lnSpc>
              <a:buAutoNum type="alphaLcParenBoth"/>
              <a:tabLst>
                <a:tab pos="302260" algn="l"/>
              </a:tabLst>
            </a:pPr>
            <a:r>
              <a:rPr sz="1800" spc="-5" dirty="0">
                <a:solidFill>
                  <a:srgbClr val="333333"/>
                </a:solidFill>
                <a:latin typeface="Calibri"/>
                <a:cs typeface="Calibri"/>
              </a:rPr>
              <a:t>remagnetising</a:t>
            </a:r>
            <a:r>
              <a:rPr sz="1800" spc="-15" dirty="0">
                <a:solidFill>
                  <a:srgbClr val="333333"/>
                </a:solidFill>
                <a:latin typeface="Calibri"/>
                <a:cs typeface="Calibri"/>
              </a:rPr>
              <a:t> </a:t>
            </a:r>
            <a:r>
              <a:rPr sz="1800" spc="-10" dirty="0">
                <a:solidFill>
                  <a:srgbClr val="333333"/>
                </a:solidFill>
                <a:latin typeface="Calibri"/>
                <a:cs typeface="Calibri"/>
              </a:rPr>
              <a:t>metallic</a:t>
            </a:r>
            <a:r>
              <a:rPr sz="1800" spc="-5" dirty="0">
                <a:solidFill>
                  <a:srgbClr val="333333"/>
                </a:solidFill>
                <a:latin typeface="Calibri"/>
                <a:cs typeface="Calibri"/>
              </a:rPr>
              <a:t> parts</a:t>
            </a:r>
            <a:endParaRPr sz="1800">
              <a:latin typeface="Calibri"/>
              <a:cs typeface="Calibri"/>
            </a:endParaRPr>
          </a:p>
          <a:p>
            <a:pPr marL="325120" indent="-312420">
              <a:lnSpc>
                <a:spcPct val="100000"/>
              </a:lnSpc>
              <a:buAutoNum type="alphaLcParenBoth"/>
              <a:tabLst>
                <a:tab pos="325120" algn="l"/>
              </a:tabLst>
            </a:pPr>
            <a:r>
              <a:rPr sz="1800" spc="-5" dirty="0">
                <a:solidFill>
                  <a:srgbClr val="333333"/>
                </a:solidFill>
                <a:latin typeface="Calibri"/>
                <a:cs typeface="Calibri"/>
              </a:rPr>
              <a:t>demagnetising</a:t>
            </a:r>
            <a:r>
              <a:rPr sz="1800" spc="10" dirty="0">
                <a:solidFill>
                  <a:srgbClr val="333333"/>
                </a:solidFill>
                <a:latin typeface="Calibri"/>
                <a:cs typeface="Calibri"/>
              </a:rPr>
              <a:t> </a:t>
            </a:r>
            <a:r>
              <a:rPr sz="1800" spc="-10" dirty="0">
                <a:solidFill>
                  <a:srgbClr val="333333"/>
                </a:solidFill>
                <a:latin typeface="Calibri"/>
                <a:cs typeface="Calibri"/>
              </a:rPr>
              <a:t>metallic</a:t>
            </a:r>
            <a:r>
              <a:rPr sz="1800" dirty="0">
                <a:solidFill>
                  <a:srgbClr val="333333"/>
                </a:solidFill>
                <a:latin typeface="Calibri"/>
                <a:cs typeface="Calibri"/>
              </a:rPr>
              <a:t> </a:t>
            </a:r>
            <a:r>
              <a:rPr sz="1800" spc="-5" dirty="0">
                <a:solidFill>
                  <a:srgbClr val="333333"/>
                </a:solidFill>
                <a:latin typeface="Calibri"/>
                <a:cs typeface="Calibri"/>
              </a:rPr>
              <a:t>parts</a:t>
            </a:r>
            <a:endParaRPr sz="1800">
              <a:latin typeface="Calibri"/>
              <a:cs typeface="Calibri"/>
            </a:endParaRPr>
          </a:p>
        </p:txBody>
      </p:sp>
    </p:spTree>
    <p:extLst>
      <p:ext uri="{BB962C8B-B14F-4D97-AF65-F5344CB8AC3E}">
        <p14:creationId xmlns:p14="http://schemas.microsoft.com/office/powerpoint/2010/main" val="6321008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6" y="3263010"/>
            <a:ext cx="451485" cy="566822"/>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33333"/>
                </a:solidFill>
                <a:latin typeface="Calibri"/>
                <a:cs typeface="Calibri"/>
              </a:rPr>
              <a:t>Ans:</a:t>
            </a:r>
            <a:r>
              <a:rPr sz="1800" spc="-75" dirty="0">
                <a:solidFill>
                  <a:srgbClr val="333333"/>
                </a:solidFill>
                <a:latin typeface="Calibri"/>
                <a:cs typeface="Calibri"/>
              </a:rPr>
              <a:t> </a:t>
            </a:r>
            <a:r>
              <a:rPr sz="1800" dirty="0">
                <a:solidFill>
                  <a:srgbClr val="333333"/>
                </a:solidFill>
                <a:latin typeface="Calibri"/>
                <a:cs typeface="Calibri"/>
              </a:rPr>
              <a:t>d</a:t>
            </a:r>
            <a:endParaRPr sz="1800">
              <a:latin typeface="Calibri"/>
              <a:cs typeface="Calibri"/>
            </a:endParaRPr>
          </a:p>
        </p:txBody>
      </p:sp>
    </p:spTree>
    <p:extLst>
      <p:ext uri="{BB962C8B-B14F-4D97-AF65-F5344CB8AC3E}">
        <p14:creationId xmlns:p14="http://schemas.microsoft.com/office/powerpoint/2010/main" val="23422656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6" y="2293112"/>
            <a:ext cx="1753076" cy="1951816"/>
          </a:xfrm>
          <a:prstGeom prst="rect">
            <a:avLst/>
          </a:prstGeom>
        </p:spPr>
        <p:txBody>
          <a:bodyPr vert="horz" wrap="square" lIns="0" tIns="12700" rIns="0" bIns="0" rtlCol="0">
            <a:spAutoFit/>
          </a:bodyPr>
          <a:lstStyle/>
          <a:p>
            <a:pPr marL="64135">
              <a:lnSpc>
                <a:spcPct val="100000"/>
              </a:lnSpc>
              <a:spcBef>
                <a:spcPts val="100"/>
              </a:spcBef>
            </a:pPr>
            <a:r>
              <a:rPr sz="1800" spc="-5" dirty="0">
                <a:solidFill>
                  <a:srgbClr val="333333"/>
                </a:solidFill>
                <a:latin typeface="Calibri"/>
                <a:cs typeface="Calibri"/>
              </a:rPr>
              <a:t>Gilbert</a:t>
            </a:r>
            <a:r>
              <a:rPr sz="1800" dirty="0">
                <a:solidFill>
                  <a:srgbClr val="333333"/>
                </a:solidFill>
                <a:latin typeface="Calibri"/>
                <a:cs typeface="Calibri"/>
              </a:rPr>
              <a:t> </a:t>
            </a:r>
            <a:r>
              <a:rPr sz="1800" spc="-5" dirty="0">
                <a:solidFill>
                  <a:srgbClr val="333333"/>
                </a:solidFill>
                <a:latin typeface="Calibri"/>
                <a:cs typeface="Calibri"/>
              </a:rPr>
              <a:t>is</a:t>
            </a:r>
            <a:r>
              <a:rPr sz="1800" spc="-10" dirty="0">
                <a:solidFill>
                  <a:srgbClr val="333333"/>
                </a:solidFill>
                <a:latin typeface="Calibri"/>
                <a:cs typeface="Calibri"/>
              </a:rPr>
              <a:t> </a:t>
            </a:r>
            <a:r>
              <a:rPr sz="1800" dirty="0">
                <a:solidFill>
                  <a:srgbClr val="333333"/>
                </a:solidFill>
                <a:latin typeface="Calibri"/>
                <a:cs typeface="Calibri"/>
              </a:rPr>
              <a:t>a</a:t>
            </a:r>
            <a:r>
              <a:rPr sz="1800" spc="-20" dirty="0">
                <a:solidFill>
                  <a:srgbClr val="333333"/>
                </a:solidFill>
                <a:latin typeface="Calibri"/>
                <a:cs typeface="Calibri"/>
              </a:rPr>
              <a:t> </a:t>
            </a:r>
            <a:r>
              <a:rPr sz="1800" spc="-5" dirty="0">
                <a:solidFill>
                  <a:srgbClr val="333333"/>
                </a:solidFill>
                <a:latin typeface="Calibri"/>
                <a:cs typeface="Calibri"/>
              </a:rPr>
              <a:t>unit</a:t>
            </a:r>
            <a:r>
              <a:rPr sz="1800" spc="-10" dirty="0">
                <a:solidFill>
                  <a:srgbClr val="333333"/>
                </a:solidFill>
                <a:latin typeface="Calibri"/>
                <a:cs typeface="Calibri"/>
              </a:rPr>
              <a:t> </a:t>
            </a:r>
            <a:r>
              <a:rPr sz="1800" spc="-5" dirty="0">
                <a:solidFill>
                  <a:srgbClr val="333333"/>
                </a:solidFill>
                <a:latin typeface="Calibri"/>
                <a:cs typeface="Calibri"/>
              </a:rPr>
              <a:t>of</a:t>
            </a:r>
            <a:endParaRPr sz="1800">
              <a:latin typeface="Calibri"/>
              <a:cs typeface="Calibri"/>
            </a:endParaRPr>
          </a:p>
          <a:p>
            <a:pPr marL="314325" indent="-302260">
              <a:lnSpc>
                <a:spcPct val="100000"/>
              </a:lnSpc>
              <a:buAutoNum type="alphaLcParenBoth"/>
              <a:tabLst>
                <a:tab pos="314960" algn="l"/>
              </a:tabLst>
            </a:pPr>
            <a:r>
              <a:rPr sz="1800" spc="-10" dirty="0">
                <a:solidFill>
                  <a:srgbClr val="333333"/>
                </a:solidFill>
                <a:latin typeface="Calibri"/>
                <a:cs typeface="Calibri"/>
              </a:rPr>
              <a:t>electromotive</a:t>
            </a:r>
            <a:r>
              <a:rPr sz="1800" spc="-25" dirty="0">
                <a:solidFill>
                  <a:srgbClr val="333333"/>
                </a:solidFill>
                <a:latin typeface="Calibri"/>
                <a:cs typeface="Calibri"/>
              </a:rPr>
              <a:t> </a:t>
            </a:r>
            <a:r>
              <a:rPr sz="1800" spc="-20" dirty="0">
                <a:solidFill>
                  <a:srgbClr val="333333"/>
                </a:solidFill>
                <a:latin typeface="Calibri"/>
                <a:cs typeface="Calibri"/>
              </a:rPr>
              <a:t>force</a:t>
            </a:r>
            <a:endParaRPr sz="1800">
              <a:latin typeface="Calibri"/>
              <a:cs typeface="Calibri"/>
            </a:endParaRPr>
          </a:p>
          <a:p>
            <a:pPr marL="324485" indent="-312420">
              <a:lnSpc>
                <a:spcPct val="100000"/>
              </a:lnSpc>
              <a:buAutoNum type="alphaLcParenBoth"/>
              <a:tabLst>
                <a:tab pos="325120" algn="l"/>
              </a:tabLst>
            </a:pPr>
            <a:r>
              <a:rPr sz="1800" dirty="0">
                <a:solidFill>
                  <a:srgbClr val="333333"/>
                </a:solidFill>
                <a:latin typeface="Calibri"/>
                <a:cs typeface="Calibri"/>
              </a:rPr>
              <a:t>ma</a:t>
            </a:r>
            <a:r>
              <a:rPr sz="1800" spc="5" dirty="0">
                <a:solidFill>
                  <a:srgbClr val="333333"/>
                </a:solidFill>
                <a:latin typeface="Calibri"/>
                <a:cs typeface="Calibri"/>
              </a:rPr>
              <a:t>g</a:t>
            </a:r>
            <a:r>
              <a:rPr sz="1800" spc="-5" dirty="0">
                <a:solidFill>
                  <a:srgbClr val="333333"/>
                </a:solidFill>
                <a:latin typeface="Calibri"/>
                <a:cs typeface="Calibri"/>
              </a:rPr>
              <a:t>n</a:t>
            </a:r>
            <a:r>
              <a:rPr sz="1800" spc="-10" dirty="0">
                <a:solidFill>
                  <a:srgbClr val="333333"/>
                </a:solidFill>
                <a:latin typeface="Calibri"/>
                <a:cs typeface="Calibri"/>
              </a:rPr>
              <a:t>e</a:t>
            </a:r>
            <a:r>
              <a:rPr sz="1800" spc="-15" dirty="0">
                <a:solidFill>
                  <a:srgbClr val="333333"/>
                </a:solidFill>
                <a:latin typeface="Calibri"/>
                <a:cs typeface="Calibri"/>
              </a:rPr>
              <a:t>t</a:t>
            </a:r>
            <a:r>
              <a:rPr sz="1800" spc="-5" dirty="0">
                <a:solidFill>
                  <a:srgbClr val="333333"/>
                </a:solidFill>
                <a:latin typeface="Calibri"/>
                <a:cs typeface="Calibri"/>
              </a:rPr>
              <a:t>omot</a:t>
            </a:r>
            <a:r>
              <a:rPr sz="1800" spc="-10" dirty="0">
                <a:solidFill>
                  <a:srgbClr val="333333"/>
                </a:solidFill>
                <a:latin typeface="Calibri"/>
                <a:cs typeface="Calibri"/>
              </a:rPr>
              <a:t>iv</a:t>
            </a:r>
            <a:r>
              <a:rPr sz="1800" dirty="0">
                <a:solidFill>
                  <a:srgbClr val="333333"/>
                </a:solidFill>
                <a:latin typeface="Calibri"/>
                <a:cs typeface="Calibri"/>
              </a:rPr>
              <a:t>e </a:t>
            </a:r>
            <a:r>
              <a:rPr sz="1800" spc="-30" dirty="0">
                <a:solidFill>
                  <a:srgbClr val="333333"/>
                </a:solidFill>
                <a:latin typeface="Calibri"/>
                <a:cs typeface="Calibri"/>
              </a:rPr>
              <a:t>f</a:t>
            </a:r>
            <a:r>
              <a:rPr sz="1800" spc="-5" dirty="0">
                <a:solidFill>
                  <a:srgbClr val="333333"/>
                </a:solidFill>
                <a:latin typeface="Calibri"/>
                <a:cs typeface="Calibri"/>
              </a:rPr>
              <a:t>o</a:t>
            </a:r>
            <a:r>
              <a:rPr sz="1800" spc="-30" dirty="0">
                <a:solidFill>
                  <a:srgbClr val="333333"/>
                </a:solidFill>
                <a:latin typeface="Calibri"/>
                <a:cs typeface="Calibri"/>
              </a:rPr>
              <a:t>r</a:t>
            </a:r>
            <a:r>
              <a:rPr sz="1800" spc="-10" dirty="0">
                <a:solidFill>
                  <a:srgbClr val="333333"/>
                </a:solidFill>
                <a:latin typeface="Calibri"/>
                <a:cs typeface="Calibri"/>
              </a:rPr>
              <a:t>c</a:t>
            </a:r>
            <a:r>
              <a:rPr sz="1800" dirty="0">
                <a:solidFill>
                  <a:srgbClr val="333333"/>
                </a:solidFill>
                <a:latin typeface="Calibri"/>
                <a:cs typeface="Calibri"/>
              </a:rPr>
              <a:t>e</a:t>
            </a:r>
            <a:endParaRPr sz="1800">
              <a:latin typeface="Calibri"/>
              <a:cs typeface="Calibri"/>
            </a:endParaRPr>
          </a:p>
          <a:p>
            <a:pPr marL="301625" indent="-289560">
              <a:lnSpc>
                <a:spcPct val="100000"/>
              </a:lnSpc>
              <a:buAutoNum type="alphaLcParenBoth"/>
              <a:tabLst>
                <a:tab pos="302260" algn="l"/>
              </a:tabLst>
            </a:pPr>
            <a:r>
              <a:rPr sz="1800" spc="-10" dirty="0">
                <a:solidFill>
                  <a:srgbClr val="333333"/>
                </a:solidFill>
                <a:latin typeface="Calibri"/>
                <a:cs typeface="Calibri"/>
              </a:rPr>
              <a:t>conductance</a:t>
            </a:r>
            <a:endParaRPr sz="1800">
              <a:latin typeface="Calibri"/>
              <a:cs typeface="Calibri"/>
            </a:endParaRPr>
          </a:p>
          <a:p>
            <a:pPr marL="324485" indent="-312420">
              <a:lnSpc>
                <a:spcPct val="100000"/>
              </a:lnSpc>
              <a:buAutoNum type="alphaLcParenBoth"/>
              <a:tabLst>
                <a:tab pos="325120" algn="l"/>
              </a:tabLst>
            </a:pPr>
            <a:r>
              <a:rPr sz="1800" spc="-10" dirty="0">
                <a:solidFill>
                  <a:srgbClr val="333333"/>
                </a:solidFill>
                <a:latin typeface="Calibri"/>
                <a:cs typeface="Calibri"/>
              </a:rPr>
              <a:t>permittivity</a:t>
            </a:r>
            <a:endParaRPr sz="1800">
              <a:latin typeface="Calibri"/>
              <a:cs typeface="Calibri"/>
            </a:endParaRPr>
          </a:p>
        </p:txBody>
      </p:sp>
    </p:spTree>
    <p:extLst>
      <p:ext uri="{BB962C8B-B14F-4D97-AF65-F5344CB8AC3E}">
        <p14:creationId xmlns:p14="http://schemas.microsoft.com/office/powerpoint/2010/main" val="2636620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7"/>
          <p:cNvSpPr txBox="1">
            <a:spLocks noGrp="1"/>
          </p:cNvSpPr>
          <p:nvPr>
            <p:ph type="title"/>
          </p:nvPr>
        </p:nvSpPr>
        <p:spPr>
          <a:xfrm>
            <a:off x="422275" y="3175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3200"/>
              <a:buFont typeface="Calibri"/>
              <a:buNone/>
            </a:pPr>
            <a:r>
              <a:rPr lang="en-US" sz="3200" b="0" i="0" u="none">
                <a:solidFill>
                  <a:srgbClr val="FF0000"/>
                </a:solidFill>
                <a:latin typeface="Calibri"/>
                <a:ea typeface="Calibri"/>
                <a:cs typeface="Calibri"/>
                <a:sym typeface="Calibri"/>
              </a:rPr>
              <a:t>TRANSFORMER SYMBOLS</a:t>
            </a:r>
            <a:endParaRPr/>
          </a:p>
        </p:txBody>
      </p:sp>
      <p:pic>
        <p:nvPicPr>
          <p:cNvPr id="154" name="Google Shape;154;p7"/>
          <p:cNvPicPr preferRelativeResize="0"/>
          <p:nvPr/>
        </p:nvPicPr>
        <p:blipFill rotWithShape="1">
          <a:blip r:embed="rId3">
            <a:alphaModFix/>
          </a:blip>
          <a:srcRect/>
          <a:stretch/>
        </p:blipFill>
        <p:spPr>
          <a:xfrm>
            <a:off x="533400" y="3829050"/>
            <a:ext cx="3600450" cy="2990850"/>
          </a:xfrm>
          <a:prstGeom prst="rect">
            <a:avLst/>
          </a:prstGeom>
          <a:noFill/>
          <a:ln>
            <a:noFill/>
          </a:ln>
        </p:spPr>
      </p:pic>
      <p:pic>
        <p:nvPicPr>
          <p:cNvPr id="155" name="Google Shape;155;p7"/>
          <p:cNvPicPr preferRelativeResize="0"/>
          <p:nvPr/>
        </p:nvPicPr>
        <p:blipFill rotWithShape="1">
          <a:blip r:embed="rId4">
            <a:alphaModFix/>
          </a:blip>
          <a:srcRect/>
          <a:stretch/>
        </p:blipFill>
        <p:spPr>
          <a:xfrm>
            <a:off x="5006975" y="3881437"/>
            <a:ext cx="4057650" cy="2886075"/>
          </a:xfrm>
          <a:prstGeom prst="rect">
            <a:avLst/>
          </a:prstGeom>
          <a:noFill/>
          <a:ln>
            <a:noFill/>
          </a:ln>
        </p:spPr>
      </p:pic>
      <p:pic>
        <p:nvPicPr>
          <p:cNvPr id="156" name="Google Shape;156;p7"/>
          <p:cNvPicPr preferRelativeResize="0"/>
          <p:nvPr/>
        </p:nvPicPr>
        <p:blipFill rotWithShape="1">
          <a:blip r:embed="rId5">
            <a:alphaModFix/>
          </a:blip>
          <a:srcRect/>
          <a:stretch/>
        </p:blipFill>
        <p:spPr>
          <a:xfrm>
            <a:off x="1447800" y="838200"/>
            <a:ext cx="6477000" cy="304323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6" y="3263010"/>
            <a:ext cx="451485" cy="566822"/>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33333"/>
                </a:solidFill>
                <a:latin typeface="Calibri"/>
                <a:cs typeface="Calibri"/>
              </a:rPr>
              <a:t>Ans:</a:t>
            </a:r>
            <a:r>
              <a:rPr sz="1800" spc="-75" dirty="0">
                <a:solidFill>
                  <a:srgbClr val="333333"/>
                </a:solidFill>
                <a:latin typeface="Calibri"/>
                <a:cs typeface="Calibri"/>
              </a:rPr>
              <a:t> </a:t>
            </a:r>
            <a:r>
              <a:rPr sz="1800" dirty="0">
                <a:solidFill>
                  <a:srgbClr val="333333"/>
                </a:solidFill>
                <a:latin typeface="Calibri"/>
                <a:cs typeface="Calibri"/>
              </a:rPr>
              <a:t>b</a:t>
            </a:r>
            <a:endParaRPr sz="1800">
              <a:latin typeface="Calibri"/>
              <a:cs typeface="Calibri"/>
            </a:endParaRPr>
          </a:p>
        </p:txBody>
      </p:sp>
    </p:spTree>
    <p:extLst>
      <p:ext uri="{BB962C8B-B14F-4D97-AF65-F5344CB8AC3E}">
        <p14:creationId xmlns:p14="http://schemas.microsoft.com/office/powerpoint/2010/main" val="12951652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6" y="2293112"/>
            <a:ext cx="1986439" cy="1674817"/>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333333"/>
                </a:solidFill>
                <a:latin typeface="Calibri"/>
                <a:cs typeface="Calibri"/>
              </a:rPr>
              <a:t>Reciprocal</a:t>
            </a:r>
            <a:r>
              <a:rPr sz="1800" spc="10" dirty="0">
                <a:solidFill>
                  <a:srgbClr val="333333"/>
                </a:solidFill>
                <a:latin typeface="Calibri"/>
                <a:cs typeface="Calibri"/>
              </a:rPr>
              <a:t> </a:t>
            </a:r>
            <a:r>
              <a:rPr sz="1800" spc="-5" dirty="0">
                <a:solidFill>
                  <a:srgbClr val="333333"/>
                </a:solidFill>
                <a:latin typeface="Calibri"/>
                <a:cs typeface="Calibri"/>
              </a:rPr>
              <a:t>of</a:t>
            </a:r>
            <a:r>
              <a:rPr sz="1800" spc="5" dirty="0">
                <a:solidFill>
                  <a:srgbClr val="333333"/>
                </a:solidFill>
                <a:latin typeface="Calibri"/>
                <a:cs typeface="Calibri"/>
              </a:rPr>
              <a:t> </a:t>
            </a:r>
            <a:r>
              <a:rPr sz="1800" spc="-5" dirty="0">
                <a:solidFill>
                  <a:srgbClr val="333333"/>
                </a:solidFill>
                <a:latin typeface="Calibri"/>
                <a:cs typeface="Calibri"/>
              </a:rPr>
              <a:t>permeability</a:t>
            </a:r>
            <a:r>
              <a:rPr sz="1800" dirty="0">
                <a:solidFill>
                  <a:srgbClr val="333333"/>
                </a:solidFill>
                <a:latin typeface="Calibri"/>
                <a:cs typeface="Calibri"/>
              </a:rPr>
              <a:t> </a:t>
            </a:r>
            <a:r>
              <a:rPr sz="1800" spc="-5" dirty="0">
                <a:solidFill>
                  <a:srgbClr val="333333"/>
                </a:solidFill>
                <a:latin typeface="Calibri"/>
                <a:cs typeface="Calibri"/>
              </a:rPr>
              <a:t>is</a:t>
            </a:r>
            <a:endParaRPr sz="1800">
              <a:latin typeface="Calibri"/>
              <a:cs typeface="Calibri"/>
            </a:endParaRPr>
          </a:p>
          <a:p>
            <a:pPr marL="314325" indent="-302260">
              <a:lnSpc>
                <a:spcPct val="100000"/>
              </a:lnSpc>
              <a:buAutoNum type="alphaLcParenBoth"/>
              <a:tabLst>
                <a:tab pos="314960" algn="l"/>
              </a:tabLst>
            </a:pPr>
            <a:r>
              <a:rPr sz="1800" spc="-5" dirty="0">
                <a:solidFill>
                  <a:srgbClr val="333333"/>
                </a:solidFill>
                <a:latin typeface="Calibri"/>
                <a:cs typeface="Calibri"/>
              </a:rPr>
              <a:t>reluctivity</a:t>
            </a:r>
            <a:endParaRPr sz="1800">
              <a:latin typeface="Calibri"/>
              <a:cs typeface="Calibri"/>
            </a:endParaRPr>
          </a:p>
          <a:p>
            <a:pPr marL="324485" indent="-312420">
              <a:lnSpc>
                <a:spcPct val="100000"/>
              </a:lnSpc>
              <a:buAutoNum type="alphaLcParenBoth"/>
              <a:tabLst>
                <a:tab pos="325120" algn="l"/>
              </a:tabLst>
            </a:pPr>
            <a:r>
              <a:rPr sz="1800" spc="-5" dirty="0">
                <a:solidFill>
                  <a:srgbClr val="333333"/>
                </a:solidFill>
                <a:latin typeface="Calibri"/>
                <a:cs typeface="Calibri"/>
              </a:rPr>
              <a:t>susceptibility</a:t>
            </a:r>
            <a:endParaRPr sz="1800">
              <a:latin typeface="Calibri"/>
              <a:cs typeface="Calibri"/>
            </a:endParaRPr>
          </a:p>
          <a:p>
            <a:pPr marL="301625" indent="-289560">
              <a:lnSpc>
                <a:spcPct val="100000"/>
              </a:lnSpc>
              <a:buAutoNum type="alphaLcParenBoth"/>
              <a:tabLst>
                <a:tab pos="302260" algn="l"/>
              </a:tabLst>
            </a:pPr>
            <a:r>
              <a:rPr sz="1800" spc="-10" dirty="0">
                <a:solidFill>
                  <a:srgbClr val="333333"/>
                </a:solidFill>
                <a:latin typeface="Calibri"/>
                <a:cs typeface="Calibri"/>
              </a:rPr>
              <a:t>permittivity</a:t>
            </a:r>
            <a:endParaRPr sz="1800">
              <a:latin typeface="Calibri"/>
              <a:cs typeface="Calibri"/>
            </a:endParaRPr>
          </a:p>
          <a:p>
            <a:pPr marL="324485" indent="-312420">
              <a:lnSpc>
                <a:spcPct val="100000"/>
              </a:lnSpc>
              <a:buAutoNum type="alphaLcParenBoth"/>
              <a:tabLst>
                <a:tab pos="325120" algn="l"/>
              </a:tabLst>
            </a:pPr>
            <a:r>
              <a:rPr sz="1800" spc="-10" dirty="0">
                <a:solidFill>
                  <a:srgbClr val="333333"/>
                </a:solidFill>
                <a:latin typeface="Calibri"/>
                <a:cs typeface="Calibri"/>
              </a:rPr>
              <a:t>conductance</a:t>
            </a:r>
            <a:endParaRPr sz="1800">
              <a:latin typeface="Calibri"/>
              <a:cs typeface="Calibri"/>
            </a:endParaRPr>
          </a:p>
        </p:txBody>
      </p:sp>
    </p:spTree>
    <p:extLst>
      <p:ext uri="{BB962C8B-B14F-4D97-AF65-F5344CB8AC3E}">
        <p14:creationId xmlns:p14="http://schemas.microsoft.com/office/powerpoint/2010/main" val="34036272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6" y="3263010"/>
            <a:ext cx="443389" cy="566822"/>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33333"/>
                </a:solidFill>
                <a:latin typeface="Calibri"/>
                <a:cs typeface="Calibri"/>
              </a:rPr>
              <a:t>Ans:</a:t>
            </a:r>
            <a:r>
              <a:rPr sz="1800" spc="-80" dirty="0">
                <a:solidFill>
                  <a:srgbClr val="333333"/>
                </a:solidFill>
                <a:latin typeface="Calibri"/>
                <a:cs typeface="Calibri"/>
              </a:rPr>
              <a:t> </a:t>
            </a:r>
            <a:r>
              <a:rPr sz="1800" dirty="0">
                <a:solidFill>
                  <a:srgbClr val="333333"/>
                </a:solidFill>
                <a:latin typeface="Calibri"/>
                <a:cs typeface="Calibri"/>
              </a:rPr>
              <a:t>a</a:t>
            </a:r>
            <a:endParaRPr sz="1800">
              <a:latin typeface="Calibri"/>
              <a:cs typeface="Calibri"/>
            </a:endParaRPr>
          </a:p>
        </p:txBody>
      </p:sp>
    </p:spTree>
    <p:extLst>
      <p:ext uri="{BB962C8B-B14F-4D97-AF65-F5344CB8AC3E}">
        <p14:creationId xmlns:p14="http://schemas.microsoft.com/office/powerpoint/2010/main" val="11262286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6" y="1877696"/>
            <a:ext cx="3874770" cy="1671955"/>
          </a:xfrm>
          <a:prstGeom prst="rect">
            <a:avLst/>
          </a:prstGeom>
        </p:spPr>
        <p:txBody>
          <a:bodyPr vert="horz" wrap="square" lIns="0" tIns="12700" rIns="0" bIns="0" rtlCol="0">
            <a:spAutoFit/>
          </a:bodyPr>
          <a:lstStyle/>
          <a:p>
            <a:pPr marL="12700" marR="5080" indent="51435">
              <a:lnSpc>
                <a:spcPct val="100000"/>
              </a:lnSpc>
              <a:spcBef>
                <a:spcPts val="100"/>
              </a:spcBef>
            </a:pPr>
            <a:r>
              <a:rPr sz="1800" spc="-5" dirty="0">
                <a:solidFill>
                  <a:srgbClr val="333333"/>
                </a:solidFill>
                <a:latin typeface="Calibri"/>
                <a:cs typeface="Calibri"/>
              </a:rPr>
              <a:t>The</a:t>
            </a:r>
            <a:r>
              <a:rPr sz="1800" spc="15" dirty="0">
                <a:solidFill>
                  <a:srgbClr val="333333"/>
                </a:solidFill>
                <a:latin typeface="Calibri"/>
                <a:cs typeface="Calibri"/>
              </a:rPr>
              <a:t> </a:t>
            </a:r>
            <a:r>
              <a:rPr sz="1800" spc="-10" dirty="0">
                <a:solidFill>
                  <a:srgbClr val="333333"/>
                </a:solidFill>
                <a:latin typeface="Calibri"/>
                <a:cs typeface="Calibri"/>
              </a:rPr>
              <a:t>commonly</a:t>
            </a:r>
            <a:r>
              <a:rPr sz="1800" spc="10" dirty="0">
                <a:solidFill>
                  <a:srgbClr val="333333"/>
                </a:solidFill>
                <a:latin typeface="Calibri"/>
                <a:cs typeface="Calibri"/>
              </a:rPr>
              <a:t> </a:t>
            </a:r>
            <a:r>
              <a:rPr sz="1800" spc="-5" dirty="0">
                <a:solidFill>
                  <a:srgbClr val="333333"/>
                </a:solidFill>
                <a:latin typeface="Calibri"/>
                <a:cs typeface="Calibri"/>
              </a:rPr>
              <a:t>used</a:t>
            </a:r>
            <a:r>
              <a:rPr sz="1800" spc="15" dirty="0">
                <a:solidFill>
                  <a:srgbClr val="333333"/>
                </a:solidFill>
                <a:latin typeface="Calibri"/>
                <a:cs typeface="Calibri"/>
              </a:rPr>
              <a:t> </a:t>
            </a:r>
            <a:r>
              <a:rPr sz="1800" spc="-10" dirty="0">
                <a:solidFill>
                  <a:srgbClr val="333333"/>
                </a:solidFill>
                <a:latin typeface="Calibri"/>
                <a:cs typeface="Calibri"/>
              </a:rPr>
              <a:t>material</a:t>
            </a:r>
            <a:r>
              <a:rPr sz="1800" dirty="0">
                <a:solidFill>
                  <a:srgbClr val="333333"/>
                </a:solidFill>
                <a:latin typeface="Calibri"/>
                <a:cs typeface="Calibri"/>
              </a:rPr>
              <a:t> </a:t>
            </a:r>
            <a:r>
              <a:rPr sz="1800" spc="-15" dirty="0">
                <a:solidFill>
                  <a:srgbClr val="333333"/>
                </a:solidFill>
                <a:latin typeface="Calibri"/>
                <a:cs typeface="Calibri"/>
              </a:rPr>
              <a:t>for</a:t>
            </a:r>
            <a:r>
              <a:rPr sz="1800" spc="10" dirty="0">
                <a:solidFill>
                  <a:srgbClr val="333333"/>
                </a:solidFill>
                <a:latin typeface="Calibri"/>
                <a:cs typeface="Calibri"/>
              </a:rPr>
              <a:t> </a:t>
            </a:r>
            <a:r>
              <a:rPr sz="1800" spc="-5" dirty="0">
                <a:solidFill>
                  <a:srgbClr val="333333"/>
                </a:solidFill>
                <a:latin typeface="Calibri"/>
                <a:cs typeface="Calibri"/>
              </a:rPr>
              <a:t>shielding</a:t>
            </a:r>
            <a:r>
              <a:rPr sz="1800" spc="25" dirty="0">
                <a:solidFill>
                  <a:srgbClr val="333333"/>
                </a:solidFill>
                <a:latin typeface="Calibri"/>
                <a:cs typeface="Calibri"/>
              </a:rPr>
              <a:t> </a:t>
            </a:r>
            <a:r>
              <a:rPr sz="1800" spc="-5" dirty="0">
                <a:solidFill>
                  <a:srgbClr val="333333"/>
                </a:solidFill>
                <a:latin typeface="Calibri"/>
                <a:cs typeface="Calibri"/>
              </a:rPr>
              <a:t>or</a:t>
            </a:r>
            <a:r>
              <a:rPr sz="1800" spc="10" dirty="0">
                <a:solidFill>
                  <a:srgbClr val="333333"/>
                </a:solidFill>
                <a:latin typeface="Calibri"/>
                <a:cs typeface="Calibri"/>
              </a:rPr>
              <a:t> </a:t>
            </a:r>
            <a:r>
              <a:rPr sz="1800" spc="-10" dirty="0">
                <a:solidFill>
                  <a:srgbClr val="333333"/>
                </a:solidFill>
                <a:latin typeface="Calibri"/>
                <a:cs typeface="Calibri"/>
              </a:rPr>
              <a:t>screening </a:t>
            </a:r>
            <a:r>
              <a:rPr sz="1800" spc="-390" dirty="0">
                <a:solidFill>
                  <a:srgbClr val="333333"/>
                </a:solidFill>
                <a:latin typeface="Calibri"/>
                <a:cs typeface="Calibri"/>
              </a:rPr>
              <a:t> </a:t>
            </a:r>
            <a:r>
              <a:rPr sz="1800" spc="-5" dirty="0">
                <a:solidFill>
                  <a:srgbClr val="333333"/>
                </a:solidFill>
                <a:latin typeface="Calibri"/>
                <a:cs typeface="Calibri"/>
              </a:rPr>
              <a:t>magnetism </a:t>
            </a:r>
            <a:r>
              <a:rPr sz="1800" dirty="0">
                <a:solidFill>
                  <a:srgbClr val="333333"/>
                </a:solidFill>
                <a:latin typeface="Calibri"/>
                <a:cs typeface="Calibri"/>
              </a:rPr>
              <a:t>is</a:t>
            </a:r>
            <a:endParaRPr sz="1800">
              <a:latin typeface="Calibri"/>
              <a:cs typeface="Calibri"/>
            </a:endParaRPr>
          </a:p>
          <a:p>
            <a:pPr marL="313690" indent="-301625">
              <a:lnSpc>
                <a:spcPct val="100000"/>
              </a:lnSpc>
              <a:buAutoNum type="alphaLcParenBoth"/>
              <a:tabLst>
                <a:tab pos="314325" algn="l"/>
              </a:tabLst>
            </a:pPr>
            <a:r>
              <a:rPr sz="1800" spc="-5" dirty="0">
                <a:solidFill>
                  <a:srgbClr val="333333"/>
                </a:solidFill>
                <a:latin typeface="Calibri"/>
                <a:cs typeface="Calibri"/>
              </a:rPr>
              <a:t>copper</a:t>
            </a:r>
            <a:endParaRPr sz="1800">
              <a:latin typeface="Calibri"/>
              <a:cs typeface="Calibri"/>
            </a:endParaRPr>
          </a:p>
          <a:p>
            <a:pPr marL="325120" indent="-312420">
              <a:lnSpc>
                <a:spcPct val="100000"/>
              </a:lnSpc>
              <a:buAutoNum type="alphaLcParenBoth"/>
              <a:tabLst>
                <a:tab pos="325120" algn="l"/>
              </a:tabLst>
            </a:pPr>
            <a:r>
              <a:rPr sz="1800" spc="-5" dirty="0">
                <a:solidFill>
                  <a:srgbClr val="333333"/>
                </a:solidFill>
                <a:latin typeface="Calibri"/>
                <a:cs typeface="Calibri"/>
              </a:rPr>
              <a:t>aluminium</a:t>
            </a:r>
            <a:endParaRPr sz="1800">
              <a:latin typeface="Calibri"/>
              <a:cs typeface="Calibri"/>
            </a:endParaRPr>
          </a:p>
          <a:p>
            <a:pPr marL="301625" indent="-289560">
              <a:lnSpc>
                <a:spcPct val="100000"/>
              </a:lnSpc>
              <a:buAutoNum type="alphaLcParenBoth"/>
              <a:tabLst>
                <a:tab pos="302260" algn="l"/>
              </a:tabLst>
            </a:pPr>
            <a:r>
              <a:rPr sz="1800" spc="-5" dirty="0">
                <a:solidFill>
                  <a:srgbClr val="333333"/>
                </a:solidFill>
                <a:latin typeface="Calibri"/>
                <a:cs typeface="Calibri"/>
              </a:rPr>
              <a:t>soft</a:t>
            </a:r>
            <a:r>
              <a:rPr sz="1800" spc="-45" dirty="0">
                <a:solidFill>
                  <a:srgbClr val="333333"/>
                </a:solidFill>
                <a:latin typeface="Calibri"/>
                <a:cs typeface="Calibri"/>
              </a:rPr>
              <a:t> </a:t>
            </a:r>
            <a:r>
              <a:rPr sz="1800" spc="-15" dirty="0">
                <a:solidFill>
                  <a:srgbClr val="333333"/>
                </a:solidFill>
                <a:latin typeface="Calibri"/>
                <a:cs typeface="Calibri"/>
              </a:rPr>
              <a:t>iron</a:t>
            </a:r>
            <a:endParaRPr sz="1800">
              <a:latin typeface="Calibri"/>
              <a:cs typeface="Calibri"/>
            </a:endParaRPr>
          </a:p>
          <a:p>
            <a:pPr marL="324485" indent="-312420">
              <a:lnSpc>
                <a:spcPct val="100000"/>
              </a:lnSpc>
              <a:buAutoNum type="alphaLcParenBoth"/>
              <a:tabLst>
                <a:tab pos="325120" algn="l"/>
              </a:tabLst>
            </a:pPr>
            <a:r>
              <a:rPr sz="1800" spc="-10" dirty="0">
                <a:solidFill>
                  <a:srgbClr val="333333"/>
                </a:solidFill>
                <a:latin typeface="Calibri"/>
                <a:cs typeface="Calibri"/>
              </a:rPr>
              <a:t>brass</a:t>
            </a:r>
            <a:endParaRPr sz="1800">
              <a:latin typeface="Calibri"/>
              <a:cs typeface="Calibri"/>
            </a:endParaRPr>
          </a:p>
        </p:txBody>
      </p:sp>
    </p:spTree>
    <p:extLst>
      <p:ext uri="{BB962C8B-B14F-4D97-AF65-F5344CB8AC3E}">
        <p14:creationId xmlns:p14="http://schemas.microsoft.com/office/powerpoint/2010/main" val="2666287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6" y="3263010"/>
            <a:ext cx="433864" cy="566822"/>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33333"/>
                </a:solidFill>
                <a:latin typeface="Calibri"/>
                <a:cs typeface="Calibri"/>
              </a:rPr>
              <a:t>Ans:</a:t>
            </a:r>
            <a:r>
              <a:rPr sz="1800" spc="-75" dirty="0">
                <a:solidFill>
                  <a:srgbClr val="333333"/>
                </a:solidFill>
                <a:latin typeface="Calibri"/>
                <a:cs typeface="Calibri"/>
              </a:rPr>
              <a:t> </a:t>
            </a:r>
            <a:r>
              <a:rPr sz="1800" dirty="0">
                <a:solidFill>
                  <a:srgbClr val="333333"/>
                </a:solidFill>
                <a:latin typeface="Calibri"/>
                <a:cs typeface="Calibri"/>
              </a:rPr>
              <a:t>c</a:t>
            </a:r>
            <a:endParaRPr sz="1800">
              <a:latin typeface="Calibri"/>
              <a:cs typeface="Calibri"/>
            </a:endParaRPr>
          </a:p>
        </p:txBody>
      </p:sp>
    </p:spTree>
    <p:extLst>
      <p:ext uri="{BB962C8B-B14F-4D97-AF65-F5344CB8AC3E}">
        <p14:creationId xmlns:p14="http://schemas.microsoft.com/office/powerpoint/2010/main" val="26058362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57"/>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Chap 2: DC Machines </a:t>
            </a:r>
            <a:endParaRPr/>
          </a:p>
        </p:txBody>
      </p:sp>
      <p:sp>
        <p:nvSpPr>
          <p:cNvPr id="559" name="Google Shape;559;p5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75</a:t>
            </a:fld>
            <a:endParaRPr/>
          </a:p>
        </p:txBody>
      </p:sp>
      <p:sp>
        <p:nvSpPr>
          <p:cNvPr id="560" name="Google Shape;560;p57"/>
          <p:cNvSpPr txBox="1">
            <a:spLocks noGrp="1"/>
          </p:cNvSpPr>
          <p:nvPr>
            <p:ph type="title"/>
          </p:nvPr>
        </p:nvSpPr>
        <p:spPr>
          <a:xfrm>
            <a:off x="457200" y="277812"/>
            <a:ext cx="8229600" cy="560387"/>
          </a:xfrm>
          <a:prstGeom prst="rect">
            <a:avLst/>
          </a:prstGeom>
          <a:solidFill>
            <a:srgbClr val="FFFF00"/>
          </a:soli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000"/>
              <a:buFont typeface="Book Antiqua"/>
              <a:buNone/>
            </a:pPr>
            <a:r>
              <a:rPr lang="en-US" sz="3000" b="1" i="0" u="none">
                <a:solidFill>
                  <a:schemeClr val="dk1"/>
                </a:solidFill>
                <a:latin typeface="Book Antiqua"/>
                <a:ea typeface="Book Antiqua"/>
                <a:cs typeface="Book Antiqua"/>
                <a:sym typeface="Book Antiqua"/>
              </a:rPr>
              <a:t>DC Generators</a:t>
            </a:r>
            <a:endParaRPr/>
          </a:p>
        </p:txBody>
      </p:sp>
      <p:sp>
        <p:nvSpPr>
          <p:cNvPr id="561" name="Google Shape;561;p57"/>
          <p:cNvSpPr txBox="1"/>
          <p:nvPr/>
        </p:nvSpPr>
        <p:spPr>
          <a:xfrm>
            <a:off x="304800" y="1293812"/>
            <a:ext cx="8610600" cy="9159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DC generators are dc machines used as generator. There are five major types of dc generators, classified according to the manner in which their </a:t>
            </a:r>
            <a:r>
              <a:rPr lang="en-US" sz="1800" b="0" i="0" u="none">
                <a:solidFill>
                  <a:srgbClr val="FF0000"/>
                </a:solidFill>
                <a:latin typeface="Arial"/>
                <a:ea typeface="Arial"/>
                <a:cs typeface="Arial"/>
                <a:sym typeface="Arial"/>
              </a:rPr>
              <a:t>field flux</a:t>
            </a:r>
            <a:r>
              <a:rPr lang="en-US" sz="1800" b="0" i="0" u="none">
                <a:solidFill>
                  <a:schemeClr val="dk1"/>
                </a:solidFill>
                <a:latin typeface="Arial"/>
                <a:ea typeface="Arial"/>
                <a:cs typeface="Arial"/>
                <a:sym typeface="Arial"/>
              </a:rPr>
              <a:t> is produced:</a:t>
            </a:r>
            <a:endParaRPr/>
          </a:p>
        </p:txBody>
      </p:sp>
      <p:sp>
        <p:nvSpPr>
          <p:cNvPr id="562" name="Google Shape;562;p57"/>
          <p:cNvSpPr txBox="1"/>
          <p:nvPr/>
        </p:nvSpPr>
        <p:spPr>
          <a:xfrm>
            <a:off x="304800" y="2374900"/>
            <a:ext cx="8610600" cy="4003675"/>
          </a:xfrm>
          <a:prstGeom prst="rect">
            <a:avLst/>
          </a:prstGeom>
          <a:noFill/>
          <a:ln>
            <a:noFill/>
          </a:ln>
        </p:spPr>
        <p:txBody>
          <a:bodyPr spcFirstLastPara="1" wrap="square" lIns="91425" tIns="45700" rIns="91425" bIns="45700" anchor="ctr" anchorCtr="0">
            <a:spAutoFit/>
          </a:bodyPr>
          <a:lstStyle/>
          <a:p>
            <a:pPr marL="342900" marR="0" lvl="0" indent="-342900" algn="l" rtl="0">
              <a:lnSpc>
                <a:spcPct val="100000"/>
              </a:lnSpc>
              <a:spcBef>
                <a:spcPts val="0"/>
              </a:spcBef>
              <a:spcAft>
                <a:spcPts val="0"/>
              </a:spcAft>
              <a:buClr>
                <a:schemeClr val="dk1"/>
              </a:buClr>
              <a:buSzPts val="1600"/>
              <a:buFont typeface="Book Antiqua"/>
              <a:buChar char="•"/>
            </a:pPr>
            <a:r>
              <a:rPr lang="en-US" sz="1600" b="0" i="1" u="none">
                <a:solidFill>
                  <a:schemeClr val="dk1"/>
                </a:solidFill>
                <a:latin typeface="Book Antiqua"/>
                <a:ea typeface="Book Antiqua"/>
                <a:cs typeface="Book Antiqua"/>
                <a:sym typeface="Book Antiqua"/>
              </a:rPr>
              <a:t>Separately excited generator:</a:t>
            </a:r>
            <a:r>
              <a:rPr lang="en-US" sz="1600" b="0" i="0" u="none">
                <a:solidFill>
                  <a:schemeClr val="dk1"/>
                </a:solidFill>
                <a:latin typeface="Book Antiqua"/>
                <a:ea typeface="Book Antiqua"/>
                <a:cs typeface="Book Antiqua"/>
                <a:sym typeface="Book Antiqua"/>
              </a:rPr>
              <a:t> In separately excited generator, the field flux is derived from a separately power</a:t>
            </a:r>
            <a:r>
              <a:rPr lang="en-US" sz="1600" b="0" i="0" u="none">
                <a:solidFill>
                  <a:srgbClr val="FF0000"/>
                </a:solidFill>
                <a:latin typeface="Book Antiqua"/>
                <a:ea typeface="Book Antiqua"/>
                <a:cs typeface="Book Antiqua"/>
                <a:sym typeface="Book Antiqua"/>
              </a:rPr>
              <a:t> source independent of the generator itself</a:t>
            </a:r>
            <a:r>
              <a:rPr lang="en-US" sz="1600" b="0" i="0" u="none">
                <a:solidFill>
                  <a:schemeClr val="dk1"/>
                </a:solidFill>
                <a:latin typeface="Book Antiqua"/>
                <a:ea typeface="Book Antiqua"/>
                <a:cs typeface="Book Antiqua"/>
                <a:sym typeface="Book Antiqua"/>
              </a:rPr>
              <a:t>.</a:t>
            </a:r>
            <a:endParaRPr/>
          </a:p>
          <a:p>
            <a:pPr marL="342900" marR="0" lvl="0" indent="-241300" algn="l" rtl="0">
              <a:lnSpc>
                <a:spcPct val="100000"/>
              </a:lnSpc>
              <a:spcBef>
                <a:spcPts val="0"/>
              </a:spcBef>
              <a:spcAft>
                <a:spcPts val="0"/>
              </a:spcAft>
              <a:buClr>
                <a:schemeClr val="dk1"/>
              </a:buClr>
              <a:buSzPts val="1600"/>
              <a:buFont typeface="Arial"/>
              <a:buNone/>
            </a:pPr>
            <a:endParaRPr sz="1600" b="0" i="0" u="none">
              <a:solidFill>
                <a:schemeClr val="dk1"/>
              </a:solidFill>
              <a:latin typeface="Book Antiqua"/>
              <a:ea typeface="Book Antiqua"/>
              <a:cs typeface="Book Antiqua"/>
              <a:sym typeface="Book Antiqua"/>
            </a:endParaRPr>
          </a:p>
          <a:p>
            <a:pPr marL="342900" marR="0" lvl="0" indent="-342900" algn="l" rtl="0">
              <a:lnSpc>
                <a:spcPct val="100000"/>
              </a:lnSpc>
              <a:spcBef>
                <a:spcPts val="0"/>
              </a:spcBef>
              <a:spcAft>
                <a:spcPts val="0"/>
              </a:spcAft>
              <a:buClr>
                <a:schemeClr val="dk1"/>
              </a:buClr>
              <a:buSzPts val="1600"/>
              <a:buFont typeface="Book Antiqua"/>
              <a:buChar char="•"/>
            </a:pPr>
            <a:r>
              <a:rPr lang="en-US" sz="1600" b="0" i="1" u="none">
                <a:solidFill>
                  <a:schemeClr val="dk1"/>
                </a:solidFill>
                <a:latin typeface="Book Antiqua"/>
                <a:ea typeface="Book Antiqua"/>
                <a:cs typeface="Book Antiqua"/>
                <a:sym typeface="Book Antiqua"/>
              </a:rPr>
              <a:t>Shunt generator:</a:t>
            </a:r>
            <a:r>
              <a:rPr lang="en-US" sz="1600" b="0" i="0" u="none">
                <a:solidFill>
                  <a:schemeClr val="dk1"/>
                </a:solidFill>
                <a:latin typeface="Book Antiqua"/>
                <a:ea typeface="Book Antiqua"/>
                <a:cs typeface="Book Antiqua"/>
                <a:sym typeface="Book Antiqua"/>
              </a:rPr>
              <a:t> In a shunt generator, the field flux is derived by connecting the field circuit</a:t>
            </a:r>
            <a:r>
              <a:rPr lang="en-US" sz="1600" b="0" i="0" u="none">
                <a:solidFill>
                  <a:srgbClr val="FF0000"/>
                </a:solidFill>
                <a:latin typeface="Book Antiqua"/>
                <a:ea typeface="Book Antiqua"/>
                <a:cs typeface="Book Antiqua"/>
                <a:sym typeface="Book Antiqua"/>
              </a:rPr>
              <a:t> directly across the terminals of the generators</a:t>
            </a:r>
            <a:r>
              <a:rPr lang="en-US" sz="1600" b="0" i="0" u="none">
                <a:solidFill>
                  <a:schemeClr val="dk1"/>
                </a:solidFill>
                <a:latin typeface="Book Antiqua"/>
                <a:ea typeface="Book Antiqua"/>
                <a:cs typeface="Book Antiqua"/>
                <a:sym typeface="Book Antiqua"/>
              </a:rPr>
              <a:t>.</a:t>
            </a:r>
            <a:endParaRPr/>
          </a:p>
          <a:p>
            <a:pPr marL="342900" marR="0" lvl="0" indent="-241300" algn="l" rtl="0">
              <a:lnSpc>
                <a:spcPct val="100000"/>
              </a:lnSpc>
              <a:spcBef>
                <a:spcPts val="0"/>
              </a:spcBef>
              <a:spcAft>
                <a:spcPts val="0"/>
              </a:spcAft>
              <a:buClr>
                <a:schemeClr val="dk1"/>
              </a:buClr>
              <a:buSzPts val="1600"/>
              <a:buFont typeface="Arial"/>
              <a:buNone/>
            </a:pPr>
            <a:endParaRPr sz="1600" b="0" i="0" u="none">
              <a:solidFill>
                <a:schemeClr val="dk1"/>
              </a:solidFill>
              <a:latin typeface="Book Antiqua"/>
              <a:ea typeface="Book Antiqua"/>
              <a:cs typeface="Book Antiqua"/>
              <a:sym typeface="Book Antiqua"/>
            </a:endParaRPr>
          </a:p>
          <a:p>
            <a:pPr marL="342900" marR="0" lvl="0" indent="-342900" algn="l" rtl="0">
              <a:lnSpc>
                <a:spcPct val="100000"/>
              </a:lnSpc>
              <a:spcBef>
                <a:spcPts val="0"/>
              </a:spcBef>
              <a:spcAft>
                <a:spcPts val="0"/>
              </a:spcAft>
              <a:buClr>
                <a:schemeClr val="dk1"/>
              </a:buClr>
              <a:buSzPts val="1600"/>
              <a:buFont typeface="Book Antiqua"/>
              <a:buChar char="•"/>
            </a:pPr>
            <a:r>
              <a:rPr lang="en-US" sz="1600" b="0" i="1" u="none">
                <a:solidFill>
                  <a:schemeClr val="dk1"/>
                </a:solidFill>
                <a:latin typeface="Book Antiqua"/>
                <a:ea typeface="Book Antiqua"/>
                <a:cs typeface="Book Antiqua"/>
                <a:sym typeface="Book Antiqua"/>
              </a:rPr>
              <a:t>Series generator:</a:t>
            </a:r>
            <a:r>
              <a:rPr lang="en-US" sz="1600" b="0" i="0" u="none">
                <a:solidFill>
                  <a:schemeClr val="dk1"/>
                </a:solidFill>
                <a:latin typeface="Book Antiqua"/>
                <a:ea typeface="Book Antiqua"/>
                <a:cs typeface="Book Antiqua"/>
                <a:sym typeface="Book Antiqua"/>
              </a:rPr>
              <a:t> In a series generator, the field flux is produced by connecting the field circuit in</a:t>
            </a:r>
            <a:r>
              <a:rPr lang="en-US" sz="1600" b="0" i="0" u="none">
                <a:solidFill>
                  <a:srgbClr val="FF0000"/>
                </a:solidFill>
                <a:latin typeface="Book Antiqua"/>
                <a:ea typeface="Book Antiqua"/>
                <a:cs typeface="Book Antiqua"/>
                <a:sym typeface="Book Antiqua"/>
              </a:rPr>
              <a:t> series with the armature of the generator.</a:t>
            </a:r>
            <a:endParaRPr/>
          </a:p>
          <a:p>
            <a:pPr marL="342900" marR="0" lvl="0" indent="-241300" algn="l" rtl="0">
              <a:lnSpc>
                <a:spcPct val="100000"/>
              </a:lnSpc>
              <a:spcBef>
                <a:spcPts val="0"/>
              </a:spcBef>
              <a:spcAft>
                <a:spcPts val="0"/>
              </a:spcAft>
              <a:buClr>
                <a:schemeClr val="dk1"/>
              </a:buClr>
              <a:buSzPts val="1600"/>
              <a:buFont typeface="Arial"/>
              <a:buNone/>
            </a:pPr>
            <a:endParaRPr sz="1600" b="0" i="0" u="none">
              <a:solidFill>
                <a:srgbClr val="FF0000"/>
              </a:solidFill>
              <a:latin typeface="Book Antiqua"/>
              <a:ea typeface="Book Antiqua"/>
              <a:cs typeface="Book Antiqua"/>
              <a:sym typeface="Book Antiqua"/>
            </a:endParaRPr>
          </a:p>
          <a:p>
            <a:pPr marL="342900" marR="0" lvl="0" indent="-342900" algn="l" rtl="0">
              <a:lnSpc>
                <a:spcPct val="100000"/>
              </a:lnSpc>
              <a:spcBef>
                <a:spcPts val="0"/>
              </a:spcBef>
              <a:spcAft>
                <a:spcPts val="0"/>
              </a:spcAft>
              <a:buClr>
                <a:schemeClr val="dk1"/>
              </a:buClr>
              <a:buSzPts val="1600"/>
              <a:buFont typeface="Book Antiqua"/>
              <a:buChar char="•"/>
            </a:pPr>
            <a:r>
              <a:rPr lang="en-US" sz="1600" b="0" i="1" u="none">
                <a:solidFill>
                  <a:schemeClr val="dk1"/>
                </a:solidFill>
                <a:latin typeface="Book Antiqua"/>
                <a:ea typeface="Book Antiqua"/>
                <a:cs typeface="Book Antiqua"/>
                <a:sym typeface="Book Antiqua"/>
              </a:rPr>
              <a:t>Cumulatively compounded generator:</a:t>
            </a:r>
            <a:r>
              <a:rPr lang="en-US" sz="1600" b="0" i="0" u="none">
                <a:solidFill>
                  <a:schemeClr val="dk1"/>
                </a:solidFill>
                <a:latin typeface="Book Antiqua"/>
                <a:ea typeface="Book Antiqua"/>
                <a:cs typeface="Book Antiqua"/>
                <a:sym typeface="Book Antiqua"/>
              </a:rPr>
              <a:t> In a cumulatively compounded generator, both a </a:t>
            </a:r>
            <a:r>
              <a:rPr lang="en-US" sz="1600" b="0" i="0" u="none">
                <a:solidFill>
                  <a:srgbClr val="FF0000"/>
                </a:solidFill>
                <a:latin typeface="Book Antiqua"/>
                <a:ea typeface="Book Antiqua"/>
                <a:cs typeface="Book Antiqua"/>
                <a:sym typeface="Book Antiqua"/>
              </a:rPr>
              <a:t>shunt and series field is present, and their effects are additive</a:t>
            </a:r>
            <a:r>
              <a:rPr lang="en-US" sz="1600" b="0" i="0" u="none">
                <a:solidFill>
                  <a:schemeClr val="dk1"/>
                </a:solidFill>
                <a:latin typeface="Book Antiqua"/>
                <a:ea typeface="Book Antiqua"/>
                <a:cs typeface="Book Antiqua"/>
                <a:sym typeface="Book Antiqua"/>
              </a:rPr>
              <a:t>.</a:t>
            </a:r>
            <a:endParaRPr/>
          </a:p>
          <a:p>
            <a:pPr marL="342900" marR="0" lvl="0" indent="-241300" algn="l" rtl="0">
              <a:lnSpc>
                <a:spcPct val="100000"/>
              </a:lnSpc>
              <a:spcBef>
                <a:spcPts val="0"/>
              </a:spcBef>
              <a:spcAft>
                <a:spcPts val="0"/>
              </a:spcAft>
              <a:buClr>
                <a:schemeClr val="dk1"/>
              </a:buClr>
              <a:buSzPts val="1600"/>
              <a:buFont typeface="Arial"/>
              <a:buNone/>
            </a:pPr>
            <a:endParaRPr sz="1600" b="0" i="0" u="none">
              <a:solidFill>
                <a:schemeClr val="dk1"/>
              </a:solidFill>
              <a:latin typeface="Book Antiqua"/>
              <a:ea typeface="Book Antiqua"/>
              <a:cs typeface="Book Antiqua"/>
              <a:sym typeface="Book Antiqua"/>
            </a:endParaRPr>
          </a:p>
          <a:p>
            <a:pPr marL="342900" marR="0" lvl="0" indent="-342900" algn="l" rtl="0">
              <a:lnSpc>
                <a:spcPct val="100000"/>
              </a:lnSpc>
              <a:spcBef>
                <a:spcPts val="0"/>
              </a:spcBef>
              <a:spcAft>
                <a:spcPts val="0"/>
              </a:spcAft>
              <a:buClr>
                <a:schemeClr val="dk1"/>
              </a:buClr>
              <a:buSzPts val="1600"/>
              <a:buFont typeface="Book Antiqua"/>
              <a:buChar char="•"/>
            </a:pPr>
            <a:r>
              <a:rPr lang="en-US" sz="1600" b="0" i="1" u="none">
                <a:solidFill>
                  <a:schemeClr val="dk1"/>
                </a:solidFill>
                <a:latin typeface="Book Antiqua"/>
                <a:ea typeface="Book Antiqua"/>
                <a:cs typeface="Book Antiqua"/>
                <a:sym typeface="Book Antiqua"/>
              </a:rPr>
              <a:t>Differentially compounded generator:</a:t>
            </a:r>
            <a:r>
              <a:rPr lang="en-US" sz="1600" b="0" i="0" u="none">
                <a:solidFill>
                  <a:schemeClr val="dk1"/>
                </a:solidFill>
                <a:latin typeface="Book Antiqua"/>
                <a:ea typeface="Book Antiqua"/>
                <a:cs typeface="Book Antiqua"/>
                <a:sym typeface="Book Antiqua"/>
              </a:rPr>
              <a:t> In differentially compounded generator: In a differentially compounded generator, </a:t>
            </a:r>
            <a:r>
              <a:rPr lang="en-US" sz="1600" b="0" i="0" u="none">
                <a:solidFill>
                  <a:srgbClr val="FF0000"/>
                </a:solidFill>
                <a:latin typeface="Book Antiqua"/>
                <a:ea typeface="Book Antiqua"/>
                <a:cs typeface="Book Antiqua"/>
                <a:sym typeface="Book Antiqua"/>
              </a:rPr>
              <a:t>both a shunt and a series field are present, but their effects are subtractive.</a:t>
            </a:r>
            <a:endParaRPr/>
          </a:p>
          <a:p>
            <a:pPr marL="0" marR="0" lvl="0" indent="0" algn="l" rtl="0">
              <a:lnSpc>
                <a:spcPct val="100000"/>
              </a:lnSpc>
              <a:spcBef>
                <a:spcPts val="0"/>
              </a:spcBef>
              <a:spcAft>
                <a:spcPts val="0"/>
              </a:spcAft>
              <a:buNone/>
            </a:pPr>
            <a:endParaRPr sz="1600" b="0" i="0" u="none">
              <a:solidFill>
                <a:srgbClr val="FF0000"/>
              </a:solidFill>
              <a:latin typeface="Book Antiqua"/>
              <a:ea typeface="Book Antiqua"/>
              <a:cs typeface="Book Antiqua"/>
              <a:sym typeface="Book Antiqu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58"/>
          <p:cNvPicPr preferRelativeResize="0"/>
          <p:nvPr/>
        </p:nvPicPr>
        <p:blipFill rotWithShape="1">
          <a:blip r:embed="rId3">
            <a:alphaModFix/>
          </a:blip>
          <a:srcRect/>
          <a:stretch/>
        </p:blipFill>
        <p:spPr>
          <a:xfrm>
            <a:off x="1600200" y="838200"/>
            <a:ext cx="5791200" cy="51054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9"/>
          <p:cNvSpPr txBox="1"/>
          <p:nvPr/>
        </p:nvSpPr>
        <p:spPr>
          <a:xfrm>
            <a:off x="6553200" y="6243637"/>
            <a:ext cx="2133600" cy="4572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77</a:t>
            </a:fld>
            <a:endParaRPr/>
          </a:p>
        </p:txBody>
      </p:sp>
      <p:sp>
        <p:nvSpPr>
          <p:cNvPr id="573" name="Google Shape;573;p59"/>
          <p:cNvSpPr txBox="1">
            <a:spLocks noGrp="1"/>
          </p:cNvSpPr>
          <p:nvPr>
            <p:ph type="title"/>
          </p:nvPr>
        </p:nvSpPr>
        <p:spPr>
          <a:xfrm>
            <a:off x="381000" y="304800"/>
            <a:ext cx="8229600" cy="609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2400"/>
              <a:buFont typeface="Book Antiqua"/>
              <a:buNone/>
            </a:pPr>
            <a:r>
              <a:rPr lang="en-US" sz="2400" b="1" i="0" u="none">
                <a:solidFill>
                  <a:srgbClr val="FF0000"/>
                </a:solidFill>
                <a:latin typeface="Book Antiqua"/>
                <a:ea typeface="Book Antiqua"/>
                <a:cs typeface="Book Antiqua"/>
                <a:sym typeface="Book Antiqua"/>
              </a:rPr>
              <a:t>DC GENERATOR: </a:t>
            </a:r>
            <a:r>
              <a:rPr lang="en-US" sz="2400" b="1" i="0" u="none">
                <a:solidFill>
                  <a:schemeClr val="dk1"/>
                </a:solidFill>
                <a:latin typeface="Book Antiqua"/>
                <a:ea typeface="Book Antiqua"/>
                <a:cs typeface="Book Antiqua"/>
                <a:sym typeface="Book Antiqua"/>
              </a:rPr>
              <a:t>Generation of Unidirectional Voltage</a:t>
            </a:r>
            <a:endParaRPr/>
          </a:p>
        </p:txBody>
      </p:sp>
      <p:sp>
        <p:nvSpPr>
          <p:cNvPr id="574" name="Google Shape;574;p59"/>
          <p:cNvSpPr txBox="1"/>
          <p:nvPr/>
        </p:nvSpPr>
        <p:spPr>
          <a:xfrm>
            <a:off x="152400" y="1066800"/>
            <a:ext cx="4724400" cy="1465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As the rotor is rotated at an angular velocity (ω), the armature flux linkage (Φ) change and a voltage e</a:t>
            </a:r>
            <a:r>
              <a:rPr lang="en-US" sz="1800" b="0" i="0" u="none" baseline="-25000">
                <a:solidFill>
                  <a:schemeClr val="dk1"/>
                </a:solidFill>
                <a:latin typeface="Arial"/>
                <a:ea typeface="Arial"/>
                <a:cs typeface="Arial"/>
                <a:sym typeface="Arial"/>
              </a:rPr>
              <a:t>aa</a:t>
            </a:r>
            <a:r>
              <a:rPr lang="en-US" sz="1800" b="0" i="0" u="none">
                <a:solidFill>
                  <a:schemeClr val="dk1"/>
                </a:solidFill>
                <a:latin typeface="Arial"/>
                <a:ea typeface="Arial"/>
                <a:cs typeface="Arial"/>
                <a:sym typeface="Arial"/>
              </a:rPr>
              <a:t>’ is induced between terminal a and a’. The expression for the voltage induced is given by Faraday’s Law</a:t>
            </a:r>
            <a:endParaRPr/>
          </a:p>
        </p:txBody>
      </p:sp>
      <p:pic>
        <p:nvPicPr>
          <p:cNvPr id="575" name="Google Shape;575;p59"/>
          <p:cNvPicPr preferRelativeResize="0"/>
          <p:nvPr/>
        </p:nvPicPr>
        <p:blipFill rotWithShape="1">
          <a:blip r:embed="rId4">
            <a:alphaModFix/>
          </a:blip>
          <a:srcRect/>
          <a:stretch/>
        </p:blipFill>
        <p:spPr>
          <a:xfrm>
            <a:off x="2057400" y="2667000"/>
            <a:ext cx="1539875" cy="827087"/>
          </a:xfrm>
          <a:prstGeom prst="rect">
            <a:avLst/>
          </a:prstGeom>
          <a:noFill/>
          <a:ln>
            <a:noFill/>
          </a:ln>
        </p:spPr>
      </p:pic>
      <p:pic>
        <p:nvPicPr>
          <p:cNvPr id="576" name="Google Shape;576;p59"/>
          <p:cNvPicPr preferRelativeResize="0"/>
          <p:nvPr/>
        </p:nvPicPr>
        <p:blipFill rotWithShape="1">
          <a:blip r:embed="rId5">
            <a:alphaModFix/>
          </a:blip>
          <a:srcRect/>
          <a:stretch/>
        </p:blipFill>
        <p:spPr>
          <a:xfrm>
            <a:off x="228600" y="3810000"/>
            <a:ext cx="3352800" cy="2605087"/>
          </a:xfrm>
          <a:prstGeom prst="rect">
            <a:avLst/>
          </a:prstGeom>
          <a:noFill/>
          <a:ln w="38100" cap="flat" cmpd="sng">
            <a:solidFill>
              <a:srgbClr val="FFFF00"/>
            </a:solidFill>
            <a:prstDash val="solid"/>
            <a:miter lim="800000"/>
            <a:headEnd type="none" w="sm" len="sm"/>
            <a:tailEnd type="none" w="sm" len="sm"/>
          </a:ln>
        </p:spPr>
      </p:pic>
      <p:sp>
        <p:nvSpPr>
          <p:cNvPr id="577" name="Google Shape;577;p59"/>
          <p:cNvSpPr txBox="1"/>
          <p:nvPr/>
        </p:nvSpPr>
        <p:spPr>
          <a:xfrm>
            <a:off x="609600" y="6491287"/>
            <a:ext cx="26098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Two pole DC generator </a:t>
            </a:r>
            <a:endParaRPr/>
          </a:p>
        </p:txBody>
      </p:sp>
      <p:sp>
        <p:nvSpPr>
          <p:cNvPr id="578" name="Google Shape;578;p59"/>
          <p:cNvSpPr txBox="1"/>
          <p:nvPr/>
        </p:nvSpPr>
        <p:spPr>
          <a:xfrm>
            <a:off x="4248150" y="5105400"/>
            <a:ext cx="4895850" cy="641350"/>
          </a:xfrm>
          <a:prstGeom prst="rect">
            <a:avLst/>
          </a:prstGeom>
          <a:noFill/>
          <a:ln>
            <a:noFill/>
          </a:ln>
        </p:spPr>
        <p:txBody>
          <a:bodyPr spcFirstLastPara="1" wrap="square" lIns="91425" tIns="45700" rIns="91425" bIns="45700" anchor="ctr" anchorCtr="0">
            <a:spAutoFit/>
          </a:bodyPr>
          <a:lstStyle/>
          <a:p>
            <a:pPr marL="342900" marR="0" lvl="0" indent="-342900" algn="l" rtl="0">
              <a:lnSpc>
                <a:spcPct val="100000"/>
              </a:lnSpc>
              <a:spcBef>
                <a:spcPts val="0"/>
              </a:spcBef>
              <a:spcAft>
                <a:spcPts val="0"/>
              </a:spcAft>
              <a:buClr>
                <a:schemeClr val="dk1"/>
              </a:buClr>
              <a:buSzPts val="1800"/>
              <a:buFont typeface="Arial"/>
              <a:buAutoNum type="alphaLcParenR"/>
            </a:pPr>
            <a:r>
              <a:rPr lang="en-US" sz="1800" b="0" i="0" u="none">
                <a:solidFill>
                  <a:schemeClr val="dk1"/>
                </a:solidFill>
                <a:latin typeface="Arial"/>
                <a:ea typeface="Arial"/>
                <a:cs typeface="Arial"/>
                <a:sym typeface="Arial"/>
              </a:rPr>
              <a:t>Flux linkage of coil aa’; b) induced voltage; </a:t>
            </a:r>
            <a:endParaRPr/>
          </a:p>
          <a:p>
            <a:pPr marL="342900" marR="0" lvl="0" indent="-34290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c) rectified voltage </a:t>
            </a:r>
            <a:endParaRPr/>
          </a:p>
        </p:txBody>
      </p:sp>
      <p:grpSp>
        <p:nvGrpSpPr>
          <p:cNvPr id="579" name="Google Shape;579;p59"/>
          <p:cNvGrpSpPr/>
          <p:nvPr/>
        </p:nvGrpSpPr>
        <p:grpSpPr>
          <a:xfrm>
            <a:off x="5003800" y="1066800"/>
            <a:ext cx="3675062" cy="3735387"/>
            <a:chOff x="3168" y="836"/>
            <a:chExt cx="2315" cy="2353"/>
          </a:xfrm>
        </p:grpSpPr>
        <p:grpSp>
          <p:nvGrpSpPr>
            <p:cNvPr id="580" name="Google Shape;580;p59"/>
            <p:cNvGrpSpPr/>
            <p:nvPr/>
          </p:nvGrpSpPr>
          <p:grpSpPr>
            <a:xfrm>
              <a:off x="3168" y="836"/>
              <a:ext cx="2315" cy="1708"/>
              <a:chOff x="3168" y="836"/>
              <a:chExt cx="2315" cy="1708"/>
            </a:xfrm>
          </p:grpSpPr>
          <p:graphicFrame>
            <p:nvGraphicFramePr>
              <p:cNvPr id="581" name="Google Shape;581;p59"/>
              <p:cNvGraphicFramePr/>
              <p:nvPr/>
            </p:nvGraphicFramePr>
            <p:xfrm>
              <a:off x="3168" y="836"/>
              <a:ext cx="2304" cy="810"/>
            </p:xfrm>
            <a:graphic>
              <a:graphicData uri="http://schemas.openxmlformats.org/presentationml/2006/ole">
                <mc:AlternateContent xmlns:mc="http://schemas.openxmlformats.org/markup-compatibility/2006">
                  <mc:Choice xmlns:v="urn:schemas-microsoft-com:vml" Requires="v">
                    <p:oleObj spid="_x0000_s1032" r:id="rId6" imgW="2304" imgH="810" progId="Paint.Picture">
                      <p:embed/>
                    </p:oleObj>
                  </mc:Choice>
                  <mc:Fallback>
                    <p:oleObj r:id="rId6" imgW="2304" imgH="810" progId="Paint.Picture">
                      <p:embed/>
                      <p:pic>
                        <p:nvPicPr>
                          <p:cNvPr id="581" name="Google Shape;581;p59"/>
                          <p:cNvPicPr preferRelativeResize="0"/>
                          <p:nvPr/>
                        </p:nvPicPr>
                        <p:blipFill rotWithShape="1">
                          <a:blip r:embed="rId7">
                            <a:alphaModFix/>
                          </a:blip>
                          <a:srcRect/>
                          <a:stretch/>
                        </p:blipFill>
                        <p:spPr>
                          <a:xfrm>
                            <a:off x="3168" y="836"/>
                            <a:ext cx="2304" cy="810"/>
                          </a:xfrm>
                          <a:prstGeom prst="rect">
                            <a:avLst/>
                          </a:prstGeom>
                          <a:noFill/>
                          <a:ln w="25400" cap="flat" cmpd="sng">
                            <a:solidFill>
                              <a:srgbClr val="3333FF"/>
                            </a:solidFill>
                            <a:prstDash val="solid"/>
                            <a:miter lim="800000"/>
                            <a:headEnd type="none" w="sm" len="sm"/>
                            <a:tailEnd type="none" w="sm" len="sm"/>
                          </a:ln>
                        </p:spPr>
                      </p:pic>
                    </p:oleObj>
                  </mc:Fallback>
                </mc:AlternateContent>
              </a:graphicData>
            </a:graphic>
          </p:graphicFrame>
          <p:graphicFrame>
            <p:nvGraphicFramePr>
              <p:cNvPr id="582" name="Google Shape;582;p59"/>
              <p:cNvGraphicFramePr/>
              <p:nvPr/>
            </p:nvGraphicFramePr>
            <p:xfrm>
              <a:off x="3168" y="1652"/>
              <a:ext cx="2315" cy="892"/>
            </p:xfrm>
            <a:graphic>
              <a:graphicData uri="http://schemas.openxmlformats.org/presentationml/2006/ole">
                <mc:AlternateContent xmlns:mc="http://schemas.openxmlformats.org/markup-compatibility/2006">
                  <mc:Choice xmlns:v="urn:schemas-microsoft-com:vml" Requires="v">
                    <p:oleObj spid="_x0000_s1033" r:id="rId8" imgW="2315" imgH="892" progId="Paint.Picture">
                      <p:embed/>
                    </p:oleObj>
                  </mc:Choice>
                  <mc:Fallback>
                    <p:oleObj r:id="rId8" imgW="2315" imgH="892" progId="Paint.Picture">
                      <p:embed/>
                      <p:pic>
                        <p:nvPicPr>
                          <p:cNvPr id="582" name="Google Shape;582;p59"/>
                          <p:cNvPicPr preferRelativeResize="0"/>
                          <p:nvPr/>
                        </p:nvPicPr>
                        <p:blipFill rotWithShape="1">
                          <a:blip r:embed="rId9">
                            <a:alphaModFix/>
                          </a:blip>
                          <a:srcRect/>
                          <a:stretch/>
                        </p:blipFill>
                        <p:spPr>
                          <a:xfrm>
                            <a:off x="3168" y="1652"/>
                            <a:ext cx="2315" cy="892"/>
                          </a:xfrm>
                          <a:prstGeom prst="rect">
                            <a:avLst/>
                          </a:prstGeom>
                          <a:noFill/>
                          <a:ln w="25400" cap="flat" cmpd="sng">
                            <a:solidFill>
                              <a:srgbClr val="3333FF"/>
                            </a:solidFill>
                            <a:prstDash val="solid"/>
                            <a:miter lim="800000"/>
                            <a:headEnd type="none" w="sm" len="sm"/>
                            <a:tailEnd type="none" w="sm" len="sm"/>
                          </a:ln>
                        </p:spPr>
                      </p:pic>
                    </p:oleObj>
                  </mc:Fallback>
                </mc:AlternateContent>
              </a:graphicData>
            </a:graphic>
          </p:graphicFrame>
        </p:grpSp>
        <p:graphicFrame>
          <p:nvGraphicFramePr>
            <p:cNvPr id="583" name="Google Shape;583;p59"/>
            <p:cNvGraphicFramePr/>
            <p:nvPr/>
          </p:nvGraphicFramePr>
          <p:xfrm>
            <a:off x="3168" y="2544"/>
            <a:ext cx="2304" cy="645"/>
          </p:xfrm>
          <a:graphic>
            <a:graphicData uri="http://schemas.openxmlformats.org/presentationml/2006/ole">
              <mc:AlternateContent xmlns:mc="http://schemas.openxmlformats.org/markup-compatibility/2006">
                <mc:Choice xmlns:v="urn:schemas-microsoft-com:vml" Requires="v">
                  <p:oleObj spid="_x0000_s1034" r:id="rId10" imgW="2304" imgH="645" progId="Paint.Picture">
                    <p:embed/>
                  </p:oleObj>
                </mc:Choice>
                <mc:Fallback>
                  <p:oleObj r:id="rId10" imgW="2304" imgH="645" progId="Paint.Picture">
                    <p:embed/>
                    <p:pic>
                      <p:nvPicPr>
                        <p:cNvPr id="583" name="Google Shape;583;p59"/>
                        <p:cNvPicPr preferRelativeResize="0"/>
                        <p:nvPr/>
                      </p:nvPicPr>
                      <p:blipFill rotWithShape="1">
                        <a:blip r:embed="rId11">
                          <a:alphaModFix/>
                        </a:blip>
                        <a:srcRect/>
                        <a:stretch/>
                      </p:blipFill>
                      <p:spPr>
                        <a:xfrm>
                          <a:off x="3168" y="2544"/>
                          <a:ext cx="2304" cy="645"/>
                        </a:xfrm>
                        <a:prstGeom prst="rect">
                          <a:avLst/>
                        </a:prstGeom>
                        <a:noFill/>
                        <a:ln w="25400" cap="flat" cmpd="sng">
                          <a:solidFill>
                            <a:srgbClr val="3333FF"/>
                          </a:solidFill>
                          <a:prstDash val="solid"/>
                          <a:miter lim="800000"/>
                          <a:headEnd type="none" w="sm" len="sm"/>
                          <a:tailEnd type="none" w="sm" len="sm"/>
                        </a:ln>
                      </p:spPr>
                    </p:pic>
                  </p:oleObj>
                </mc:Fallback>
              </mc:AlternateContent>
            </a:graphicData>
          </a:graphic>
        </p:graphicFrame>
      </p:grpSp>
      <p:cxnSp>
        <p:nvCxnSpPr>
          <p:cNvPr id="584" name="Google Shape;584;p59"/>
          <p:cNvCxnSpPr/>
          <p:nvPr/>
        </p:nvCxnSpPr>
        <p:spPr>
          <a:xfrm rot="10800000" flipH="1">
            <a:off x="3048000" y="3378200"/>
            <a:ext cx="2438400" cy="304800"/>
          </a:xfrm>
          <a:prstGeom prst="straightConnector1">
            <a:avLst/>
          </a:prstGeom>
          <a:noFill/>
          <a:ln w="25400" cap="flat" cmpd="sng">
            <a:solidFill>
              <a:srgbClr val="3333FF"/>
            </a:solidFill>
            <a:prstDash val="solid"/>
            <a:miter lim="800000"/>
            <a:headEnd type="none" w="med" len="med"/>
            <a:tailEnd type="triangle" w="med" len="med"/>
          </a:ln>
        </p:spPr>
      </p:cxnSp>
      <p:pic>
        <p:nvPicPr>
          <p:cNvPr id="1027" name="Picture 3" descr="rId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0" cy="0"/>
          </a:xfrm>
          <a:prstGeom prst="rect">
            <a:avLst/>
          </a:prstGeom>
        </p:spPr>
      </p:pic>
      <p:pic>
        <p:nvPicPr>
          <p:cNvPr id="1026" name="Picture 2" descr="rId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0" cy="0"/>
          </a:xfrm>
          <a:prstGeom prst="rect">
            <a:avLst/>
          </a:prstGeom>
        </p:spPr>
      </p:pic>
      <p:pic>
        <p:nvPicPr>
          <p:cNvPr id="1025" name="Picture 1" descr="rId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0" cy="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6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78</a:t>
            </a:fld>
            <a:endParaRPr/>
          </a:p>
        </p:txBody>
      </p:sp>
      <p:sp>
        <p:nvSpPr>
          <p:cNvPr id="590" name="Google Shape;590;p60"/>
          <p:cNvSpPr txBox="1"/>
          <p:nvPr/>
        </p:nvSpPr>
        <p:spPr>
          <a:xfrm>
            <a:off x="381000" y="1676400"/>
            <a:ext cx="8001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The internal generated voltage in the DC machines defined as:</a:t>
            </a:r>
            <a:endParaRPr/>
          </a:p>
        </p:txBody>
      </p:sp>
      <p:sp>
        <p:nvSpPr>
          <p:cNvPr id="591" name="Google Shape;591;p60"/>
          <p:cNvSpPr txBox="1"/>
          <p:nvPr/>
        </p:nvSpPr>
        <p:spPr>
          <a:xfrm>
            <a:off x="0" y="3233737"/>
            <a:ext cx="9144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592" name="Google Shape;592;p60"/>
          <p:cNvPicPr preferRelativeResize="0"/>
          <p:nvPr/>
        </p:nvPicPr>
        <p:blipFill rotWithShape="1">
          <a:blip r:embed="rId3">
            <a:alphaModFix/>
          </a:blip>
          <a:srcRect/>
          <a:stretch/>
        </p:blipFill>
        <p:spPr>
          <a:xfrm>
            <a:off x="3179762" y="2276475"/>
            <a:ext cx="1201737" cy="361950"/>
          </a:xfrm>
          <a:prstGeom prst="rect">
            <a:avLst/>
          </a:prstGeom>
          <a:noFill/>
          <a:ln w="25400" cap="flat" cmpd="sng">
            <a:solidFill>
              <a:srgbClr val="800080"/>
            </a:solidFill>
            <a:prstDash val="solid"/>
            <a:miter lim="800000"/>
            <a:headEnd type="none" w="sm" len="sm"/>
            <a:tailEnd type="none" w="sm" len="sm"/>
          </a:ln>
        </p:spPr>
      </p:pic>
      <p:sp>
        <p:nvSpPr>
          <p:cNvPr id="593" name="Google Shape;593;p60"/>
          <p:cNvSpPr txBox="1"/>
          <p:nvPr/>
        </p:nvSpPr>
        <p:spPr>
          <a:xfrm>
            <a:off x="762000" y="2743200"/>
            <a:ext cx="5486400" cy="15811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Where E</a:t>
            </a:r>
            <a:r>
              <a:rPr lang="en-US" sz="1400" b="0" i="0" u="none" baseline="-25000">
                <a:solidFill>
                  <a:schemeClr val="dk1"/>
                </a:solidFill>
                <a:latin typeface="Arial"/>
                <a:ea typeface="Arial"/>
                <a:cs typeface="Arial"/>
                <a:sym typeface="Arial"/>
              </a:rPr>
              <a:t>A </a:t>
            </a:r>
            <a:r>
              <a:rPr lang="en-US" sz="1400" b="0" i="0" u="none">
                <a:solidFill>
                  <a:schemeClr val="dk1"/>
                </a:solidFill>
                <a:latin typeface="Arial"/>
                <a:ea typeface="Arial"/>
                <a:cs typeface="Arial"/>
                <a:sym typeface="Arial"/>
              </a:rPr>
              <a:t>= armature voltage</a:t>
            </a:r>
            <a:endParaRPr/>
          </a:p>
          <a:p>
            <a:pPr marL="0" marR="0" lvl="0" indent="0" algn="l" rtl="0">
              <a:lnSpc>
                <a:spcPct val="100000"/>
              </a:lnSpc>
              <a:spcBef>
                <a:spcPts val="70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K = motor constant</a:t>
            </a:r>
            <a:endParaRPr/>
          </a:p>
          <a:p>
            <a:pPr marL="0" marR="0" lvl="0" indent="0" algn="l" rtl="0">
              <a:lnSpc>
                <a:spcPct val="100000"/>
              </a:lnSpc>
              <a:spcBef>
                <a:spcPts val="70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 flux</a:t>
            </a:r>
            <a:endParaRPr/>
          </a:p>
          <a:p>
            <a:pPr marL="0" marR="0" lvl="0" indent="0" algn="l" rtl="0">
              <a:lnSpc>
                <a:spcPct val="100000"/>
              </a:lnSpc>
              <a:spcBef>
                <a:spcPts val="70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 rotation per min</a:t>
            </a:r>
            <a:endParaRPr/>
          </a:p>
          <a:p>
            <a:pPr marL="0" marR="0" lvl="0" indent="0" algn="l" rtl="0">
              <a:lnSpc>
                <a:spcPct val="100000"/>
              </a:lnSpc>
              <a:spcBef>
                <a:spcPts val="70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endParaRPr/>
          </a:p>
        </p:txBody>
      </p:sp>
      <p:pic>
        <p:nvPicPr>
          <p:cNvPr id="594" name="Google Shape;594;p60"/>
          <p:cNvPicPr preferRelativeResize="0">
            <a:picLocks noGrp="1"/>
          </p:cNvPicPr>
          <p:nvPr>
            <p:ph type="body" idx="1"/>
          </p:nvPr>
        </p:nvPicPr>
        <p:blipFill rotWithShape="1">
          <a:blip r:embed="rId4">
            <a:alphaModFix/>
          </a:blip>
          <a:srcRect/>
          <a:stretch/>
        </p:blipFill>
        <p:spPr>
          <a:xfrm>
            <a:off x="1235075" y="3441700"/>
            <a:ext cx="250825" cy="227012"/>
          </a:xfrm>
          <a:prstGeom prst="rect">
            <a:avLst/>
          </a:prstGeom>
          <a:noFill/>
          <a:ln>
            <a:noFill/>
          </a:ln>
        </p:spPr>
      </p:pic>
      <p:pic>
        <p:nvPicPr>
          <p:cNvPr id="595" name="Google Shape;595;p60"/>
          <p:cNvPicPr preferRelativeResize="0">
            <a:picLocks noGrp="1"/>
          </p:cNvPicPr>
          <p:nvPr>
            <p:ph type="body" idx="2"/>
          </p:nvPr>
        </p:nvPicPr>
        <p:blipFill rotWithShape="1">
          <a:blip r:embed="rId5">
            <a:alphaModFix/>
          </a:blip>
          <a:srcRect/>
          <a:stretch/>
        </p:blipFill>
        <p:spPr>
          <a:xfrm>
            <a:off x="1169987" y="3735387"/>
            <a:ext cx="315912" cy="285750"/>
          </a:xfrm>
          <a:prstGeom prst="rect">
            <a:avLst/>
          </a:prstGeom>
          <a:noFill/>
          <a:ln>
            <a:noFill/>
          </a:ln>
        </p:spPr>
      </p:pic>
      <p:sp>
        <p:nvSpPr>
          <p:cNvPr id="596" name="Google Shape;596;p60"/>
          <p:cNvSpPr txBox="1">
            <a:spLocks noGrp="1"/>
          </p:cNvSpPr>
          <p:nvPr>
            <p:ph type="title"/>
          </p:nvPr>
        </p:nvSpPr>
        <p:spPr>
          <a:xfrm>
            <a:off x="381000" y="304800"/>
            <a:ext cx="8229600" cy="609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000"/>
              <a:buFont typeface="Book Antiqua"/>
              <a:buNone/>
            </a:pPr>
            <a:r>
              <a:rPr lang="en-US" sz="3000" b="1" i="0" u="none">
                <a:solidFill>
                  <a:schemeClr val="dk1"/>
                </a:solidFill>
                <a:latin typeface="Book Antiqua"/>
                <a:ea typeface="Book Antiqua"/>
                <a:cs typeface="Book Antiqua"/>
                <a:sym typeface="Book Antiqua"/>
              </a:rPr>
              <a:t>Generation of Unidirectional Voltage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61"/>
          <p:cNvSpPr txBox="1">
            <a:spLocks noGrp="1"/>
          </p:cNvSpPr>
          <p:nvPr>
            <p:ph type="body" idx="1"/>
          </p:nvPr>
        </p:nvSpPr>
        <p:spPr>
          <a:xfrm>
            <a:off x="609600" y="1371600"/>
            <a:ext cx="8226425" cy="4522787"/>
          </a:xfrm>
          <a:prstGeom prst="rect">
            <a:avLst/>
          </a:prstGeom>
          <a:noFill/>
          <a:ln>
            <a:noFill/>
          </a:ln>
        </p:spPr>
        <p:txBody>
          <a:bodyPr spcFirstLastPara="1" wrap="square" lIns="91425" tIns="45700" rIns="91425" bIns="45700" anchor="t" anchorCtr="0">
            <a:noAutofit/>
          </a:bodyPr>
          <a:lstStyle/>
          <a:p>
            <a:pPr marL="342900" lvl="0" indent="-339725" algn="l" rtl="0">
              <a:lnSpc>
                <a:spcPct val="100000"/>
              </a:lnSpc>
              <a:spcBef>
                <a:spcPts val="0"/>
              </a:spcBef>
              <a:spcAft>
                <a:spcPts val="0"/>
              </a:spcAft>
              <a:buClr>
                <a:srgbClr val="0070C0"/>
              </a:buClr>
              <a:buSzPts val="3600"/>
              <a:buNone/>
            </a:pPr>
            <a:r>
              <a:rPr lang="en-US" sz="3600" b="0" i="0" u="sng">
                <a:solidFill>
                  <a:srgbClr val="0070C0"/>
                </a:solidFill>
                <a:latin typeface="Calibri"/>
                <a:ea typeface="Calibri"/>
                <a:cs typeface="Calibri"/>
                <a:sym typeface="Calibri"/>
              </a:rPr>
              <a:t>Shunt Generators:</a:t>
            </a:r>
            <a:endParaRPr/>
          </a:p>
          <a:p>
            <a:pPr marL="342900" lvl="0" indent="-339725" algn="l" rtl="0">
              <a:lnSpc>
                <a:spcPct val="100000"/>
              </a:lnSpc>
              <a:spcBef>
                <a:spcPts val="800"/>
              </a:spcBef>
              <a:spcAft>
                <a:spcPts val="0"/>
              </a:spcAft>
              <a:buClr>
                <a:srgbClr val="FF0000"/>
              </a:buClr>
              <a:buSzPts val="3600"/>
              <a:buNone/>
            </a:pPr>
            <a:r>
              <a:rPr lang="en-US" sz="3600" b="0" i="0" u="none">
                <a:solidFill>
                  <a:srgbClr val="FF0000"/>
                </a:solidFill>
                <a:latin typeface="Calibri"/>
                <a:ea typeface="Calibri"/>
                <a:cs typeface="Calibri"/>
                <a:sym typeface="Calibri"/>
              </a:rPr>
              <a:t>a. in electro plating </a:t>
            </a:r>
            <a:endParaRPr/>
          </a:p>
          <a:p>
            <a:pPr marL="342900" lvl="0" indent="-339725" algn="l" rtl="0">
              <a:lnSpc>
                <a:spcPct val="100000"/>
              </a:lnSpc>
              <a:spcBef>
                <a:spcPts val="800"/>
              </a:spcBef>
              <a:spcAft>
                <a:spcPts val="0"/>
              </a:spcAft>
              <a:buClr>
                <a:srgbClr val="FF0000"/>
              </a:buClr>
              <a:buSzPts val="3600"/>
              <a:buNone/>
            </a:pPr>
            <a:r>
              <a:rPr lang="en-US" sz="3600" b="0" i="0" u="none">
                <a:solidFill>
                  <a:srgbClr val="FF0000"/>
                </a:solidFill>
                <a:latin typeface="Calibri"/>
                <a:ea typeface="Calibri"/>
                <a:cs typeface="Calibri"/>
                <a:sym typeface="Calibri"/>
              </a:rPr>
              <a:t>b. for battery recharging </a:t>
            </a:r>
            <a:endParaRPr/>
          </a:p>
          <a:p>
            <a:pPr marL="342900" lvl="0" indent="-339725" algn="l" rtl="0">
              <a:lnSpc>
                <a:spcPct val="100000"/>
              </a:lnSpc>
              <a:spcBef>
                <a:spcPts val="800"/>
              </a:spcBef>
              <a:spcAft>
                <a:spcPts val="0"/>
              </a:spcAft>
              <a:buClr>
                <a:srgbClr val="FF0000"/>
              </a:buClr>
              <a:buSzPts val="3600"/>
              <a:buNone/>
            </a:pPr>
            <a:r>
              <a:rPr lang="en-US" sz="3600" b="0" i="0" u="none">
                <a:solidFill>
                  <a:srgbClr val="FF0000"/>
                </a:solidFill>
                <a:latin typeface="Calibri"/>
                <a:ea typeface="Calibri"/>
                <a:cs typeface="Calibri"/>
                <a:sym typeface="Calibri"/>
              </a:rPr>
              <a:t>c. as exciters for AC generators.</a:t>
            </a:r>
            <a:endParaRPr/>
          </a:p>
        </p:txBody>
      </p:sp>
      <p:sp>
        <p:nvSpPr>
          <p:cNvPr id="602" name="Google Shape;602;p61"/>
          <p:cNvSpPr txBox="1"/>
          <p:nvPr/>
        </p:nvSpPr>
        <p:spPr>
          <a:xfrm>
            <a:off x="228600" y="228600"/>
            <a:ext cx="7772400" cy="855662"/>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70C0"/>
              </a:buClr>
              <a:buSzPts val="3200"/>
              <a:buFont typeface="Calibri"/>
              <a:buNone/>
            </a:pPr>
            <a:r>
              <a:rPr lang="en-US" sz="3200" b="0" i="0" u="none">
                <a:solidFill>
                  <a:srgbClr val="0070C0"/>
                </a:solidFill>
                <a:latin typeface="Calibri"/>
                <a:ea typeface="Calibri"/>
                <a:cs typeface="Calibri"/>
                <a:sym typeface="Calibri"/>
              </a:rPr>
              <a:t>Applications of DC Generator </a:t>
            </a:r>
            <a:endParaRPr/>
          </a:p>
        </p:txBody>
      </p:sp>
      <p:sp>
        <p:nvSpPr>
          <p:cNvPr id="603" name="Google Shape;603;p61"/>
          <p:cNvSpPr txBox="1"/>
          <p:nvPr/>
        </p:nvSpPr>
        <p:spPr>
          <a:xfrm>
            <a:off x="457200" y="4208462"/>
            <a:ext cx="6270625" cy="2376487"/>
          </a:xfrm>
          <a:prstGeom prst="rect">
            <a:avLst/>
          </a:prstGeom>
          <a:noFill/>
          <a:ln>
            <a:noFill/>
          </a:ln>
        </p:spPr>
        <p:txBody>
          <a:bodyPr spcFirstLastPara="1" wrap="square" lIns="90000" tIns="45000" rIns="90000" bIns="45000" anchor="t" anchorCtr="0">
            <a:noAutofit/>
          </a:bodyPr>
          <a:lstStyle/>
          <a:p>
            <a:pPr marL="342900" marR="0" lvl="0" indent="-339725" algn="l" rtl="0">
              <a:lnSpc>
                <a:spcPct val="100000"/>
              </a:lnSpc>
              <a:spcBef>
                <a:spcPts val="0"/>
              </a:spcBef>
              <a:spcAft>
                <a:spcPts val="0"/>
              </a:spcAft>
              <a:buClr>
                <a:srgbClr val="0070C0"/>
              </a:buClr>
              <a:buSzPts val="3600"/>
              <a:buFont typeface="Calibri"/>
              <a:buNone/>
            </a:pPr>
            <a:r>
              <a:rPr lang="en-US" sz="3600" b="0" i="0" u="sng">
                <a:solidFill>
                  <a:srgbClr val="0070C0"/>
                </a:solidFill>
                <a:latin typeface="Calibri"/>
                <a:ea typeface="Calibri"/>
                <a:cs typeface="Calibri"/>
                <a:sym typeface="Calibri"/>
              </a:rPr>
              <a:t>Series Generators :</a:t>
            </a:r>
            <a:endParaRPr/>
          </a:p>
          <a:p>
            <a:pPr marL="342900" marR="0" lvl="0" indent="-339725" algn="l" rtl="0">
              <a:lnSpc>
                <a:spcPct val="100000"/>
              </a:lnSpc>
              <a:spcBef>
                <a:spcPts val="0"/>
              </a:spcBef>
              <a:spcAft>
                <a:spcPts val="0"/>
              </a:spcAft>
              <a:buClr>
                <a:srgbClr val="FF0000"/>
              </a:buClr>
              <a:buSzPts val="3600"/>
              <a:buFont typeface="Calibri"/>
              <a:buNone/>
            </a:pPr>
            <a:r>
              <a:rPr lang="en-US" sz="3600" b="0" i="0" u="none">
                <a:solidFill>
                  <a:srgbClr val="FF0000"/>
                </a:solidFill>
                <a:latin typeface="Calibri"/>
                <a:ea typeface="Calibri"/>
                <a:cs typeface="Calibri"/>
                <a:sym typeface="Calibri"/>
              </a:rPr>
              <a:t>A. As boosters</a:t>
            </a:r>
            <a:endParaRPr/>
          </a:p>
          <a:p>
            <a:pPr marL="342900" marR="0" lvl="0" indent="-339725" algn="l" rtl="0">
              <a:lnSpc>
                <a:spcPct val="100000"/>
              </a:lnSpc>
              <a:spcBef>
                <a:spcPts val="0"/>
              </a:spcBef>
              <a:spcAft>
                <a:spcPts val="0"/>
              </a:spcAft>
              <a:buClr>
                <a:srgbClr val="FF0000"/>
              </a:buClr>
              <a:buSzPts val="3600"/>
              <a:buFont typeface="Calibri"/>
              <a:buNone/>
            </a:pPr>
            <a:r>
              <a:rPr lang="en-US" sz="3600" b="0" i="0" u="none">
                <a:solidFill>
                  <a:srgbClr val="FF0000"/>
                </a:solidFill>
                <a:latin typeface="Calibri"/>
                <a:ea typeface="Calibri"/>
                <a:cs typeface="Calibri"/>
                <a:sym typeface="Calibri"/>
              </a:rPr>
              <a:t>B.  As lighting arc lamps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2"/>
                                        </p:tgtEl>
                                        <p:attrNameLst>
                                          <p:attrName>style.visibility</p:attrName>
                                        </p:attrNameLst>
                                      </p:cBhvr>
                                      <p:to>
                                        <p:strVal val="visible"/>
                                      </p:to>
                                    </p:set>
                                    <p:animEffect transition="in" filter="fade">
                                      <p:cBhvr>
                                        <p:cTn id="7" dur="500"/>
                                        <p:tgtEl>
                                          <p:spTgt spid="60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01">
                                            <p:txEl>
                                              <p:pRg st="0" end="0"/>
                                            </p:txEl>
                                          </p:spTgt>
                                        </p:tgtEl>
                                        <p:attrNameLst>
                                          <p:attrName>style.visibility</p:attrName>
                                        </p:attrNameLst>
                                      </p:cBhvr>
                                      <p:to>
                                        <p:strVal val="visible"/>
                                      </p:to>
                                    </p:set>
                                    <p:anim calcmode="lin" valueType="num">
                                      <p:cBhvr additive="base">
                                        <p:cTn id="12" dur="500"/>
                                        <p:tgtEl>
                                          <p:spTgt spid="60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01">
                                            <p:txEl>
                                              <p:pRg st="1" end="1"/>
                                            </p:txEl>
                                          </p:spTgt>
                                        </p:tgtEl>
                                        <p:attrNameLst>
                                          <p:attrName>style.visibility</p:attrName>
                                        </p:attrNameLst>
                                      </p:cBhvr>
                                      <p:to>
                                        <p:strVal val="visible"/>
                                      </p:to>
                                    </p:set>
                                    <p:anim calcmode="lin" valueType="num">
                                      <p:cBhvr additive="base">
                                        <p:cTn id="17" dur="500"/>
                                        <p:tgtEl>
                                          <p:spTgt spid="60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01">
                                            <p:txEl>
                                              <p:pRg st="2" end="2"/>
                                            </p:txEl>
                                          </p:spTgt>
                                        </p:tgtEl>
                                        <p:attrNameLst>
                                          <p:attrName>style.visibility</p:attrName>
                                        </p:attrNameLst>
                                      </p:cBhvr>
                                      <p:to>
                                        <p:strVal val="visible"/>
                                      </p:to>
                                    </p:set>
                                    <p:anim calcmode="lin" valueType="num">
                                      <p:cBhvr additive="base">
                                        <p:cTn id="22" dur="500"/>
                                        <p:tgtEl>
                                          <p:spTgt spid="60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01">
                                            <p:txEl>
                                              <p:pRg st="3" end="3"/>
                                            </p:txEl>
                                          </p:spTgt>
                                        </p:tgtEl>
                                        <p:attrNameLst>
                                          <p:attrName>style.visibility</p:attrName>
                                        </p:attrNameLst>
                                      </p:cBhvr>
                                      <p:to>
                                        <p:strVal val="visible"/>
                                      </p:to>
                                    </p:set>
                                    <p:anim calcmode="lin" valueType="num">
                                      <p:cBhvr additive="base">
                                        <p:cTn id="27" dur="500"/>
                                        <p:tgtEl>
                                          <p:spTgt spid="60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03"/>
                                        </p:tgtEl>
                                        <p:attrNameLst>
                                          <p:attrName>style.visibility</p:attrName>
                                        </p:attrNameLst>
                                      </p:cBhvr>
                                      <p:to>
                                        <p:strVal val="visible"/>
                                      </p:to>
                                    </p:set>
                                    <p:anim calcmode="lin" valueType="num">
                                      <p:cBhvr additive="base">
                                        <p:cTn id="32" dur="500"/>
                                        <p:tgtEl>
                                          <p:spTgt spid="6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00FF"/>
              </a:buClr>
              <a:buSzPts val="4400"/>
              <a:buFont typeface="Calibri"/>
              <a:buNone/>
            </a:pPr>
            <a:r>
              <a:rPr lang="en-US" sz="4400" b="0" i="0" u="none">
                <a:solidFill>
                  <a:srgbClr val="0000FF"/>
                </a:solidFill>
                <a:latin typeface="Calibri"/>
                <a:ea typeface="Calibri"/>
                <a:cs typeface="Calibri"/>
                <a:sym typeface="Calibri"/>
              </a:rPr>
              <a:t>Principle of operation</a:t>
            </a:r>
            <a:endParaRPr/>
          </a:p>
        </p:txBody>
      </p:sp>
      <p:pic>
        <p:nvPicPr>
          <p:cNvPr id="162" name="Google Shape;162;p8"/>
          <p:cNvPicPr preferRelativeResize="0">
            <a:picLocks noGrp="1"/>
          </p:cNvPicPr>
          <p:nvPr>
            <p:ph type="body" idx="1"/>
          </p:nvPr>
        </p:nvPicPr>
        <p:blipFill rotWithShape="1">
          <a:blip r:embed="rId3">
            <a:alphaModFix/>
          </a:blip>
          <a:srcRect/>
          <a:stretch/>
        </p:blipFill>
        <p:spPr>
          <a:xfrm>
            <a:off x="0" y="1828800"/>
            <a:ext cx="5070475" cy="3581400"/>
          </a:xfrm>
          <a:prstGeom prst="rect">
            <a:avLst/>
          </a:prstGeom>
          <a:noFill/>
          <a:ln>
            <a:noFill/>
          </a:ln>
        </p:spPr>
      </p:pic>
      <p:sp>
        <p:nvSpPr>
          <p:cNvPr id="163" name="Google Shape;163;p8"/>
          <p:cNvSpPr txBox="1"/>
          <p:nvPr/>
        </p:nvSpPr>
        <p:spPr>
          <a:xfrm>
            <a:off x="5105400" y="1793875"/>
            <a:ext cx="3733800" cy="3616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3200"/>
              <a:buFont typeface="Calibri"/>
              <a:buNone/>
            </a:pPr>
            <a:r>
              <a:rPr lang="en-US" sz="3200" b="0" i="0" u="none">
                <a:solidFill>
                  <a:schemeClr val="dk1"/>
                </a:solidFill>
                <a:latin typeface="Calibri"/>
                <a:ea typeface="Calibri"/>
                <a:cs typeface="Calibri"/>
                <a:sym typeface="Calibri"/>
              </a:rPr>
              <a:t>It is based on principle of </a:t>
            </a:r>
            <a:r>
              <a:rPr lang="en-US" sz="3200" b="0" i="0" u="none">
                <a:solidFill>
                  <a:srgbClr val="FF0000"/>
                </a:solidFill>
                <a:latin typeface="Calibri"/>
                <a:ea typeface="Calibri"/>
                <a:cs typeface="Calibri"/>
                <a:sym typeface="Calibri"/>
              </a:rPr>
              <a:t>MUTUAL INDUCTION.</a:t>
            </a:r>
            <a:r>
              <a:rPr lang="en-US" sz="3200" b="0" i="0" u="none">
                <a:solidFill>
                  <a:schemeClr val="dk1"/>
                </a:solidFill>
                <a:latin typeface="Calibri"/>
                <a:ea typeface="Calibri"/>
                <a:cs typeface="Calibri"/>
                <a:sym typeface="Calibri"/>
              </a:rPr>
              <a:t>  According to which an e.m.f. is induced in a coil when current in the neighbouring coil  changes.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224" y="152324"/>
            <a:ext cx="4493896" cy="640560"/>
          </a:xfrm>
          <a:prstGeom prst="rect">
            <a:avLst/>
          </a:prstGeom>
        </p:spPr>
        <p:txBody>
          <a:bodyPr vert="horz" wrap="square" lIns="0" tIns="12065" rIns="0" bIns="0" rtlCol="0">
            <a:spAutoFit/>
          </a:bodyPr>
          <a:lstStyle/>
          <a:p>
            <a:pPr marL="12700">
              <a:lnSpc>
                <a:spcPct val="100000"/>
              </a:lnSpc>
              <a:spcBef>
                <a:spcPts val="95"/>
              </a:spcBef>
            </a:pPr>
            <a:r>
              <a:rPr sz="4000" u="none" spc="-10" dirty="0">
                <a:solidFill>
                  <a:srgbClr val="FF0000"/>
                </a:solidFill>
              </a:rPr>
              <a:t>Starting</a:t>
            </a:r>
            <a:r>
              <a:rPr sz="4000" u="none" spc="-20" dirty="0">
                <a:solidFill>
                  <a:srgbClr val="FF0000"/>
                </a:solidFill>
              </a:rPr>
              <a:t> </a:t>
            </a:r>
            <a:r>
              <a:rPr sz="4000" u="none" spc="-5" dirty="0">
                <a:solidFill>
                  <a:srgbClr val="FF0000"/>
                </a:solidFill>
              </a:rPr>
              <a:t>of</a:t>
            </a:r>
            <a:r>
              <a:rPr sz="4000" u="none" spc="-25" dirty="0">
                <a:solidFill>
                  <a:srgbClr val="FF0000"/>
                </a:solidFill>
              </a:rPr>
              <a:t> </a:t>
            </a:r>
            <a:r>
              <a:rPr sz="4000" u="none" spc="-5" dirty="0">
                <a:solidFill>
                  <a:srgbClr val="FF0000"/>
                </a:solidFill>
              </a:rPr>
              <a:t>DC</a:t>
            </a:r>
            <a:r>
              <a:rPr sz="4000" u="none" spc="-30" dirty="0">
                <a:solidFill>
                  <a:srgbClr val="FF0000"/>
                </a:solidFill>
              </a:rPr>
              <a:t> </a:t>
            </a:r>
            <a:r>
              <a:rPr sz="4000" u="none" spc="-25" dirty="0">
                <a:solidFill>
                  <a:srgbClr val="FF0000"/>
                </a:solidFill>
              </a:rPr>
              <a:t>motors</a:t>
            </a:r>
            <a:endParaRPr sz="4000" dirty="0"/>
          </a:p>
        </p:txBody>
      </p:sp>
      <p:sp>
        <p:nvSpPr>
          <p:cNvPr id="3" name="object 3"/>
          <p:cNvSpPr txBox="1"/>
          <p:nvPr/>
        </p:nvSpPr>
        <p:spPr>
          <a:xfrm>
            <a:off x="179294" y="702503"/>
            <a:ext cx="8713694" cy="6465488"/>
          </a:xfrm>
          <a:prstGeom prst="rect">
            <a:avLst/>
          </a:prstGeom>
        </p:spPr>
        <p:txBody>
          <a:bodyPr vert="horz" wrap="square" lIns="0" tIns="53975" rIns="0" bIns="0" rtlCol="0">
            <a:spAutoFit/>
          </a:bodyPr>
          <a:lstStyle/>
          <a:p>
            <a:pPr marL="241300" marR="5080" indent="-228600" algn="just">
              <a:lnSpc>
                <a:spcPts val="2590"/>
              </a:lnSpc>
              <a:spcBef>
                <a:spcPts val="425"/>
              </a:spcBef>
              <a:buFont typeface="Arial MT"/>
              <a:buChar char="•"/>
              <a:tabLst>
                <a:tab pos="241300" algn="l"/>
              </a:tabLst>
            </a:pPr>
            <a:r>
              <a:rPr sz="2400" spc="-5" dirty="0">
                <a:latin typeface="Times New Roman" pitchFamily="18" charset="0"/>
                <a:cs typeface="Times New Roman" pitchFamily="18" charset="0"/>
              </a:rPr>
              <a:t>A </a:t>
            </a:r>
            <a:r>
              <a:rPr sz="2400" b="1" spc="-5" dirty="0">
                <a:latin typeface="Times New Roman" pitchFamily="18" charset="0"/>
                <a:cs typeface="Times New Roman" pitchFamily="18" charset="0"/>
              </a:rPr>
              <a:t>starter </a:t>
            </a:r>
            <a:r>
              <a:rPr sz="2400" dirty="0">
                <a:latin typeface="Times New Roman" pitchFamily="18" charset="0"/>
                <a:cs typeface="Times New Roman" pitchFamily="18" charset="0"/>
              </a:rPr>
              <a:t>is a </a:t>
            </a:r>
            <a:r>
              <a:rPr sz="2400" spc="-5" dirty="0">
                <a:latin typeface="Times New Roman" pitchFamily="18" charset="0"/>
                <a:cs typeface="Times New Roman" pitchFamily="18" charset="0"/>
              </a:rPr>
              <a:t>device </a:t>
            </a:r>
            <a:r>
              <a:rPr sz="2400" dirty="0">
                <a:latin typeface="Times New Roman" pitchFamily="18" charset="0"/>
                <a:cs typeface="Times New Roman" pitchFamily="18" charset="0"/>
              </a:rPr>
              <a:t>to </a:t>
            </a:r>
            <a:r>
              <a:rPr sz="2400" spc="-5" dirty="0">
                <a:latin typeface="Times New Roman" pitchFamily="18" charset="0"/>
                <a:cs typeface="Times New Roman" pitchFamily="18" charset="0"/>
              </a:rPr>
              <a:t>start </a:t>
            </a:r>
            <a:r>
              <a:rPr sz="2400" dirty="0">
                <a:latin typeface="Times New Roman" pitchFamily="18" charset="0"/>
                <a:cs typeface="Times New Roman" pitchFamily="18" charset="0"/>
              </a:rPr>
              <a:t>and </a:t>
            </a:r>
            <a:r>
              <a:rPr sz="2400" spc="-5" dirty="0">
                <a:latin typeface="Times New Roman" pitchFamily="18" charset="0"/>
                <a:cs typeface="Times New Roman" pitchFamily="18" charset="0"/>
              </a:rPr>
              <a:t>accelerate </a:t>
            </a:r>
            <a:r>
              <a:rPr sz="2400" dirty="0">
                <a:latin typeface="Times New Roman" pitchFamily="18" charset="0"/>
                <a:cs typeface="Times New Roman" pitchFamily="18" charset="0"/>
              </a:rPr>
              <a:t>a </a:t>
            </a:r>
            <a:r>
              <a:rPr sz="2400" spc="-25" dirty="0">
                <a:latin typeface="Times New Roman" pitchFamily="18" charset="0"/>
                <a:cs typeface="Times New Roman" pitchFamily="18" charset="0"/>
              </a:rPr>
              <a:t>motor.</a:t>
            </a:r>
            <a:r>
              <a:rPr sz="2400" spc="550" dirty="0">
                <a:latin typeface="Times New Roman" pitchFamily="18" charset="0"/>
                <a:cs typeface="Times New Roman" pitchFamily="18" charset="0"/>
              </a:rPr>
              <a:t> </a:t>
            </a:r>
            <a:r>
              <a:rPr sz="2400" spc="-5" dirty="0">
                <a:latin typeface="Times New Roman" pitchFamily="18" charset="0"/>
                <a:cs typeface="Times New Roman" pitchFamily="18" charset="0"/>
              </a:rPr>
              <a:t>A controller </a:t>
            </a:r>
            <a:r>
              <a:rPr sz="2400" dirty="0">
                <a:latin typeface="Times New Roman" pitchFamily="18" charset="0"/>
                <a:cs typeface="Times New Roman" pitchFamily="18" charset="0"/>
              </a:rPr>
              <a:t>is a </a:t>
            </a:r>
            <a:r>
              <a:rPr sz="2400" spc="-5" dirty="0">
                <a:latin typeface="Times New Roman" pitchFamily="18" charset="0"/>
                <a:cs typeface="Times New Roman" pitchFamily="18" charset="0"/>
              </a:rPr>
              <a:t>device </a:t>
            </a:r>
            <a:r>
              <a:rPr sz="2400" spc="5" dirty="0">
                <a:latin typeface="Times New Roman" pitchFamily="18" charset="0"/>
                <a:cs typeface="Times New Roman" pitchFamily="18" charset="0"/>
              </a:rPr>
              <a:t>to </a:t>
            </a:r>
            <a:r>
              <a:rPr sz="2400" spc="10" dirty="0">
                <a:latin typeface="Times New Roman" pitchFamily="18" charset="0"/>
                <a:cs typeface="Times New Roman" pitchFamily="18" charset="0"/>
              </a:rPr>
              <a:t> </a:t>
            </a:r>
            <a:r>
              <a:rPr sz="2400" dirty="0">
                <a:latin typeface="Times New Roman" pitchFamily="18" charset="0"/>
                <a:cs typeface="Times New Roman" pitchFamily="18" charset="0"/>
              </a:rPr>
              <a:t>start the </a:t>
            </a:r>
            <a:r>
              <a:rPr sz="2400" spc="-20" dirty="0">
                <a:latin typeface="Times New Roman" pitchFamily="18" charset="0"/>
                <a:cs typeface="Times New Roman" pitchFamily="18" charset="0"/>
              </a:rPr>
              <a:t>motor, </a:t>
            </a:r>
            <a:r>
              <a:rPr sz="2400" dirty="0">
                <a:latin typeface="Times New Roman" pitchFamily="18" charset="0"/>
                <a:cs typeface="Times New Roman" pitchFamily="18" charset="0"/>
              </a:rPr>
              <a:t>control </a:t>
            </a:r>
            <a:r>
              <a:rPr sz="2400" spc="-5" dirty="0">
                <a:latin typeface="Times New Roman" pitchFamily="18" charset="0"/>
                <a:cs typeface="Times New Roman" pitchFamily="18" charset="0"/>
              </a:rPr>
              <a:t>and </a:t>
            </a:r>
            <a:r>
              <a:rPr sz="2400" dirty="0">
                <a:latin typeface="Times New Roman" pitchFamily="18" charset="0"/>
                <a:cs typeface="Times New Roman" pitchFamily="18" charset="0"/>
              </a:rPr>
              <a:t>reverse </a:t>
            </a:r>
            <a:r>
              <a:rPr sz="2400" spc="-5" dirty="0">
                <a:latin typeface="Times New Roman" pitchFamily="18" charset="0"/>
                <a:cs typeface="Times New Roman" pitchFamily="18" charset="0"/>
              </a:rPr>
              <a:t>the </a:t>
            </a:r>
            <a:r>
              <a:rPr sz="2400" dirty="0">
                <a:latin typeface="Times New Roman" pitchFamily="18" charset="0"/>
                <a:cs typeface="Times New Roman" pitchFamily="18" charset="0"/>
              </a:rPr>
              <a:t>speed of the </a:t>
            </a:r>
            <a:r>
              <a:rPr sz="2400" spc="-5" dirty="0">
                <a:latin typeface="Times New Roman" pitchFamily="18" charset="0"/>
                <a:cs typeface="Times New Roman" pitchFamily="18" charset="0"/>
              </a:rPr>
              <a:t>DC motor </a:t>
            </a:r>
            <a:r>
              <a:rPr sz="2400" dirty="0">
                <a:latin typeface="Times New Roman" pitchFamily="18" charset="0"/>
                <a:cs typeface="Times New Roman" pitchFamily="18" charset="0"/>
              </a:rPr>
              <a:t>and stop </a:t>
            </a:r>
            <a:r>
              <a:rPr sz="2400" spc="-5" dirty="0">
                <a:latin typeface="Times New Roman" pitchFamily="18" charset="0"/>
                <a:cs typeface="Times New Roman" pitchFamily="18" charset="0"/>
              </a:rPr>
              <a:t>the </a:t>
            </a:r>
            <a:r>
              <a:rPr sz="2400" spc="-25" dirty="0">
                <a:latin typeface="Times New Roman" pitchFamily="18" charset="0"/>
                <a:cs typeface="Times New Roman" pitchFamily="18" charset="0"/>
              </a:rPr>
              <a:t>motor. </a:t>
            </a:r>
            <a:r>
              <a:rPr sz="2400" spc="-20" dirty="0">
                <a:latin typeface="Times New Roman" pitchFamily="18" charset="0"/>
                <a:cs typeface="Times New Roman" pitchFamily="18" charset="0"/>
              </a:rPr>
              <a:t> </a:t>
            </a:r>
            <a:r>
              <a:rPr sz="2400" spc="-5" dirty="0">
                <a:solidFill>
                  <a:srgbClr val="FF0000"/>
                </a:solidFill>
                <a:latin typeface="Times New Roman" pitchFamily="18" charset="0"/>
                <a:cs typeface="Times New Roman" pitchFamily="18" charset="0"/>
              </a:rPr>
              <a:t>While</a:t>
            </a:r>
            <a:r>
              <a:rPr sz="2400" spc="-10" dirty="0">
                <a:solidFill>
                  <a:srgbClr val="FF0000"/>
                </a:solidFill>
                <a:latin typeface="Times New Roman" pitchFamily="18" charset="0"/>
                <a:cs typeface="Times New Roman" pitchFamily="18" charset="0"/>
              </a:rPr>
              <a:t> </a:t>
            </a:r>
            <a:r>
              <a:rPr sz="2400" dirty="0">
                <a:solidFill>
                  <a:srgbClr val="FF0000"/>
                </a:solidFill>
                <a:latin typeface="Times New Roman" pitchFamily="18" charset="0"/>
                <a:cs typeface="Times New Roman" pitchFamily="18" charset="0"/>
              </a:rPr>
              <a:t>starting</a:t>
            </a:r>
            <a:r>
              <a:rPr sz="2400" spc="-35" dirty="0">
                <a:solidFill>
                  <a:srgbClr val="FF0000"/>
                </a:solidFill>
                <a:latin typeface="Times New Roman" pitchFamily="18" charset="0"/>
                <a:cs typeface="Times New Roman" pitchFamily="18" charset="0"/>
              </a:rPr>
              <a:t> </a:t>
            </a:r>
            <a:r>
              <a:rPr sz="2400" dirty="0">
                <a:solidFill>
                  <a:srgbClr val="FF0000"/>
                </a:solidFill>
                <a:latin typeface="Times New Roman" pitchFamily="18" charset="0"/>
                <a:cs typeface="Times New Roman" pitchFamily="18" charset="0"/>
              </a:rPr>
              <a:t>the</a:t>
            </a:r>
            <a:r>
              <a:rPr sz="2400" spc="-10" dirty="0">
                <a:solidFill>
                  <a:srgbClr val="FF0000"/>
                </a:solidFill>
                <a:latin typeface="Times New Roman" pitchFamily="18" charset="0"/>
                <a:cs typeface="Times New Roman" pitchFamily="18" charset="0"/>
              </a:rPr>
              <a:t> </a:t>
            </a:r>
            <a:r>
              <a:rPr sz="2400" spc="-5" dirty="0">
                <a:solidFill>
                  <a:srgbClr val="FF0000"/>
                </a:solidFill>
                <a:latin typeface="Times New Roman" pitchFamily="18" charset="0"/>
                <a:cs typeface="Times New Roman" pitchFamily="18" charset="0"/>
              </a:rPr>
              <a:t>DC</a:t>
            </a:r>
            <a:r>
              <a:rPr sz="2400" spc="5" dirty="0">
                <a:solidFill>
                  <a:srgbClr val="FF0000"/>
                </a:solidFill>
                <a:latin typeface="Times New Roman" pitchFamily="18" charset="0"/>
                <a:cs typeface="Times New Roman" pitchFamily="18" charset="0"/>
              </a:rPr>
              <a:t> </a:t>
            </a:r>
            <a:r>
              <a:rPr sz="2400" spc="-20" dirty="0">
                <a:solidFill>
                  <a:srgbClr val="FF0000"/>
                </a:solidFill>
                <a:latin typeface="Times New Roman" pitchFamily="18" charset="0"/>
                <a:cs typeface="Times New Roman" pitchFamily="18" charset="0"/>
              </a:rPr>
              <a:t>motor,</a:t>
            </a:r>
            <a:r>
              <a:rPr sz="2400" dirty="0">
                <a:solidFill>
                  <a:srgbClr val="FF0000"/>
                </a:solidFill>
                <a:latin typeface="Times New Roman" pitchFamily="18" charset="0"/>
                <a:cs typeface="Times New Roman" pitchFamily="18" charset="0"/>
              </a:rPr>
              <a:t> it</a:t>
            </a:r>
            <a:r>
              <a:rPr sz="2400" spc="-10" dirty="0">
                <a:solidFill>
                  <a:srgbClr val="FF0000"/>
                </a:solidFill>
                <a:latin typeface="Times New Roman" pitchFamily="18" charset="0"/>
                <a:cs typeface="Times New Roman" pitchFamily="18" charset="0"/>
              </a:rPr>
              <a:t> </a:t>
            </a:r>
            <a:r>
              <a:rPr sz="2400" dirty="0">
                <a:solidFill>
                  <a:srgbClr val="FF0000"/>
                </a:solidFill>
                <a:latin typeface="Times New Roman" pitchFamily="18" charset="0"/>
                <a:cs typeface="Times New Roman" pitchFamily="18" charset="0"/>
              </a:rPr>
              <a:t>draws</a:t>
            </a:r>
            <a:r>
              <a:rPr sz="2400" spc="-5" dirty="0">
                <a:solidFill>
                  <a:srgbClr val="FF0000"/>
                </a:solidFill>
                <a:latin typeface="Times New Roman" pitchFamily="18" charset="0"/>
                <a:cs typeface="Times New Roman" pitchFamily="18" charset="0"/>
              </a:rPr>
              <a:t> </a:t>
            </a:r>
            <a:r>
              <a:rPr sz="2400" dirty="0">
                <a:solidFill>
                  <a:srgbClr val="FF0000"/>
                </a:solidFill>
                <a:latin typeface="Times New Roman" pitchFamily="18" charset="0"/>
                <a:cs typeface="Times New Roman" pitchFamily="18" charset="0"/>
              </a:rPr>
              <a:t>the</a:t>
            </a:r>
            <a:r>
              <a:rPr sz="2400" spc="-10" dirty="0">
                <a:solidFill>
                  <a:srgbClr val="FF0000"/>
                </a:solidFill>
                <a:latin typeface="Times New Roman" pitchFamily="18" charset="0"/>
                <a:cs typeface="Times New Roman" pitchFamily="18" charset="0"/>
              </a:rPr>
              <a:t> </a:t>
            </a:r>
            <a:r>
              <a:rPr sz="2400" dirty="0">
                <a:solidFill>
                  <a:srgbClr val="FF0000"/>
                </a:solidFill>
                <a:latin typeface="Times New Roman" pitchFamily="18" charset="0"/>
                <a:cs typeface="Times New Roman" pitchFamily="18" charset="0"/>
              </a:rPr>
              <a:t>heavy</a:t>
            </a:r>
            <a:r>
              <a:rPr sz="2400" spc="-15" dirty="0">
                <a:solidFill>
                  <a:srgbClr val="FF0000"/>
                </a:solidFill>
                <a:latin typeface="Times New Roman" pitchFamily="18" charset="0"/>
                <a:cs typeface="Times New Roman" pitchFamily="18" charset="0"/>
              </a:rPr>
              <a:t> </a:t>
            </a:r>
            <a:r>
              <a:rPr sz="2400" dirty="0">
                <a:solidFill>
                  <a:srgbClr val="FF0000"/>
                </a:solidFill>
                <a:latin typeface="Times New Roman" pitchFamily="18" charset="0"/>
                <a:cs typeface="Times New Roman" pitchFamily="18" charset="0"/>
              </a:rPr>
              <a:t>current</a:t>
            </a:r>
            <a:r>
              <a:rPr sz="2400" spc="-30" dirty="0">
                <a:solidFill>
                  <a:srgbClr val="FF0000"/>
                </a:solidFill>
                <a:latin typeface="Times New Roman" pitchFamily="18" charset="0"/>
                <a:cs typeface="Times New Roman" pitchFamily="18" charset="0"/>
              </a:rPr>
              <a:t> </a:t>
            </a:r>
            <a:r>
              <a:rPr sz="2400" spc="-5" dirty="0">
                <a:solidFill>
                  <a:srgbClr val="FF0000"/>
                </a:solidFill>
                <a:latin typeface="Times New Roman" pitchFamily="18" charset="0"/>
                <a:cs typeface="Times New Roman" pitchFamily="18" charset="0"/>
              </a:rPr>
              <a:t>which</a:t>
            </a:r>
            <a:r>
              <a:rPr sz="2400" spc="5" dirty="0">
                <a:solidFill>
                  <a:srgbClr val="FF0000"/>
                </a:solidFill>
                <a:latin typeface="Times New Roman" pitchFamily="18" charset="0"/>
                <a:cs typeface="Times New Roman" pitchFamily="18" charset="0"/>
              </a:rPr>
              <a:t> </a:t>
            </a:r>
            <a:r>
              <a:rPr sz="2400" spc="-5" dirty="0">
                <a:solidFill>
                  <a:srgbClr val="FF0000"/>
                </a:solidFill>
                <a:latin typeface="Times New Roman" pitchFamily="18" charset="0"/>
                <a:cs typeface="Times New Roman" pitchFamily="18" charset="0"/>
              </a:rPr>
              <a:t>damages</a:t>
            </a:r>
            <a:r>
              <a:rPr sz="2400" dirty="0">
                <a:solidFill>
                  <a:srgbClr val="FF0000"/>
                </a:solidFill>
                <a:latin typeface="Times New Roman" pitchFamily="18" charset="0"/>
                <a:cs typeface="Times New Roman" pitchFamily="18" charset="0"/>
              </a:rPr>
              <a:t> the</a:t>
            </a:r>
            <a:r>
              <a:rPr sz="2400" spc="-10" dirty="0">
                <a:solidFill>
                  <a:srgbClr val="FF0000"/>
                </a:solidFill>
                <a:latin typeface="Times New Roman" pitchFamily="18" charset="0"/>
                <a:cs typeface="Times New Roman" pitchFamily="18" charset="0"/>
              </a:rPr>
              <a:t> </a:t>
            </a:r>
            <a:r>
              <a:rPr sz="2400" spc="-25" dirty="0">
                <a:solidFill>
                  <a:srgbClr val="FF0000"/>
                </a:solidFill>
                <a:latin typeface="Times New Roman" pitchFamily="18" charset="0"/>
                <a:cs typeface="Times New Roman" pitchFamily="18" charset="0"/>
              </a:rPr>
              <a:t>motor.</a:t>
            </a:r>
            <a:endParaRPr sz="2400" dirty="0">
              <a:latin typeface="Times New Roman" pitchFamily="18" charset="0"/>
              <a:cs typeface="Times New Roman" pitchFamily="18" charset="0"/>
            </a:endParaRPr>
          </a:p>
          <a:p>
            <a:pPr marL="241300" indent="-228600" algn="just">
              <a:lnSpc>
                <a:spcPct val="100000"/>
              </a:lnSpc>
              <a:spcBef>
                <a:spcPts val="680"/>
              </a:spcBef>
              <a:buFont typeface="Arial MT"/>
              <a:buChar char="•"/>
              <a:tabLst>
                <a:tab pos="241300" algn="l"/>
              </a:tabLst>
            </a:pPr>
            <a:r>
              <a:rPr sz="2400" dirty="0">
                <a:latin typeface="Times New Roman" pitchFamily="18" charset="0"/>
                <a:cs typeface="Times New Roman" pitchFamily="18" charset="0"/>
              </a:rPr>
              <a:t>The</a:t>
            </a:r>
            <a:r>
              <a:rPr sz="2400" spc="-15" dirty="0">
                <a:latin typeface="Times New Roman" pitchFamily="18" charset="0"/>
                <a:cs typeface="Times New Roman" pitchFamily="18" charset="0"/>
              </a:rPr>
              <a:t> </a:t>
            </a:r>
            <a:r>
              <a:rPr sz="2400" dirty="0">
                <a:latin typeface="Times New Roman" pitchFamily="18" charset="0"/>
                <a:cs typeface="Times New Roman" pitchFamily="18" charset="0"/>
              </a:rPr>
              <a:t>starter</a:t>
            </a:r>
            <a:r>
              <a:rPr sz="2400" spc="-30" dirty="0">
                <a:latin typeface="Times New Roman" pitchFamily="18" charset="0"/>
                <a:cs typeface="Times New Roman" pitchFamily="18" charset="0"/>
              </a:rPr>
              <a:t> </a:t>
            </a:r>
            <a:r>
              <a:rPr sz="2400" dirty="0">
                <a:latin typeface="Times New Roman" pitchFamily="18" charset="0"/>
                <a:cs typeface="Times New Roman" pitchFamily="18" charset="0"/>
              </a:rPr>
              <a:t>reduces</a:t>
            </a:r>
            <a:r>
              <a:rPr sz="2400" spc="-10" dirty="0">
                <a:latin typeface="Times New Roman" pitchFamily="18" charset="0"/>
                <a:cs typeface="Times New Roman" pitchFamily="18" charset="0"/>
              </a:rPr>
              <a:t> </a:t>
            </a:r>
            <a:r>
              <a:rPr sz="2400" dirty="0">
                <a:latin typeface="Times New Roman" pitchFamily="18" charset="0"/>
                <a:cs typeface="Times New Roman" pitchFamily="18" charset="0"/>
              </a:rPr>
              <a:t>the</a:t>
            </a:r>
            <a:r>
              <a:rPr sz="2400" spc="-15" dirty="0">
                <a:latin typeface="Times New Roman" pitchFamily="18" charset="0"/>
                <a:cs typeface="Times New Roman" pitchFamily="18" charset="0"/>
              </a:rPr>
              <a:t> </a:t>
            </a:r>
            <a:r>
              <a:rPr sz="2400" dirty="0">
                <a:latin typeface="Times New Roman" pitchFamily="18" charset="0"/>
                <a:cs typeface="Times New Roman" pitchFamily="18" charset="0"/>
              </a:rPr>
              <a:t>heavy</a:t>
            </a:r>
            <a:r>
              <a:rPr sz="2400" spc="-10" dirty="0">
                <a:latin typeface="Times New Roman" pitchFamily="18" charset="0"/>
                <a:cs typeface="Times New Roman" pitchFamily="18" charset="0"/>
              </a:rPr>
              <a:t> </a:t>
            </a:r>
            <a:r>
              <a:rPr sz="2400" dirty="0">
                <a:latin typeface="Times New Roman" pitchFamily="18" charset="0"/>
                <a:cs typeface="Times New Roman" pitchFamily="18" charset="0"/>
              </a:rPr>
              <a:t>current</a:t>
            </a:r>
            <a:r>
              <a:rPr sz="2400" spc="-35" dirty="0">
                <a:latin typeface="Times New Roman" pitchFamily="18" charset="0"/>
                <a:cs typeface="Times New Roman" pitchFamily="18" charset="0"/>
              </a:rPr>
              <a:t> </a:t>
            </a:r>
            <a:r>
              <a:rPr sz="2400" dirty="0">
                <a:latin typeface="Times New Roman" pitchFamily="18" charset="0"/>
                <a:cs typeface="Times New Roman" pitchFamily="18" charset="0"/>
              </a:rPr>
              <a:t>and</a:t>
            </a:r>
            <a:r>
              <a:rPr sz="2400" spc="-5" dirty="0">
                <a:latin typeface="Times New Roman" pitchFamily="18" charset="0"/>
                <a:cs typeface="Times New Roman" pitchFamily="18" charset="0"/>
              </a:rPr>
              <a:t> </a:t>
            </a:r>
            <a:r>
              <a:rPr sz="2400" dirty="0">
                <a:latin typeface="Times New Roman" pitchFamily="18" charset="0"/>
                <a:cs typeface="Times New Roman" pitchFamily="18" charset="0"/>
              </a:rPr>
              <a:t>protects</a:t>
            </a:r>
            <a:r>
              <a:rPr sz="2400" spc="-35" dirty="0">
                <a:latin typeface="Times New Roman" pitchFamily="18" charset="0"/>
                <a:cs typeface="Times New Roman" pitchFamily="18" charset="0"/>
              </a:rPr>
              <a:t> </a:t>
            </a:r>
            <a:r>
              <a:rPr sz="2400" dirty="0">
                <a:latin typeface="Times New Roman" pitchFamily="18" charset="0"/>
                <a:cs typeface="Times New Roman" pitchFamily="18" charset="0"/>
              </a:rPr>
              <a:t>the</a:t>
            </a:r>
            <a:r>
              <a:rPr sz="2400" spc="-5" dirty="0">
                <a:latin typeface="Times New Roman" pitchFamily="18" charset="0"/>
                <a:cs typeface="Times New Roman" pitchFamily="18" charset="0"/>
              </a:rPr>
              <a:t> </a:t>
            </a:r>
            <a:r>
              <a:rPr sz="2400" dirty="0">
                <a:latin typeface="Times New Roman" pitchFamily="18" charset="0"/>
                <a:cs typeface="Times New Roman" pitchFamily="18" charset="0"/>
              </a:rPr>
              <a:t>system</a:t>
            </a:r>
            <a:r>
              <a:rPr sz="2400" spc="-20" dirty="0">
                <a:latin typeface="Times New Roman" pitchFamily="18" charset="0"/>
                <a:cs typeface="Times New Roman" pitchFamily="18" charset="0"/>
              </a:rPr>
              <a:t> </a:t>
            </a:r>
            <a:r>
              <a:rPr sz="2400" dirty="0">
                <a:latin typeface="Times New Roman" pitchFamily="18" charset="0"/>
                <a:cs typeface="Times New Roman" pitchFamily="18" charset="0"/>
              </a:rPr>
              <a:t>from</a:t>
            </a:r>
            <a:r>
              <a:rPr sz="2400" spc="-5" dirty="0">
                <a:latin typeface="Times New Roman" pitchFamily="18" charset="0"/>
                <a:cs typeface="Times New Roman" pitchFamily="18" charset="0"/>
              </a:rPr>
              <a:t> damage.</a:t>
            </a:r>
            <a:endParaRPr sz="2400" dirty="0">
              <a:latin typeface="Times New Roman" pitchFamily="18" charset="0"/>
              <a:cs typeface="Times New Roman" pitchFamily="18" charset="0"/>
            </a:endParaRPr>
          </a:p>
          <a:p>
            <a:pPr marL="241300" indent="-228600" algn="just">
              <a:lnSpc>
                <a:spcPct val="100000"/>
              </a:lnSpc>
              <a:spcBef>
                <a:spcPts val="880"/>
              </a:spcBef>
              <a:buFont typeface="Wingdings"/>
              <a:buChar char=""/>
              <a:tabLst>
                <a:tab pos="241300" algn="l"/>
              </a:tabLst>
            </a:pPr>
            <a:r>
              <a:rPr sz="1600" spc="-10" dirty="0">
                <a:solidFill>
                  <a:srgbClr val="FF0000"/>
                </a:solidFill>
                <a:latin typeface="Verdana" pitchFamily="34" charset="0"/>
                <a:ea typeface="Verdana" pitchFamily="34" charset="0"/>
                <a:cs typeface="Times New Roman" pitchFamily="18" charset="0"/>
              </a:rPr>
              <a:t>Need</a:t>
            </a:r>
            <a:r>
              <a:rPr sz="1600" spc="10" dirty="0">
                <a:solidFill>
                  <a:srgbClr val="FF0000"/>
                </a:solidFill>
                <a:latin typeface="Verdana" pitchFamily="34" charset="0"/>
                <a:ea typeface="Verdana" pitchFamily="34" charset="0"/>
                <a:cs typeface="Times New Roman" pitchFamily="18" charset="0"/>
              </a:rPr>
              <a:t> </a:t>
            </a:r>
            <a:r>
              <a:rPr sz="1600" spc="-5" dirty="0">
                <a:solidFill>
                  <a:srgbClr val="FF0000"/>
                </a:solidFill>
                <a:latin typeface="Verdana" pitchFamily="34" charset="0"/>
                <a:ea typeface="Verdana" pitchFamily="34" charset="0"/>
                <a:cs typeface="Times New Roman" pitchFamily="18" charset="0"/>
              </a:rPr>
              <a:t>of Starters</a:t>
            </a:r>
            <a:r>
              <a:rPr sz="1600" spc="5" dirty="0">
                <a:solidFill>
                  <a:srgbClr val="FF0000"/>
                </a:solidFill>
                <a:latin typeface="Verdana" pitchFamily="34" charset="0"/>
                <a:ea typeface="Verdana" pitchFamily="34" charset="0"/>
                <a:cs typeface="Times New Roman" pitchFamily="18" charset="0"/>
              </a:rPr>
              <a:t> </a:t>
            </a:r>
            <a:r>
              <a:rPr sz="1600" spc="-5" dirty="0">
                <a:solidFill>
                  <a:srgbClr val="FF0000"/>
                </a:solidFill>
                <a:latin typeface="Verdana" pitchFamily="34" charset="0"/>
                <a:ea typeface="Verdana" pitchFamily="34" charset="0"/>
                <a:cs typeface="Times New Roman" pitchFamily="18" charset="0"/>
              </a:rPr>
              <a:t>for</a:t>
            </a:r>
            <a:r>
              <a:rPr sz="1600" dirty="0">
                <a:solidFill>
                  <a:srgbClr val="FF0000"/>
                </a:solidFill>
                <a:latin typeface="Verdana" pitchFamily="34" charset="0"/>
                <a:ea typeface="Verdana" pitchFamily="34" charset="0"/>
                <a:cs typeface="Times New Roman" pitchFamily="18" charset="0"/>
              </a:rPr>
              <a:t> </a:t>
            </a:r>
            <a:r>
              <a:rPr sz="1600" spc="-10" dirty="0">
                <a:solidFill>
                  <a:srgbClr val="FF0000"/>
                </a:solidFill>
                <a:latin typeface="Verdana" pitchFamily="34" charset="0"/>
                <a:ea typeface="Verdana" pitchFamily="34" charset="0"/>
                <a:cs typeface="Times New Roman" pitchFamily="18" charset="0"/>
              </a:rPr>
              <a:t>DC</a:t>
            </a:r>
            <a:r>
              <a:rPr sz="1600" spc="5" dirty="0">
                <a:solidFill>
                  <a:srgbClr val="FF0000"/>
                </a:solidFill>
                <a:latin typeface="Verdana" pitchFamily="34" charset="0"/>
                <a:ea typeface="Verdana" pitchFamily="34" charset="0"/>
                <a:cs typeface="Times New Roman" pitchFamily="18" charset="0"/>
              </a:rPr>
              <a:t> </a:t>
            </a:r>
            <a:r>
              <a:rPr sz="1600" spc="-5" dirty="0">
                <a:solidFill>
                  <a:srgbClr val="FF0000"/>
                </a:solidFill>
                <a:latin typeface="Verdana" pitchFamily="34" charset="0"/>
                <a:ea typeface="Verdana" pitchFamily="34" charset="0"/>
                <a:cs typeface="Times New Roman" pitchFamily="18" charset="0"/>
              </a:rPr>
              <a:t>Motors:</a:t>
            </a:r>
            <a:endParaRPr sz="1600" dirty="0">
              <a:latin typeface="Verdana" pitchFamily="34" charset="0"/>
              <a:ea typeface="Verdana" pitchFamily="34" charset="0"/>
              <a:cs typeface="Times New Roman" pitchFamily="18" charset="0"/>
            </a:endParaRPr>
          </a:p>
          <a:p>
            <a:pPr marL="12700" marR="5080" algn="just">
              <a:lnSpc>
                <a:spcPct val="90000"/>
              </a:lnSpc>
              <a:spcBef>
                <a:spcPts val="930"/>
              </a:spcBef>
            </a:pPr>
            <a:r>
              <a:rPr sz="2400" dirty="0">
                <a:latin typeface="Times New Roman" pitchFamily="18" charset="0"/>
                <a:cs typeface="Times New Roman" pitchFamily="18" charset="0"/>
              </a:rPr>
              <a:t>The </a:t>
            </a:r>
            <a:r>
              <a:rPr sz="2400" spc="-5" dirty="0">
                <a:latin typeface="Times New Roman" pitchFamily="18" charset="0"/>
                <a:cs typeface="Times New Roman" pitchFamily="18" charset="0"/>
              </a:rPr>
              <a:t>dc </a:t>
            </a:r>
            <a:r>
              <a:rPr sz="2400" spc="-10" dirty="0">
                <a:latin typeface="Times New Roman" pitchFamily="18" charset="0"/>
                <a:cs typeface="Times New Roman" pitchFamily="18" charset="0"/>
              </a:rPr>
              <a:t>motor </a:t>
            </a:r>
            <a:r>
              <a:rPr sz="2400" dirty="0">
                <a:latin typeface="Times New Roman" pitchFamily="18" charset="0"/>
                <a:cs typeface="Times New Roman" pitchFamily="18" charset="0"/>
              </a:rPr>
              <a:t>has </a:t>
            </a:r>
            <a:r>
              <a:rPr sz="2400" spc="-5" dirty="0">
                <a:latin typeface="Times New Roman" pitchFamily="18" charset="0"/>
                <a:cs typeface="Times New Roman" pitchFamily="18" charset="0"/>
              </a:rPr>
              <a:t>no </a:t>
            </a:r>
            <a:r>
              <a:rPr sz="2400" dirty="0">
                <a:latin typeface="Times New Roman" pitchFamily="18" charset="0"/>
                <a:cs typeface="Times New Roman" pitchFamily="18" charset="0"/>
              </a:rPr>
              <a:t>back </a:t>
            </a:r>
            <a:r>
              <a:rPr sz="2400" spc="-10" dirty="0">
                <a:latin typeface="Times New Roman" pitchFamily="18" charset="0"/>
                <a:cs typeface="Times New Roman" pitchFamily="18" charset="0"/>
              </a:rPr>
              <a:t>emf. </a:t>
            </a:r>
            <a:r>
              <a:rPr sz="2400" spc="-5" dirty="0">
                <a:latin typeface="Times New Roman" pitchFamily="18" charset="0"/>
                <a:cs typeface="Times New Roman" pitchFamily="18" charset="0"/>
              </a:rPr>
              <a:t>At the starting </a:t>
            </a:r>
            <a:r>
              <a:rPr sz="2400" spc="-10" dirty="0">
                <a:latin typeface="Times New Roman" pitchFamily="18" charset="0"/>
                <a:cs typeface="Times New Roman" pitchFamily="18" charset="0"/>
              </a:rPr>
              <a:t>of </a:t>
            </a:r>
            <a:r>
              <a:rPr sz="2400" dirty="0">
                <a:latin typeface="Times New Roman" pitchFamily="18" charset="0"/>
                <a:cs typeface="Times New Roman" pitchFamily="18" charset="0"/>
              </a:rPr>
              <a:t>the </a:t>
            </a:r>
            <a:r>
              <a:rPr sz="2400" spc="-20" dirty="0">
                <a:latin typeface="Times New Roman" pitchFamily="18" charset="0"/>
                <a:cs typeface="Times New Roman" pitchFamily="18" charset="0"/>
              </a:rPr>
              <a:t>motor, </a:t>
            </a:r>
            <a:r>
              <a:rPr sz="2400" dirty="0">
                <a:latin typeface="Times New Roman" pitchFamily="18" charset="0"/>
                <a:cs typeface="Times New Roman" pitchFamily="18" charset="0"/>
              </a:rPr>
              <a:t>the </a:t>
            </a:r>
            <a:r>
              <a:rPr sz="2400" spc="-5" dirty="0">
                <a:latin typeface="Times New Roman" pitchFamily="18" charset="0"/>
                <a:cs typeface="Times New Roman" pitchFamily="18" charset="0"/>
              </a:rPr>
              <a:t>armature </a:t>
            </a:r>
            <a:r>
              <a:rPr sz="2400" dirty="0">
                <a:latin typeface="Times New Roman" pitchFamily="18" charset="0"/>
                <a:cs typeface="Times New Roman" pitchFamily="18" charset="0"/>
              </a:rPr>
              <a:t>current </a:t>
            </a:r>
            <a:r>
              <a:rPr sz="2400" spc="5" dirty="0">
                <a:latin typeface="Times New Roman" pitchFamily="18" charset="0"/>
                <a:cs typeface="Times New Roman" pitchFamily="18" charset="0"/>
              </a:rPr>
              <a:t>is </a:t>
            </a:r>
            <a:r>
              <a:rPr sz="2400" spc="10" dirty="0">
                <a:latin typeface="Times New Roman" pitchFamily="18" charset="0"/>
                <a:cs typeface="Times New Roman" pitchFamily="18" charset="0"/>
              </a:rPr>
              <a:t> </a:t>
            </a:r>
            <a:r>
              <a:rPr sz="2400" spc="-5" dirty="0">
                <a:latin typeface="Times New Roman" pitchFamily="18" charset="0"/>
                <a:cs typeface="Times New Roman" pitchFamily="18" charset="0"/>
              </a:rPr>
              <a:t>controlled </a:t>
            </a:r>
            <a:r>
              <a:rPr sz="2400" spc="-10" dirty="0">
                <a:latin typeface="Times New Roman" pitchFamily="18" charset="0"/>
                <a:cs typeface="Times New Roman" pitchFamily="18" charset="0"/>
              </a:rPr>
              <a:t>by </a:t>
            </a:r>
            <a:r>
              <a:rPr sz="2400" spc="-5" dirty="0">
                <a:latin typeface="Times New Roman" pitchFamily="18" charset="0"/>
                <a:cs typeface="Times New Roman" pitchFamily="18" charset="0"/>
              </a:rPr>
              <a:t>the resistance </a:t>
            </a:r>
            <a:r>
              <a:rPr sz="2400" dirty="0">
                <a:latin typeface="Times New Roman" pitchFamily="18" charset="0"/>
                <a:cs typeface="Times New Roman" pitchFamily="18" charset="0"/>
              </a:rPr>
              <a:t>of the </a:t>
            </a:r>
            <a:r>
              <a:rPr sz="2400" spc="-5" dirty="0">
                <a:latin typeface="Times New Roman" pitchFamily="18" charset="0"/>
                <a:cs typeface="Times New Roman" pitchFamily="18" charset="0"/>
              </a:rPr>
              <a:t>circuit. </a:t>
            </a:r>
            <a:r>
              <a:rPr sz="2400" dirty="0">
                <a:latin typeface="Times New Roman" pitchFamily="18" charset="0"/>
                <a:cs typeface="Times New Roman" pitchFamily="18" charset="0"/>
              </a:rPr>
              <a:t>The </a:t>
            </a:r>
            <a:r>
              <a:rPr sz="2400" spc="-5" dirty="0">
                <a:latin typeface="Times New Roman" pitchFamily="18" charset="0"/>
                <a:cs typeface="Times New Roman" pitchFamily="18" charset="0"/>
              </a:rPr>
              <a:t>resistance </a:t>
            </a:r>
            <a:r>
              <a:rPr sz="2400" dirty="0">
                <a:latin typeface="Times New Roman" pitchFamily="18" charset="0"/>
                <a:cs typeface="Times New Roman" pitchFamily="18" charset="0"/>
              </a:rPr>
              <a:t>of </a:t>
            </a:r>
            <a:r>
              <a:rPr sz="2400" spc="-5" dirty="0">
                <a:latin typeface="Times New Roman" pitchFamily="18" charset="0"/>
                <a:cs typeface="Times New Roman" pitchFamily="18" charset="0"/>
              </a:rPr>
              <a:t>the armature </a:t>
            </a:r>
            <a:r>
              <a:rPr sz="2400" dirty="0">
                <a:latin typeface="Times New Roman" pitchFamily="18" charset="0"/>
                <a:cs typeface="Times New Roman" pitchFamily="18" charset="0"/>
              </a:rPr>
              <a:t>is </a:t>
            </a:r>
            <a:r>
              <a:rPr sz="2400" spc="-45" dirty="0">
                <a:latin typeface="Times New Roman" pitchFamily="18" charset="0"/>
                <a:cs typeface="Times New Roman" pitchFamily="18" charset="0"/>
              </a:rPr>
              <a:t>low, </a:t>
            </a:r>
            <a:r>
              <a:rPr sz="2400" dirty="0">
                <a:latin typeface="Times New Roman" pitchFamily="18" charset="0"/>
                <a:cs typeface="Times New Roman" pitchFamily="18" charset="0"/>
              </a:rPr>
              <a:t>and </a:t>
            </a:r>
            <a:r>
              <a:rPr sz="2400" spc="5" dirty="0">
                <a:latin typeface="Times New Roman" pitchFamily="18" charset="0"/>
                <a:cs typeface="Times New Roman" pitchFamily="18" charset="0"/>
              </a:rPr>
              <a:t> </a:t>
            </a:r>
            <a:r>
              <a:rPr sz="2400" dirty="0">
                <a:latin typeface="Times New Roman" pitchFamily="18" charset="0"/>
                <a:cs typeface="Times New Roman" pitchFamily="18" charset="0"/>
              </a:rPr>
              <a:t>when the </a:t>
            </a:r>
            <a:r>
              <a:rPr sz="2400" spc="-5" dirty="0">
                <a:latin typeface="Times New Roman" pitchFamily="18" charset="0"/>
                <a:cs typeface="Times New Roman" pitchFamily="18" charset="0"/>
              </a:rPr>
              <a:t>full voltage </a:t>
            </a:r>
            <a:r>
              <a:rPr sz="2400" dirty="0">
                <a:latin typeface="Times New Roman" pitchFamily="18" charset="0"/>
                <a:cs typeface="Times New Roman" pitchFamily="18" charset="0"/>
              </a:rPr>
              <a:t>is </a:t>
            </a:r>
            <a:r>
              <a:rPr sz="2400" spc="-5" dirty="0">
                <a:latin typeface="Times New Roman" pitchFamily="18" charset="0"/>
                <a:cs typeface="Times New Roman" pitchFamily="18" charset="0"/>
              </a:rPr>
              <a:t>applied at the standstill condition </a:t>
            </a:r>
            <a:r>
              <a:rPr sz="2400" dirty="0">
                <a:latin typeface="Times New Roman" pitchFamily="18" charset="0"/>
                <a:cs typeface="Times New Roman" pitchFamily="18" charset="0"/>
              </a:rPr>
              <a:t>of </a:t>
            </a:r>
            <a:r>
              <a:rPr sz="2400" spc="-5" dirty="0">
                <a:latin typeface="Times New Roman" pitchFamily="18" charset="0"/>
                <a:cs typeface="Times New Roman" pitchFamily="18" charset="0"/>
              </a:rPr>
              <a:t>the </a:t>
            </a:r>
            <a:r>
              <a:rPr sz="2400" spc="-20" dirty="0">
                <a:latin typeface="Times New Roman" pitchFamily="18" charset="0"/>
                <a:cs typeface="Times New Roman" pitchFamily="18" charset="0"/>
              </a:rPr>
              <a:t>motor, </a:t>
            </a:r>
            <a:r>
              <a:rPr sz="2400" spc="-5" dirty="0">
                <a:latin typeface="Times New Roman" pitchFamily="18" charset="0"/>
                <a:cs typeface="Times New Roman" pitchFamily="18" charset="0"/>
              </a:rPr>
              <a:t>the armature </a:t>
            </a:r>
            <a:r>
              <a:rPr sz="2400" dirty="0">
                <a:latin typeface="Times New Roman" pitchFamily="18" charset="0"/>
                <a:cs typeface="Times New Roman" pitchFamily="18" charset="0"/>
              </a:rPr>
              <a:t> current</a:t>
            </a:r>
            <a:r>
              <a:rPr sz="2400" spc="-20" dirty="0">
                <a:latin typeface="Times New Roman" pitchFamily="18" charset="0"/>
                <a:cs typeface="Times New Roman" pitchFamily="18" charset="0"/>
              </a:rPr>
              <a:t> </a:t>
            </a:r>
            <a:r>
              <a:rPr sz="2400" spc="-5" dirty="0">
                <a:latin typeface="Times New Roman" pitchFamily="18" charset="0"/>
                <a:cs typeface="Times New Roman" pitchFamily="18" charset="0"/>
              </a:rPr>
              <a:t>becomes</a:t>
            </a:r>
            <a:r>
              <a:rPr sz="2400" spc="5" dirty="0">
                <a:latin typeface="Times New Roman" pitchFamily="18" charset="0"/>
                <a:cs typeface="Times New Roman" pitchFamily="18" charset="0"/>
              </a:rPr>
              <a:t> </a:t>
            </a:r>
            <a:r>
              <a:rPr sz="2400" dirty="0">
                <a:latin typeface="Times New Roman" pitchFamily="18" charset="0"/>
                <a:cs typeface="Times New Roman" pitchFamily="18" charset="0"/>
              </a:rPr>
              <a:t>very</a:t>
            </a:r>
            <a:r>
              <a:rPr sz="2400" spc="-10" dirty="0">
                <a:latin typeface="Times New Roman" pitchFamily="18" charset="0"/>
                <a:cs typeface="Times New Roman" pitchFamily="18" charset="0"/>
              </a:rPr>
              <a:t> </a:t>
            </a:r>
            <a:r>
              <a:rPr sz="2400" dirty="0">
                <a:latin typeface="Times New Roman" pitchFamily="18" charset="0"/>
                <a:cs typeface="Times New Roman" pitchFamily="18" charset="0"/>
              </a:rPr>
              <a:t>high</a:t>
            </a:r>
            <a:r>
              <a:rPr sz="2400" spc="-15" dirty="0">
                <a:latin typeface="Times New Roman" pitchFamily="18" charset="0"/>
                <a:cs typeface="Times New Roman" pitchFamily="18" charset="0"/>
              </a:rPr>
              <a:t> </a:t>
            </a:r>
            <a:r>
              <a:rPr sz="2400" dirty="0">
                <a:latin typeface="Times New Roman" pitchFamily="18" charset="0"/>
                <a:cs typeface="Times New Roman" pitchFamily="18" charset="0"/>
              </a:rPr>
              <a:t>which </a:t>
            </a:r>
            <a:r>
              <a:rPr sz="2400" spc="-5" dirty="0">
                <a:latin typeface="Times New Roman" pitchFamily="18" charset="0"/>
                <a:cs typeface="Times New Roman" pitchFamily="18" charset="0"/>
              </a:rPr>
              <a:t>damage</a:t>
            </a:r>
            <a:r>
              <a:rPr sz="2400" spc="-10" dirty="0">
                <a:latin typeface="Times New Roman" pitchFamily="18" charset="0"/>
                <a:cs typeface="Times New Roman" pitchFamily="18" charset="0"/>
              </a:rPr>
              <a:t> </a:t>
            </a:r>
            <a:r>
              <a:rPr sz="2400" dirty="0">
                <a:latin typeface="Times New Roman" pitchFamily="18" charset="0"/>
                <a:cs typeface="Times New Roman" pitchFamily="18" charset="0"/>
              </a:rPr>
              <a:t>the</a:t>
            </a:r>
            <a:r>
              <a:rPr sz="2400" spc="-10" dirty="0">
                <a:latin typeface="Times New Roman" pitchFamily="18" charset="0"/>
                <a:cs typeface="Times New Roman" pitchFamily="18" charset="0"/>
              </a:rPr>
              <a:t> </a:t>
            </a:r>
            <a:r>
              <a:rPr sz="2400" spc="-5" dirty="0">
                <a:latin typeface="Times New Roman" pitchFamily="18" charset="0"/>
                <a:cs typeface="Times New Roman" pitchFamily="18" charset="0"/>
              </a:rPr>
              <a:t>parts </a:t>
            </a:r>
            <a:r>
              <a:rPr sz="2400" dirty="0">
                <a:latin typeface="Times New Roman" pitchFamily="18" charset="0"/>
                <a:cs typeface="Times New Roman" pitchFamily="18" charset="0"/>
              </a:rPr>
              <a:t>of</a:t>
            </a:r>
            <a:r>
              <a:rPr sz="2400" spc="-10" dirty="0">
                <a:latin typeface="Times New Roman" pitchFamily="18" charset="0"/>
                <a:cs typeface="Times New Roman" pitchFamily="18" charset="0"/>
              </a:rPr>
              <a:t> </a:t>
            </a:r>
            <a:r>
              <a:rPr sz="2400" dirty="0">
                <a:latin typeface="Times New Roman" pitchFamily="18" charset="0"/>
                <a:cs typeface="Times New Roman" pitchFamily="18" charset="0"/>
              </a:rPr>
              <a:t>the</a:t>
            </a:r>
            <a:r>
              <a:rPr sz="2400" spc="-5" dirty="0">
                <a:latin typeface="Times New Roman" pitchFamily="18" charset="0"/>
                <a:cs typeface="Times New Roman" pitchFamily="18" charset="0"/>
              </a:rPr>
              <a:t> </a:t>
            </a:r>
            <a:r>
              <a:rPr sz="2400" spc="-25" dirty="0" smtClean="0">
                <a:latin typeface="Times New Roman" pitchFamily="18" charset="0"/>
                <a:cs typeface="Times New Roman" pitchFamily="18" charset="0"/>
              </a:rPr>
              <a:t>motor.</a:t>
            </a:r>
            <a:endParaRPr lang="en-IN" sz="2400" dirty="0">
              <a:latin typeface="Times New Roman" pitchFamily="18" charset="0"/>
              <a:cs typeface="Times New Roman" pitchFamily="18" charset="0"/>
            </a:endParaRPr>
          </a:p>
          <a:p>
            <a:pPr marL="12700" marR="5080" algn="just">
              <a:lnSpc>
                <a:spcPct val="90000"/>
              </a:lnSpc>
              <a:spcBef>
                <a:spcPts val="930"/>
              </a:spcBef>
            </a:pPr>
            <a:r>
              <a:rPr sz="2400" dirty="0" smtClean="0">
                <a:latin typeface="Times New Roman" pitchFamily="18" charset="0"/>
                <a:cs typeface="Times New Roman" pitchFamily="18" charset="0"/>
              </a:rPr>
              <a:t>Since </a:t>
            </a:r>
            <a:r>
              <a:rPr sz="2400" dirty="0">
                <a:latin typeface="Times New Roman" pitchFamily="18" charset="0"/>
                <a:cs typeface="Times New Roman" pitchFamily="18" charset="0"/>
              </a:rPr>
              <a:t>at </a:t>
            </a:r>
            <a:r>
              <a:rPr sz="2400" spc="-5" dirty="0">
                <a:latin typeface="Times New Roman" pitchFamily="18" charset="0"/>
                <a:cs typeface="Times New Roman" pitchFamily="18" charset="0"/>
              </a:rPr>
              <a:t>the </a:t>
            </a:r>
            <a:r>
              <a:rPr sz="2400" spc="-10" dirty="0">
                <a:latin typeface="Times New Roman" pitchFamily="18" charset="0"/>
                <a:cs typeface="Times New Roman" pitchFamily="18" charset="0"/>
              </a:rPr>
              <a:t>time </a:t>
            </a:r>
            <a:r>
              <a:rPr sz="2400" spc="-5" dirty="0">
                <a:latin typeface="Times New Roman" pitchFamily="18" charset="0"/>
                <a:cs typeface="Times New Roman" pitchFamily="18" charset="0"/>
              </a:rPr>
              <a:t>of </a:t>
            </a:r>
            <a:r>
              <a:rPr sz="2400" dirty="0">
                <a:latin typeface="Times New Roman" pitchFamily="18" charset="0"/>
                <a:cs typeface="Times New Roman" pitchFamily="18" charset="0"/>
              </a:rPr>
              <a:t>starting </a:t>
            </a:r>
            <a:r>
              <a:rPr sz="2400" spc="-5" dirty="0">
                <a:latin typeface="Times New Roman" pitchFamily="18" charset="0"/>
                <a:cs typeface="Times New Roman" pitchFamily="18" charset="0"/>
              </a:rPr>
              <a:t>the DC </a:t>
            </a:r>
            <a:r>
              <a:rPr sz="2400" spc="-15" dirty="0">
                <a:latin typeface="Times New Roman" pitchFamily="18" charset="0"/>
                <a:cs typeface="Times New Roman" pitchFamily="18" charset="0"/>
              </a:rPr>
              <a:t>Motor, </a:t>
            </a:r>
            <a:r>
              <a:rPr sz="2400" dirty="0">
                <a:latin typeface="Times New Roman" pitchFamily="18" charset="0"/>
                <a:cs typeface="Times New Roman" pitchFamily="18" charset="0"/>
              </a:rPr>
              <a:t>the </a:t>
            </a:r>
            <a:r>
              <a:rPr sz="2400" spc="-5" dirty="0">
                <a:latin typeface="Times New Roman" pitchFamily="18" charset="0"/>
                <a:cs typeface="Times New Roman" pitchFamily="18" charset="0"/>
              </a:rPr>
              <a:t>starting current </a:t>
            </a:r>
            <a:r>
              <a:rPr sz="2400" dirty="0">
                <a:latin typeface="Times New Roman" pitchFamily="18" charset="0"/>
                <a:cs typeface="Times New Roman" pitchFamily="18" charset="0"/>
              </a:rPr>
              <a:t>is </a:t>
            </a:r>
            <a:r>
              <a:rPr sz="2400" spc="-5" dirty="0">
                <a:latin typeface="Times New Roman" pitchFamily="18" charset="0"/>
                <a:cs typeface="Times New Roman" pitchFamily="18" charset="0"/>
              </a:rPr>
              <a:t>very </a:t>
            </a:r>
            <a:r>
              <a:rPr sz="2400" spc="-10" dirty="0">
                <a:latin typeface="Times New Roman" pitchFamily="18" charset="0"/>
                <a:cs typeface="Times New Roman" pitchFamily="18" charset="0"/>
              </a:rPr>
              <a:t>large. </a:t>
            </a:r>
            <a:r>
              <a:rPr sz="2400" spc="-5" dirty="0">
                <a:latin typeface="Times New Roman" pitchFamily="18" charset="0"/>
                <a:cs typeface="Times New Roman" pitchFamily="18" charset="0"/>
              </a:rPr>
              <a:t>At </a:t>
            </a:r>
            <a:r>
              <a:rPr sz="2400" dirty="0">
                <a:latin typeface="Times New Roman" pitchFamily="18" charset="0"/>
                <a:cs typeface="Times New Roman" pitchFamily="18" charset="0"/>
              </a:rPr>
              <a:t>the </a:t>
            </a:r>
            <a:r>
              <a:rPr sz="2400" spc="5" dirty="0">
                <a:latin typeface="Times New Roman" pitchFamily="18" charset="0"/>
                <a:cs typeface="Times New Roman" pitchFamily="18" charset="0"/>
              </a:rPr>
              <a:t> </a:t>
            </a:r>
            <a:r>
              <a:rPr sz="2400" spc="-5" dirty="0">
                <a:latin typeface="Times New Roman" pitchFamily="18" charset="0"/>
                <a:cs typeface="Times New Roman" pitchFamily="18" charset="0"/>
              </a:rPr>
              <a:t>time </a:t>
            </a:r>
            <a:r>
              <a:rPr sz="2400" dirty="0">
                <a:latin typeface="Times New Roman" pitchFamily="18" charset="0"/>
                <a:cs typeface="Times New Roman" pitchFamily="18" charset="0"/>
              </a:rPr>
              <a:t>of </a:t>
            </a:r>
            <a:r>
              <a:rPr sz="2400" spc="-5" dirty="0">
                <a:latin typeface="Times New Roman" pitchFamily="18" charset="0"/>
                <a:cs typeface="Times New Roman" pitchFamily="18" charset="0"/>
              </a:rPr>
              <a:t>starting </a:t>
            </a:r>
            <a:r>
              <a:rPr sz="2400" dirty="0">
                <a:latin typeface="Times New Roman" pitchFamily="18" charset="0"/>
                <a:cs typeface="Times New Roman" pitchFamily="18" charset="0"/>
              </a:rPr>
              <a:t>of </a:t>
            </a:r>
            <a:r>
              <a:rPr sz="2400" spc="-5" dirty="0">
                <a:latin typeface="Times New Roman" pitchFamily="18" charset="0"/>
                <a:cs typeface="Times New Roman" pitchFamily="18" charset="0"/>
              </a:rPr>
              <a:t>all DC Motors, except </a:t>
            </a:r>
            <a:r>
              <a:rPr sz="2400" dirty="0">
                <a:latin typeface="Times New Roman" pitchFamily="18" charset="0"/>
                <a:cs typeface="Times New Roman" pitchFamily="18" charset="0"/>
              </a:rPr>
              <a:t>for </a:t>
            </a:r>
            <a:r>
              <a:rPr sz="2400" spc="-5" dirty="0">
                <a:latin typeface="Times New Roman" pitchFamily="18" charset="0"/>
                <a:cs typeface="Times New Roman" pitchFamily="18" charset="0"/>
              </a:rPr>
              <a:t>very small motors, </a:t>
            </a:r>
            <a:r>
              <a:rPr sz="2400" dirty="0">
                <a:latin typeface="Times New Roman" pitchFamily="18" charset="0"/>
                <a:cs typeface="Times New Roman" pitchFamily="18" charset="0"/>
              </a:rPr>
              <a:t>an </a:t>
            </a:r>
            <a:r>
              <a:rPr sz="2400" spc="-5" dirty="0">
                <a:latin typeface="Times New Roman" pitchFamily="18" charset="0"/>
                <a:cs typeface="Times New Roman" pitchFamily="18" charset="0"/>
              </a:rPr>
              <a:t>extra resistance </a:t>
            </a:r>
            <a:r>
              <a:rPr sz="2400" dirty="0">
                <a:latin typeface="Times New Roman" pitchFamily="18" charset="0"/>
                <a:cs typeface="Times New Roman" pitchFamily="18" charset="0"/>
              </a:rPr>
              <a:t> </a:t>
            </a:r>
            <a:r>
              <a:rPr sz="2400" spc="-10" dirty="0">
                <a:latin typeface="Times New Roman" pitchFamily="18" charset="0"/>
                <a:cs typeface="Times New Roman" pitchFamily="18" charset="0"/>
              </a:rPr>
              <a:t>must</a:t>
            </a:r>
            <a:r>
              <a:rPr sz="2400" spc="95" dirty="0">
                <a:latin typeface="Times New Roman" pitchFamily="18" charset="0"/>
                <a:cs typeface="Times New Roman" pitchFamily="18" charset="0"/>
              </a:rPr>
              <a:t> </a:t>
            </a:r>
            <a:r>
              <a:rPr sz="2400" dirty="0">
                <a:latin typeface="Times New Roman" pitchFamily="18" charset="0"/>
                <a:cs typeface="Times New Roman" pitchFamily="18" charset="0"/>
              </a:rPr>
              <a:t>be</a:t>
            </a:r>
            <a:r>
              <a:rPr sz="2400" spc="90" dirty="0">
                <a:latin typeface="Times New Roman" pitchFamily="18" charset="0"/>
                <a:cs typeface="Times New Roman" pitchFamily="18" charset="0"/>
              </a:rPr>
              <a:t> </a:t>
            </a:r>
            <a:r>
              <a:rPr sz="2400" spc="-5" dirty="0">
                <a:latin typeface="Times New Roman" pitchFamily="18" charset="0"/>
                <a:cs typeface="Times New Roman" pitchFamily="18" charset="0"/>
              </a:rPr>
              <a:t>connected</a:t>
            </a:r>
            <a:r>
              <a:rPr sz="2400" spc="85" dirty="0">
                <a:latin typeface="Times New Roman" pitchFamily="18" charset="0"/>
                <a:cs typeface="Times New Roman" pitchFamily="18" charset="0"/>
              </a:rPr>
              <a:t> </a:t>
            </a:r>
            <a:r>
              <a:rPr sz="2400" dirty="0">
                <a:latin typeface="Times New Roman" pitchFamily="18" charset="0"/>
                <a:cs typeface="Times New Roman" pitchFamily="18" charset="0"/>
              </a:rPr>
              <a:t>in</a:t>
            </a:r>
            <a:r>
              <a:rPr sz="2400" spc="90" dirty="0">
                <a:latin typeface="Times New Roman" pitchFamily="18" charset="0"/>
                <a:cs typeface="Times New Roman" pitchFamily="18" charset="0"/>
              </a:rPr>
              <a:t> </a:t>
            </a:r>
            <a:r>
              <a:rPr sz="2400" spc="-5" dirty="0">
                <a:latin typeface="Times New Roman" pitchFamily="18" charset="0"/>
                <a:cs typeface="Times New Roman" pitchFamily="18" charset="0"/>
              </a:rPr>
              <a:t>series</a:t>
            </a:r>
            <a:r>
              <a:rPr sz="2400" spc="85" dirty="0">
                <a:latin typeface="Times New Roman" pitchFamily="18" charset="0"/>
                <a:cs typeface="Times New Roman" pitchFamily="18" charset="0"/>
              </a:rPr>
              <a:t> </a:t>
            </a:r>
            <a:r>
              <a:rPr sz="2400" spc="-5" dirty="0">
                <a:latin typeface="Times New Roman" pitchFamily="18" charset="0"/>
                <a:cs typeface="Times New Roman" pitchFamily="18" charset="0"/>
              </a:rPr>
              <a:t>with</a:t>
            </a:r>
            <a:r>
              <a:rPr sz="2400" spc="80" dirty="0">
                <a:latin typeface="Times New Roman" pitchFamily="18" charset="0"/>
                <a:cs typeface="Times New Roman" pitchFamily="18" charset="0"/>
              </a:rPr>
              <a:t> </a:t>
            </a:r>
            <a:r>
              <a:rPr sz="2400" spc="-5" dirty="0">
                <a:latin typeface="Times New Roman" pitchFamily="18" charset="0"/>
                <a:cs typeface="Times New Roman" pitchFamily="18" charset="0"/>
              </a:rPr>
              <a:t>the</a:t>
            </a:r>
            <a:r>
              <a:rPr sz="2400" spc="80" dirty="0">
                <a:latin typeface="Times New Roman" pitchFamily="18" charset="0"/>
                <a:cs typeface="Times New Roman" pitchFamily="18" charset="0"/>
              </a:rPr>
              <a:t> </a:t>
            </a:r>
            <a:r>
              <a:rPr sz="2400" spc="-5" dirty="0">
                <a:latin typeface="Times New Roman" pitchFamily="18" charset="0"/>
                <a:cs typeface="Times New Roman" pitchFamily="18" charset="0"/>
              </a:rPr>
              <a:t>armature.</a:t>
            </a:r>
            <a:r>
              <a:rPr sz="2400" spc="85" dirty="0">
                <a:latin typeface="Times New Roman" pitchFamily="18" charset="0"/>
                <a:cs typeface="Times New Roman" pitchFamily="18" charset="0"/>
              </a:rPr>
              <a:t> </a:t>
            </a:r>
            <a:r>
              <a:rPr sz="2400" spc="-5" dirty="0">
                <a:latin typeface="Times New Roman" pitchFamily="18" charset="0"/>
                <a:cs typeface="Times New Roman" pitchFamily="18" charset="0"/>
              </a:rPr>
              <a:t>This</a:t>
            </a:r>
            <a:r>
              <a:rPr sz="2400" spc="95" dirty="0">
                <a:latin typeface="Times New Roman" pitchFamily="18" charset="0"/>
                <a:cs typeface="Times New Roman" pitchFamily="18" charset="0"/>
              </a:rPr>
              <a:t> </a:t>
            </a:r>
            <a:r>
              <a:rPr sz="2400" spc="-5" dirty="0">
                <a:latin typeface="Times New Roman" pitchFamily="18" charset="0"/>
                <a:cs typeface="Times New Roman" pitchFamily="18" charset="0"/>
              </a:rPr>
              <a:t>extra</a:t>
            </a:r>
            <a:r>
              <a:rPr sz="2400" spc="85" dirty="0">
                <a:latin typeface="Times New Roman" pitchFamily="18" charset="0"/>
                <a:cs typeface="Times New Roman" pitchFamily="18" charset="0"/>
              </a:rPr>
              <a:t> </a:t>
            </a:r>
            <a:r>
              <a:rPr sz="2400" spc="-5" dirty="0">
                <a:latin typeface="Times New Roman" pitchFamily="18" charset="0"/>
                <a:cs typeface="Times New Roman" pitchFamily="18" charset="0"/>
              </a:rPr>
              <a:t>resistance</a:t>
            </a:r>
            <a:r>
              <a:rPr sz="2400" spc="85" dirty="0">
                <a:latin typeface="Times New Roman" pitchFamily="18" charset="0"/>
                <a:cs typeface="Times New Roman" pitchFamily="18" charset="0"/>
              </a:rPr>
              <a:t> </a:t>
            </a:r>
            <a:r>
              <a:rPr sz="2400" dirty="0">
                <a:latin typeface="Times New Roman" pitchFamily="18" charset="0"/>
                <a:cs typeface="Times New Roman" pitchFamily="18" charset="0"/>
              </a:rPr>
              <a:t>is</a:t>
            </a:r>
            <a:r>
              <a:rPr sz="2400" spc="90" dirty="0">
                <a:latin typeface="Times New Roman" pitchFamily="18" charset="0"/>
                <a:cs typeface="Times New Roman" pitchFamily="18" charset="0"/>
              </a:rPr>
              <a:t> </a:t>
            </a:r>
            <a:r>
              <a:rPr sz="2400" spc="-5" dirty="0">
                <a:latin typeface="Times New Roman" pitchFamily="18" charset="0"/>
                <a:cs typeface="Times New Roman" pitchFamily="18" charset="0"/>
              </a:rPr>
              <a:t>added</a:t>
            </a:r>
            <a:r>
              <a:rPr sz="2400" spc="90" dirty="0">
                <a:latin typeface="Times New Roman" pitchFamily="18" charset="0"/>
                <a:cs typeface="Times New Roman" pitchFamily="18" charset="0"/>
              </a:rPr>
              <a:t> </a:t>
            </a:r>
            <a:r>
              <a:rPr sz="2400" spc="-5" dirty="0">
                <a:latin typeface="Times New Roman" pitchFamily="18" charset="0"/>
                <a:cs typeface="Times New Roman" pitchFamily="18" charset="0"/>
              </a:rPr>
              <a:t>so</a:t>
            </a:r>
            <a:r>
              <a:rPr sz="2400" spc="80" dirty="0">
                <a:latin typeface="Times New Roman" pitchFamily="18" charset="0"/>
                <a:cs typeface="Times New Roman" pitchFamily="18" charset="0"/>
              </a:rPr>
              <a:t> </a:t>
            </a:r>
            <a:r>
              <a:rPr sz="2400" dirty="0">
                <a:latin typeface="Times New Roman" pitchFamily="18" charset="0"/>
                <a:cs typeface="Times New Roman" pitchFamily="18" charset="0"/>
              </a:rPr>
              <a:t>that </a:t>
            </a:r>
            <a:r>
              <a:rPr sz="2400" spc="-590" dirty="0">
                <a:latin typeface="Times New Roman" pitchFamily="18" charset="0"/>
                <a:cs typeface="Times New Roman" pitchFamily="18" charset="0"/>
              </a:rPr>
              <a:t> </a:t>
            </a:r>
            <a:r>
              <a:rPr sz="2400" dirty="0">
                <a:latin typeface="Times New Roman" pitchFamily="18" charset="0"/>
                <a:cs typeface="Times New Roman" pitchFamily="18" charset="0"/>
              </a:rPr>
              <a:t>a </a:t>
            </a:r>
            <a:r>
              <a:rPr sz="2400" spc="-5" dirty="0">
                <a:latin typeface="Times New Roman" pitchFamily="18" charset="0"/>
                <a:cs typeface="Times New Roman" pitchFamily="18" charset="0"/>
              </a:rPr>
              <a:t>safe </a:t>
            </a:r>
            <a:r>
              <a:rPr sz="2400" dirty="0">
                <a:latin typeface="Times New Roman" pitchFamily="18" charset="0"/>
                <a:cs typeface="Times New Roman" pitchFamily="18" charset="0"/>
              </a:rPr>
              <a:t>value of the </a:t>
            </a:r>
            <a:r>
              <a:rPr sz="2400" spc="-5" dirty="0">
                <a:latin typeface="Times New Roman" pitchFamily="18" charset="0"/>
                <a:cs typeface="Times New Roman" pitchFamily="18" charset="0"/>
              </a:rPr>
              <a:t>motor </a:t>
            </a:r>
            <a:r>
              <a:rPr sz="2400" dirty="0">
                <a:latin typeface="Times New Roman" pitchFamily="18" charset="0"/>
                <a:cs typeface="Times New Roman" pitchFamily="18" charset="0"/>
              </a:rPr>
              <a:t>is </a:t>
            </a:r>
            <a:r>
              <a:rPr sz="2400" spc="-5" dirty="0">
                <a:latin typeface="Times New Roman" pitchFamily="18" charset="0"/>
                <a:cs typeface="Times New Roman" pitchFamily="18" charset="0"/>
              </a:rPr>
              <a:t>maintained </a:t>
            </a:r>
            <a:r>
              <a:rPr sz="2400" dirty="0">
                <a:latin typeface="Times New Roman" pitchFamily="18" charset="0"/>
                <a:cs typeface="Times New Roman" pitchFamily="18" charset="0"/>
              </a:rPr>
              <a:t>and to </a:t>
            </a:r>
            <a:r>
              <a:rPr sz="2400" spc="-5" dirty="0">
                <a:latin typeface="Times New Roman" pitchFamily="18" charset="0"/>
                <a:cs typeface="Times New Roman" pitchFamily="18" charset="0"/>
              </a:rPr>
              <a:t>limit </a:t>
            </a:r>
            <a:r>
              <a:rPr sz="2400" dirty="0">
                <a:latin typeface="Times New Roman" pitchFamily="18" charset="0"/>
                <a:cs typeface="Times New Roman" pitchFamily="18" charset="0"/>
              </a:rPr>
              <a:t>the </a:t>
            </a:r>
            <a:r>
              <a:rPr sz="2400" spc="-5" dirty="0">
                <a:latin typeface="Times New Roman" pitchFamily="18" charset="0"/>
                <a:cs typeface="Times New Roman" pitchFamily="18" charset="0"/>
              </a:rPr>
              <a:t>starting current until the </a:t>
            </a:r>
            <a:r>
              <a:rPr sz="2400" dirty="0">
                <a:latin typeface="Times New Roman" pitchFamily="18" charset="0"/>
                <a:cs typeface="Times New Roman" pitchFamily="18" charset="0"/>
              </a:rPr>
              <a:t> </a:t>
            </a:r>
            <a:r>
              <a:rPr sz="2400" spc="-5" dirty="0">
                <a:latin typeface="Times New Roman" pitchFamily="18" charset="0"/>
                <a:cs typeface="Times New Roman" pitchFamily="18" charset="0"/>
              </a:rPr>
              <a:t>motor</a:t>
            </a:r>
            <a:r>
              <a:rPr sz="2400" dirty="0">
                <a:latin typeface="Times New Roman" pitchFamily="18" charset="0"/>
                <a:cs typeface="Times New Roman" pitchFamily="18" charset="0"/>
              </a:rPr>
              <a:t> has attained</a:t>
            </a:r>
            <a:r>
              <a:rPr sz="2400" spc="-35" dirty="0">
                <a:latin typeface="Times New Roman" pitchFamily="18" charset="0"/>
                <a:cs typeface="Times New Roman" pitchFamily="18" charset="0"/>
              </a:rPr>
              <a:t> </a:t>
            </a:r>
            <a:r>
              <a:rPr sz="2400" dirty="0">
                <a:latin typeface="Times New Roman" pitchFamily="18" charset="0"/>
                <a:cs typeface="Times New Roman" pitchFamily="18" charset="0"/>
              </a:rPr>
              <a:t>its</a:t>
            </a:r>
            <a:r>
              <a:rPr sz="2400" spc="-15" dirty="0">
                <a:latin typeface="Times New Roman" pitchFamily="18" charset="0"/>
                <a:cs typeface="Times New Roman" pitchFamily="18" charset="0"/>
              </a:rPr>
              <a:t> </a:t>
            </a:r>
            <a:r>
              <a:rPr sz="2400" dirty="0">
                <a:latin typeface="Times New Roman" pitchFamily="18" charset="0"/>
                <a:cs typeface="Times New Roman" pitchFamily="18" charset="0"/>
              </a:rPr>
              <a:t>stable</a:t>
            </a:r>
            <a:r>
              <a:rPr sz="2400" spc="-40" dirty="0">
                <a:latin typeface="Times New Roman" pitchFamily="18" charset="0"/>
                <a:cs typeface="Times New Roman" pitchFamily="18" charset="0"/>
              </a:rPr>
              <a:t> </a:t>
            </a:r>
            <a:r>
              <a:rPr sz="2400" dirty="0">
                <a:latin typeface="Times New Roman" pitchFamily="18" charset="0"/>
                <a:cs typeface="Times New Roman" pitchFamily="18" charset="0"/>
              </a:rPr>
              <a:t>speed.</a:t>
            </a:r>
          </a:p>
        </p:txBody>
      </p:sp>
    </p:spTree>
    <p:extLst>
      <p:ext uri="{BB962C8B-B14F-4D97-AF65-F5344CB8AC3E}">
        <p14:creationId xmlns:p14="http://schemas.microsoft.com/office/powerpoint/2010/main" val="506432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2"/>
          <p:cNvSpPr txBox="1">
            <a:spLocks noGrp="1"/>
          </p:cNvSpPr>
          <p:nvPr>
            <p:ph type="body" idx="1"/>
          </p:nvPr>
        </p:nvSpPr>
        <p:spPr>
          <a:xfrm>
            <a:off x="381000" y="1371600"/>
            <a:ext cx="8534400" cy="5160962"/>
          </a:xfrm>
          <a:prstGeom prst="rect">
            <a:avLst/>
          </a:prstGeom>
          <a:noFill/>
          <a:ln>
            <a:noFill/>
          </a:ln>
        </p:spPr>
        <p:txBody>
          <a:bodyPr spcFirstLastPara="1" wrap="square" lIns="91425" tIns="45700" rIns="91425" bIns="45700" anchor="t" anchorCtr="0">
            <a:noAutofit/>
          </a:bodyPr>
          <a:lstStyle/>
          <a:p>
            <a:pPr marL="342900" lvl="0" indent="-339725" algn="just" rtl="0">
              <a:lnSpc>
                <a:spcPct val="100000"/>
              </a:lnSpc>
              <a:spcBef>
                <a:spcPts val="0"/>
              </a:spcBef>
              <a:spcAft>
                <a:spcPts val="0"/>
              </a:spcAft>
              <a:buClr>
                <a:srgbClr val="0070C0"/>
              </a:buClr>
              <a:buSzPts val="3200"/>
              <a:buNone/>
            </a:pPr>
            <a:r>
              <a:rPr lang="en-US" sz="3200" b="0" i="0" u="none">
                <a:solidFill>
                  <a:srgbClr val="0070C0"/>
                </a:solidFill>
                <a:latin typeface="Constantia"/>
                <a:ea typeface="Constantia"/>
                <a:cs typeface="Constantia"/>
                <a:sym typeface="Constantia"/>
              </a:rPr>
              <a:t>According to the speed equation of a dc motor</a:t>
            </a:r>
            <a:endParaRPr/>
          </a:p>
          <a:p>
            <a:pPr marL="342900" lvl="0" indent="-339725" algn="just" rtl="0">
              <a:lnSpc>
                <a:spcPct val="100000"/>
              </a:lnSpc>
              <a:spcBef>
                <a:spcPts val="800"/>
              </a:spcBef>
              <a:spcAft>
                <a:spcPts val="0"/>
              </a:spcAft>
              <a:buClr>
                <a:srgbClr val="0070C0"/>
              </a:buClr>
              <a:buSzPts val="3200"/>
              <a:buNone/>
            </a:pPr>
            <a:r>
              <a:rPr lang="en-US" sz="3200" b="0" i="0" u="none">
                <a:solidFill>
                  <a:srgbClr val="0070C0"/>
                </a:solidFill>
                <a:latin typeface="Constantia"/>
                <a:ea typeface="Constantia"/>
                <a:cs typeface="Constantia"/>
                <a:sym typeface="Constantia"/>
              </a:rPr>
              <a:t>                 N ∞ Eb/φ </a:t>
            </a:r>
            <a:endParaRPr/>
          </a:p>
          <a:p>
            <a:pPr marL="342900" lvl="0" indent="-339725" algn="just" rtl="0">
              <a:lnSpc>
                <a:spcPct val="100000"/>
              </a:lnSpc>
              <a:spcBef>
                <a:spcPts val="800"/>
              </a:spcBef>
              <a:spcAft>
                <a:spcPts val="0"/>
              </a:spcAft>
              <a:buClr>
                <a:srgbClr val="0070C0"/>
              </a:buClr>
              <a:buSzPts val="3200"/>
              <a:buNone/>
            </a:pPr>
            <a:r>
              <a:rPr lang="en-US" sz="3200" b="0" i="0" u="none">
                <a:solidFill>
                  <a:srgbClr val="0070C0"/>
                </a:solidFill>
                <a:latin typeface="Constantia"/>
                <a:ea typeface="Constantia"/>
                <a:cs typeface="Constantia"/>
                <a:sym typeface="Constantia"/>
              </a:rPr>
              <a:t>                     ∞ V- Ia Ra/ φ</a:t>
            </a:r>
            <a:endParaRPr/>
          </a:p>
          <a:p>
            <a:pPr marL="342900" lvl="0" indent="-339725" algn="just" rtl="0">
              <a:lnSpc>
                <a:spcPct val="100000"/>
              </a:lnSpc>
              <a:spcBef>
                <a:spcPts val="800"/>
              </a:spcBef>
              <a:spcAft>
                <a:spcPts val="0"/>
              </a:spcAft>
              <a:buClr>
                <a:srgbClr val="0070C0"/>
              </a:buClr>
              <a:buSzPts val="3200"/>
              <a:buNone/>
            </a:pPr>
            <a:r>
              <a:rPr lang="en-US" sz="3200" b="0" i="0" u="none">
                <a:solidFill>
                  <a:srgbClr val="0070C0"/>
                </a:solidFill>
                <a:latin typeface="Constantia"/>
                <a:ea typeface="Constantia"/>
                <a:cs typeface="Constantia"/>
                <a:sym typeface="Constantia"/>
              </a:rPr>
              <a:t>Thus speed can be controlled by:</a:t>
            </a:r>
            <a:endParaRPr/>
          </a:p>
          <a:p>
            <a:pPr marL="342900" lvl="0" indent="-339725" algn="just" rtl="0">
              <a:lnSpc>
                <a:spcPct val="100000"/>
              </a:lnSpc>
              <a:spcBef>
                <a:spcPts val="800"/>
              </a:spcBef>
              <a:spcAft>
                <a:spcPts val="0"/>
              </a:spcAft>
              <a:buClr>
                <a:srgbClr val="FF0000"/>
              </a:buClr>
              <a:buSzPts val="3200"/>
              <a:buNone/>
            </a:pPr>
            <a:r>
              <a:rPr lang="en-US" sz="3200" b="0" i="0" u="sng">
                <a:solidFill>
                  <a:srgbClr val="FF0000"/>
                </a:solidFill>
                <a:latin typeface="Constantia"/>
                <a:ea typeface="Constantia"/>
                <a:cs typeface="Constantia"/>
                <a:sym typeface="Constantia"/>
              </a:rPr>
              <a:t>Flux control method:</a:t>
            </a:r>
            <a:r>
              <a:rPr lang="en-US" sz="3200" b="0" i="0" u="none">
                <a:solidFill>
                  <a:srgbClr val="FF0000"/>
                </a:solidFill>
                <a:latin typeface="Constantia"/>
                <a:ea typeface="Constantia"/>
                <a:cs typeface="Constantia"/>
                <a:sym typeface="Constantia"/>
              </a:rPr>
              <a:t> </a:t>
            </a:r>
            <a:r>
              <a:rPr lang="en-US" sz="3200" b="0" i="0" u="none">
                <a:solidFill>
                  <a:schemeClr val="dk1"/>
                </a:solidFill>
                <a:latin typeface="Constantia"/>
                <a:ea typeface="Constantia"/>
                <a:cs typeface="Constantia"/>
                <a:sym typeface="Constantia"/>
              </a:rPr>
              <a:t>By Changing the flux by controlling the current through the field winding.</a:t>
            </a:r>
            <a:endParaRPr/>
          </a:p>
          <a:p>
            <a:pPr marL="342900" lvl="0" indent="-339725" algn="just" rtl="0">
              <a:lnSpc>
                <a:spcPct val="100000"/>
              </a:lnSpc>
              <a:spcBef>
                <a:spcPts val="800"/>
              </a:spcBef>
              <a:spcAft>
                <a:spcPts val="0"/>
              </a:spcAft>
              <a:buClr>
                <a:srgbClr val="FF0000"/>
              </a:buClr>
              <a:buSzPts val="3200"/>
              <a:buNone/>
            </a:pPr>
            <a:r>
              <a:rPr lang="en-US" sz="3200" b="0" i="0" u="sng">
                <a:solidFill>
                  <a:srgbClr val="FF0000"/>
                </a:solidFill>
                <a:latin typeface="Constantia"/>
                <a:ea typeface="Constantia"/>
                <a:cs typeface="Constantia"/>
                <a:sym typeface="Constantia"/>
              </a:rPr>
              <a:t>Armature control method:</a:t>
            </a:r>
            <a:r>
              <a:rPr lang="en-US" sz="3200" b="0" i="0" u="none">
                <a:solidFill>
                  <a:srgbClr val="FF0000"/>
                </a:solidFill>
                <a:latin typeface="Constantia"/>
                <a:ea typeface="Constantia"/>
                <a:cs typeface="Constantia"/>
                <a:sym typeface="Constantia"/>
              </a:rPr>
              <a:t> </a:t>
            </a:r>
            <a:r>
              <a:rPr lang="en-US" sz="3200" b="0" i="0" u="none">
                <a:solidFill>
                  <a:srgbClr val="00B050"/>
                </a:solidFill>
                <a:latin typeface="Constantia"/>
                <a:ea typeface="Constantia"/>
                <a:cs typeface="Constantia"/>
                <a:sym typeface="Constantia"/>
              </a:rPr>
              <a:t>By Changing the armature  resistance which in turn changes the voltage applied across the armature</a:t>
            </a:r>
            <a:endParaRPr/>
          </a:p>
          <a:p>
            <a:pPr marL="342900" lvl="0" indent="-339725" algn="l" rtl="0">
              <a:lnSpc>
                <a:spcPct val="100000"/>
              </a:lnSpc>
              <a:spcBef>
                <a:spcPts val="800"/>
              </a:spcBef>
              <a:spcAft>
                <a:spcPts val="0"/>
              </a:spcAft>
              <a:buClr>
                <a:schemeClr val="dk1"/>
              </a:buClr>
              <a:buSzPts val="3200"/>
              <a:buNone/>
            </a:pPr>
            <a:endParaRPr sz="3200" b="0" i="0" u="none">
              <a:solidFill>
                <a:schemeClr val="lt1"/>
              </a:solidFill>
              <a:latin typeface="Constantia"/>
              <a:ea typeface="Constantia"/>
              <a:cs typeface="Constantia"/>
              <a:sym typeface="Constantia"/>
            </a:endParaRPr>
          </a:p>
          <a:p>
            <a:pPr marL="342900" lvl="0" indent="-339725" algn="l" rtl="0">
              <a:lnSpc>
                <a:spcPct val="100000"/>
              </a:lnSpc>
              <a:spcBef>
                <a:spcPts val="800"/>
              </a:spcBef>
              <a:spcAft>
                <a:spcPts val="0"/>
              </a:spcAft>
              <a:buClr>
                <a:schemeClr val="lt1"/>
              </a:buClr>
              <a:buSzPts val="3200"/>
              <a:buNone/>
            </a:pPr>
            <a:r>
              <a:rPr lang="en-US" sz="3200" b="0" i="0" u="none">
                <a:solidFill>
                  <a:schemeClr val="lt1"/>
                </a:solidFill>
                <a:latin typeface="Constantia"/>
                <a:ea typeface="Constantia"/>
                <a:cs typeface="Constantia"/>
                <a:sym typeface="Constantia"/>
              </a:rPr>
              <a:t>  </a:t>
            </a:r>
            <a:endParaRPr/>
          </a:p>
        </p:txBody>
      </p:sp>
      <p:sp>
        <p:nvSpPr>
          <p:cNvPr id="609" name="Google Shape;609;p62"/>
          <p:cNvSpPr txBox="1"/>
          <p:nvPr/>
        </p:nvSpPr>
        <p:spPr>
          <a:xfrm>
            <a:off x="304800" y="228600"/>
            <a:ext cx="8229600" cy="1143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FF0000"/>
              </a:buClr>
              <a:buSzPts val="3600"/>
              <a:buFont typeface="Calibri"/>
              <a:buNone/>
            </a:pPr>
            <a:r>
              <a:rPr lang="en-US" sz="3600" b="1" i="0" u="none">
                <a:solidFill>
                  <a:srgbClr val="FF0000"/>
                </a:solidFill>
                <a:latin typeface="Calibri"/>
                <a:ea typeface="Calibri"/>
                <a:cs typeface="Calibri"/>
                <a:sym typeface="Calibri"/>
              </a:rPr>
              <a:t>Speed Control of DC motors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500"/>
                                        <p:tgtEl>
                                          <p:spTgt spid="60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08">
                                            <p:txEl>
                                              <p:pRg st="0" end="0"/>
                                            </p:txEl>
                                          </p:spTgt>
                                        </p:tgtEl>
                                        <p:attrNameLst>
                                          <p:attrName>style.visibility</p:attrName>
                                        </p:attrNameLst>
                                      </p:cBhvr>
                                      <p:to>
                                        <p:strVal val="visible"/>
                                      </p:to>
                                    </p:set>
                                    <p:anim calcmode="lin" valueType="num">
                                      <p:cBhvr additive="base">
                                        <p:cTn id="12" dur="500"/>
                                        <p:tgtEl>
                                          <p:spTgt spid="6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08">
                                            <p:txEl>
                                              <p:pRg st="1" end="1"/>
                                            </p:txEl>
                                          </p:spTgt>
                                        </p:tgtEl>
                                        <p:attrNameLst>
                                          <p:attrName>style.visibility</p:attrName>
                                        </p:attrNameLst>
                                      </p:cBhvr>
                                      <p:to>
                                        <p:strVal val="visible"/>
                                      </p:to>
                                    </p:set>
                                    <p:anim calcmode="lin" valueType="num">
                                      <p:cBhvr additive="base">
                                        <p:cTn id="17" dur="500"/>
                                        <p:tgtEl>
                                          <p:spTgt spid="60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08">
                                            <p:txEl>
                                              <p:pRg st="2" end="2"/>
                                            </p:txEl>
                                          </p:spTgt>
                                        </p:tgtEl>
                                        <p:attrNameLst>
                                          <p:attrName>style.visibility</p:attrName>
                                        </p:attrNameLst>
                                      </p:cBhvr>
                                      <p:to>
                                        <p:strVal val="visible"/>
                                      </p:to>
                                    </p:set>
                                    <p:anim calcmode="lin" valueType="num">
                                      <p:cBhvr additive="base">
                                        <p:cTn id="22" dur="500"/>
                                        <p:tgtEl>
                                          <p:spTgt spid="60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08">
                                            <p:txEl>
                                              <p:pRg st="3" end="3"/>
                                            </p:txEl>
                                          </p:spTgt>
                                        </p:tgtEl>
                                        <p:attrNameLst>
                                          <p:attrName>style.visibility</p:attrName>
                                        </p:attrNameLst>
                                      </p:cBhvr>
                                      <p:to>
                                        <p:strVal val="visible"/>
                                      </p:to>
                                    </p:set>
                                    <p:anim calcmode="lin" valueType="num">
                                      <p:cBhvr additive="base">
                                        <p:cTn id="27" dur="500"/>
                                        <p:tgtEl>
                                          <p:spTgt spid="60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08">
                                            <p:txEl>
                                              <p:pRg st="4" end="4"/>
                                            </p:txEl>
                                          </p:spTgt>
                                        </p:tgtEl>
                                        <p:attrNameLst>
                                          <p:attrName>style.visibility</p:attrName>
                                        </p:attrNameLst>
                                      </p:cBhvr>
                                      <p:to>
                                        <p:strVal val="visible"/>
                                      </p:to>
                                    </p:set>
                                    <p:anim calcmode="lin" valueType="num">
                                      <p:cBhvr additive="base">
                                        <p:cTn id="32" dur="500"/>
                                        <p:tgtEl>
                                          <p:spTgt spid="60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08">
                                            <p:txEl>
                                              <p:pRg st="5" end="5"/>
                                            </p:txEl>
                                          </p:spTgt>
                                        </p:tgtEl>
                                        <p:attrNameLst>
                                          <p:attrName>style.visibility</p:attrName>
                                        </p:attrNameLst>
                                      </p:cBhvr>
                                      <p:to>
                                        <p:strVal val="visible"/>
                                      </p:to>
                                    </p:set>
                                    <p:anim calcmode="lin" valueType="num">
                                      <p:cBhvr additive="base">
                                        <p:cTn id="37" dur="500"/>
                                        <p:tgtEl>
                                          <p:spTgt spid="60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608">
                                            <p:txEl>
                                              <p:pRg st="6" end="6"/>
                                            </p:txEl>
                                          </p:spTgt>
                                        </p:tgtEl>
                                        <p:attrNameLst>
                                          <p:attrName>style.visibility</p:attrName>
                                        </p:attrNameLst>
                                      </p:cBhvr>
                                      <p:to>
                                        <p:strVal val="visible"/>
                                      </p:to>
                                    </p:set>
                                    <p:anim calcmode="lin" valueType="num">
                                      <p:cBhvr additive="base">
                                        <p:cTn id="42" dur="500"/>
                                        <p:tgtEl>
                                          <p:spTgt spid="60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608">
                                            <p:txEl>
                                              <p:pRg st="7" end="7"/>
                                            </p:txEl>
                                          </p:spTgt>
                                        </p:tgtEl>
                                        <p:attrNameLst>
                                          <p:attrName>style.visibility</p:attrName>
                                        </p:attrNameLst>
                                      </p:cBhvr>
                                      <p:to>
                                        <p:strVal val="visible"/>
                                      </p:to>
                                    </p:set>
                                    <p:anim calcmode="lin" valueType="num">
                                      <p:cBhvr additive="base">
                                        <p:cTn id="47" dur="500"/>
                                        <p:tgtEl>
                                          <p:spTgt spid="608">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3"/>
          <p:cNvSpPr txBox="1">
            <a:spLocks noGrp="1"/>
          </p:cNvSpPr>
          <p:nvPr>
            <p:ph type="body" idx="1"/>
          </p:nvPr>
        </p:nvSpPr>
        <p:spPr>
          <a:xfrm>
            <a:off x="0" y="1219200"/>
            <a:ext cx="9144000" cy="5043487"/>
          </a:xfrm>
          <a:prstGeom prst="rect">
            <a:avLst/>
          </a:prstGeom>
          <a:noFill/>
          <a:ln>
            <a:noFill/>
          </a:ln>
        </p:spPr>
        <p:txBody>
          <a:bodyPr spcFirstLastPara="1" wrap="square" lIns="91425" tIns="45700" rIns="91425" bIns="45700" anchor="t" anchorCtr="0">
            <a:noAutofit/>
          </a:bodyPr>
          <a:lstStyle/>
          <a:p>
            <a:pPr marL="342900" lvl="0" indent="-339725" algn="l" rtl="0">
              <a:lnSpc>
                <a:spcPct val="100000"/>
              </a:lnSpc>
              <a:spcBef>
                <a:spcPts val="0"/>
              </a:spcBef>
              <a:spcAft>
                <a:spcPts val="0"/>
              </a:spcAft>
              <a:buClr>
                <a:srgbClr val="00B050"/>
              </a:buClr>
              <a:buSzPts val="2800"/>
              <a:buNone/>
            </a:pPr>
            <a:r>
              <a:rPr lang="en-US" sz="2800" b="0" i="0" u="sng">
                <a:solidFill>
                  <a:srgbClr val="00B050"/>
                </a:solidFill>
                <a:latin typeface="Constantia"/>
                <a:ea typeface="Constantia"/>
                <a:cs typeface="Constantia"/>
                <a:sym typeface="Constantia"/>
              </a:rPr>
              <a:t>Advantages:</a:t>
            </a:r>
            <a:endParaRPr/>
          </a:p>
          <a:p>
            <a:pPr marL="342900" lvl="0" indent="-339725" algn="l" rtl="0">
              <a:lnSpc>
                <a:spcPct val="100000"/>
              </a:lnSpc>
              <a:spcBef>
                <a:spcPts val="800"/>
              </a:spcBef>
              <a:spcAft>
                <a:spcPts val="0"/>
              </a:spcAft>
              <a:buClr>
                <a:srgbClr val="C00000"/>
              </a:buClr>
              <a:buSzPts val="2800"/>
              <a:buChar char="•"/>
            </a:pPr>
            <a:r>
              <a:rPr lang="en-US" sz="2800" b="0" i="0" u="none">
                <a:solidFill>
                  <a:srgbClr val="C00000"/>
                </a:solidFill>
                <a:latin typeface="Constantia"/>
                <a:ea typeface="Constantia"/>
                <a:cs typeface="Constantia"/>
                <a:sym typeface="Constantia"/>
              </a:rPr>
              <a:t>It provides relatively smooth and easy control </a:t>
            </a:r>
            <a:endParaRPr/>
          </a:p>
          <a:p>
            <a:pPr marL="342900" lvl="0" indent="-339725" algn="l" rtl="0">
              <a:lnSpc>
                <a:spcPct val="100000"/>
              </a:lnSpc>
              <a:spcBef>
                <a:spcPts val="800"/>
              </a:spcBef>
              <a:spcAft>
                <a:spcPts val="0"/>
              </a:spcAft>
              <a:buClr>
                <a:srgbClr val="C00000"/>
              </a:buClr>
              <a:buSzPts val="2800"/>
              <a:buChar char="•"/>
            </a:pPr>
            <a:r>
              <a:rPr lang="en-US" sz="2800" b="0" i="0" u="none">
                <a:solidFill>
                  <a:srgbClr val="C00000"/>
                </a:solidFill>
                <a:latin typeface="Constantia"/>
                <a:ea typeface="Constantia"/>
                <a:cs typeface="Constantia"/>
                <a:sym typeface="Constantia"/>
              </a:rPr>
              <a:t>Speed control above rated speed is possible</a:t>
            </a:r>
            <a:endParaRPr/>
          </a:p>
          <a:p>
            <a:pPr marL="342900" lvl="0" indent="-339725" algn="l" rtl="0">
              <a:lnSpc>
                <a:spcPct val="100000"/>
              </a:lnSpc>
              <a:spcBef>
                <a:spcPts val="800"/>
              </a:spcBef>
              <a:spcAft>
                <a:spcPts val="0"/>
              </a:spcAft>
              <a:buClr>
                <a:srgbClr val="C00000"/>
              </a:buClr>
              <a:buSzPts val="2800"/>
              <a:buChar char="•"/>
            </a:pPr>
            <a:r>
              <a:rPr lang="en-US" sz="2800" b="0" i="0" u="none">
                <a:solidFill>
                  <a:srgbClr val="C00000"/>
                </a:solidFill>
                <a:latin typeface="Constantia"/>
                <a:ea typeface="Constantia"/>
                <a:cs typeface="Constantia"/>
                <a:sym typeface="Constantia"/>
              </a:rPr>
              <a:t>As the field winding resistance is high the field current is small. Power loss in the external resistance is small . Hence this method is economical</a:t>
            </a:r>
            <a:endParaRPr/>
          </a:p>
          <a:p>
            <a:pPr marL="342900" lvl="0" indent="-339725" algn="l" rtl="0">
              <a:lnSpc>
                <a:spcPct val="100000"/>
              </a:lnSpc>
              <a:spcBef>
                <a:spcPts val="800"/>
              </a:spcBef>
              <a:spcAft>
                <a:spcPts val="0"/>
              </a:spcAft>
              <a:buClr>
                <a:srgbClr val="00B050"/>
              </a:buClr>
              <a:buSzPts val="2800"/>
              <a:buNone/>
            </a:pPr>
            <a:r>
              <a:rPr lang="en-US" sz="2800" b="0" i="0" u="sng">
                <a:solidFill>
                  <a:srgbClr val="00B050"/>
                </a:solidFill>
                <a:latin typeface="Constantia"/>
                <a:ea typeface="Constantia"/>
                <a:cs typeface="Constantia"/>
                <a:sym typeface="Constantia"/>
              </a:rPr>
              <a:t>Disadvantages:</a:t>
            </a:r>
            <a:endParaRPr/>
          </a:p>
          <a:p>
            <a:pPr marL="342900" lvl="0" indent="-339725" algn="l" rtl="0">
              <a:lnSpc>
                <a:spcPct val="100000"/>
              </a:lnSpc>
              <a:spcBef>
                <a:spcPts val="800"/>
              </a:spcBef>
              <a:spcAft>
                <a:spcPts val="0"/>
              </a:spcAft>
              <a:buClr>
                <a:srgbClr val="C00000"/>
              </a:buClr>
              <a:buSzPts val="2800"/>
              <a:buChar char="•"/>
            </a:pPr>
            <a:r>
              <a:rPr lang="en-US" sz="2800" b="0" i="0" u="none">
                <a:solidFill>
                  <a:srgbClr val="C00000"/>
                </a:solidFill>
                <a:latin typeface="Constantia"/>
                <a:ea typeface="Constantia"/>
                <a:cs typeface="Constantia"/>
                <a:sym typeface="Constantia"/>
              </a:rPr>
              <a:t>Flux can be increased only upto its rated value</a:t>
            </a:r>
            <a:endParaRPr/>
          </a:p>
          <a:p>
            <a:pPr marL="342900" lvl="0" indent="-339725" algn="l" rtl="0">
              <a:lnSpc>
                <a:spcPct val="100000"/>
              </a:lnSpc>
              <a:spcBef>
                <a:spcPts val="800"/>
              </a:spcBef>
              <a:spcAft>
                <a:spcPts val="0"/>
              </a:spcAft>
              <a:buClr>
                <a:srgbClr val="C00000"/>
              </a:buClr>
              <a:buSzPts val="2800"/>
              <a:buChar char="•"/>
            </a:pPr>
            <a:r>
              <a:rPr lang="en-US" sz="2800" b="0" i="0" u="none">
                <a:solidFill>
                  <a:srgbClr val="C00000"/>
                </a:solidFill>
                <a:latin typeface="Constantia"/>
                <a:ea typeface="Constantia"/>
                <a:cs typeface="Constantia"/>
                <a:sym typeface="Constantia"/>
              </a:rPr>
              <a:t>High speed affects the commutation, motor operation becomes unstable </a:t>
            </a:r>
            <a:endParaRPr/>
          </a:p>
        </p:txBody>
      </p:sp>
      <p:sp>
        <p:nvSpPr>
          <p:cNvPr id="615" name="Google Shape;615;p63"/>
          <p:cNvSpPr txBox="1"/>
          <p:nvPr/>
        </p:nvSpPr>
        <p:spPr>
          <a:xfrm>
            <a:off x="1219200" y="344487"/>
            <a:ext cx="7467600" cy="852487"/>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dk1"/>
              </a:buClr>
              <a:buSzPts val="5000"/>
              <a:buFont typeface="Calibri"/>
              <a:buNone/>
            </a:pPr>
            <a:r>
              <a:rPr lang="en-US" sz="5000" b="0" i="0" u="none">
                <a:solidFill>
                  <a:schemeClr val="dk1"/>
                </a:solidFill>
                <a:latin typeface="Calibri"/>
                <a:ea typeface="Calibri"/>
                <a:cs typeface="Calibri"/>
                <a:sym typeface="Calibri"/>
              </a:rPr>
              <a:t>        </a:t>
            </a:r>
            <a:r>
              <a:rPr lang="en-US" sz="3600" b="0" i="0" u="none">
                <a:solidFill>
                  <a:srgbClr val="00B050"/>
                </a:solidFill>
                <a:latin typeface="Calibri"/>
                <a:ea typeface="Calibri"/>
                <a:cs typeface="Calibri"/>
                <a:sym typeface="Calibri"/>
              </a:rPr>
              <a:t>Flux Control Method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5"/>
                                        </p:tgtEl>
                                        <p:attrNameLst>
                                          <p:attrName>style.visibility</p:attrName>
                                        </p:attrNameLst>
                                      </p:cBhvr>
                                      <p:to>
                                        <p:strVal val="visible"/>
                                      </p:to>
                                    </p:set>
                                    <p:animEffect transition="in" filter="fade">
                                      <p:cBhvr>
                                        <p:cTn id="7" dur="500"/>
                                        <p:tgtEl>
                                          <p:spTgt spid="6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14">
                                            <p:txEl>
                                              <p:pRg st="0" end="0"/>
                                            </p:txEl>
                                          </p:spTgt>
                                        </p:tgtEl>
                                        <p:attrNameLst>
                                          <p:attrName>style.visibility</p:attrName>
                                        </p:attrNameLst>
                                      </p:cBhvr>
                                      <p:to>
                                        <p:strVal val="visible"/>
                                      </p:to>
                                    </p:set>
                                    <p:anim calcmode="lin" valueType="num">
                                      <p:cBhvr additive="base">
                                        <p:cTn id="12" dur="500"/>
                                        <p:tgtEl>
                                          <p:spTgt spid="6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14">
                                            <p:txEl>
                                              <p:pRg st="1" end="1"/>
                                            </p:txEl>
                                          </p:spTgt>
                                        </p:tgtEl>
                                        <p:attrNameLst>
                                          <p:attrName>style.visibility</p:attrName>
                                        </p:attrNameLst>
                                      </p:cBhvr>
                                      <p:to>
                                        <p:strVal val="visible"/>
                                      </p:to>
                                    </p:set>
                                    <p:anim calcmode="lin" valueType="num">
                                      <p:cBhvr additive="base">
                                        <p:cTn id="17" dur="500"/>
                                        <p:tgtEl>
                                          <p:spTgt spid="6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14">
                                            <p:txEl>
                                              <p:pRg st="2" end="2"/>
                                            </p:txEl>
                                          </p:spTgt>
                                        </p:tgtEl>
                                        <p:attrNameLst>
                                          <p:attrName>style.visibility</p:attrName>
                                        </p:attrNameLst>
                                      </p:cBhvr>
                                      <p:to>
                                        <p:strVal val="visible"/>
                                      </p:to>
                                    </p:set>
                                    <p:anim calcmode="lin" valueType="num">
                                      <p:cBhvr additive="base">
                                        <p:cTn id="22" dur="500"/>
                                        <p:tgtEl>
                                          <p:spTgt spid="6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14">
                                            <p:txEl>
                                              <p:pRg st="3" end="3"/>
                                            </p:txEl>
                                          </p:spTgt>
                                        </p:tgtEl>
                                        <p:attrNameLst>
                                          <p:attrName>style.visibility</p:attrName>
                                        </p:attrNameLst>
                                      </p:cBhvr>
                                      <p:to>
                                        <p:strVal val="visible"/>
                                      </p:to>
                                    </p:set>
                                    <p:anim calcmode="lin" valueType="num">
                                      <p:cBhvr additive="base">
                                        <p:cTn id="27" dur="500"/>
                                        <p:tgtEl>
                                          <p:spTgt spid="61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14">
                                            <p:txEl>
                                              <p:pRg st="4" end="4"/>
                                            </p:txEl>
                                          </p:spTgt>
                                        </p:tgtEl>
                                        <p:attrNameLst>
                                          <p:attrName>style.visibility</p:attrName>
                                        </p:attrNameLst>
                                      </p:cBhvr>
                                      <p:to>
                                        <p:strVal val="visible"/>
                                      </p:to>
                                    </p:set>
                                    <p:anim calcmode="lin" valueType="num">
                                      <p:cBhvr additive="base">
                                        <p:cTn id="32" dur="500"/>
                                        <p:tgtEl>
                                          <p:spTgt spid="61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4">
                                            <p:txEl>
                                              <p:pRg st="5" end="5"/>
                                            </p:txEl>
                                          </p:spTgt>
                                        </p:tgtEl>
                                        <p:attrNameLst>
                                          <p:attrName>style.visibility</p:attrName>
                                        </p:attrNameLst>
                                      </p:cBhvr>
                                      <p:to>
                                        <p:strVal val="visible"/>
                                      </p:to>
                                    </p:set>
                                    <p:anim calcmode="lin" valueType="num">
                                      <p:cBhvr additive="base">
                                        <p:cTn id="37" dur="500"/>
                                        <p:tgtEl>
                                          <p:spTgt spid="61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614">
                                            <p:txEl>
                                              <p:pRg st="6" end="6"/>
                                            </p:txEl>
                                          </p:spTgt>
                                        </p:tgtEl>
                                        <p:attrNameLst>
                                          <p:attrName>style.visibility</p:attrName>
                                        </p:attrNameLst>
                                      </p:cBhvr>
                                      <p:to>
                                        <p:strVal val="visible"/>
                                      </p:to>
                                    </p:set>
                                    <p:anim calcmode="lin" valueType="num">
                                      <p:cBhvr additive="base">
                                        <p:cTn id="42" dur="500"/>
                                        <p:tgtEl>
                                          <p:spTgt spid="61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64"/>
          <p:cNvSpPr txBox="1"/>
          <p:nvPr/>
        </p:nvSpPr>
        <p:spPr>
          <a:xfrm>
            <a:off x="274637" y="228600"/>
            <a:ext cx="8229600" cy="6096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B050"/>
              </a:buClr>
              <a:buSzPts val="3200"/>
              <a:buFont typeface="Calibri"/>
              <a:buNone/>
            </a:pPr>
            <a:r>
              <a:rPr lang="en-US" sz="3200" b="0" i="0" u="none">
                <a:solidFill>
                  <a:srgbClr val="00B050"/>
                </a:solidFill>
                <a:latin typeface="Calibri"/>
                <a:ea typeface="Calibri"/>
                <a:cs typeface="Calibri"/>
                <a:sym typeface="Calibri"/>
              </a:rPr>
              <a:t>Armature Voltage Control Method</a:t>
            </a:r>
            <a:endParaRPr/>
          </a:p>
        </p:txBody>
      </p:sp>
      <p:sp>
        <p:nvSpPr>
          <p:cNvPr id="621" name="Google Shape;621;p64"/>
          <p:cNvSpPr txBox="1"/>
          <p:nvPr/>
        </p:nvSpPr>
        <p:spPr>
          <a:xfrm>
            <a:off x="228600" y="1219200"/>
            <a:ext cx="9067800" cy="4389437"/>
          </a:xfrm>
          <a:prstGeom prst="rect">
            <a:avLst/>
          </a:prstGeom>
          <a:noFill/>
          <a:ln>
            <a:noFill/>
          </a:ln>
        </p:spPr>
        <p:txBody>
          <a:bodyPr spcFirstLastPara="1" wrap="square" lIns="90000" tIns="45000" rIns="90000" bIns="45000" anchor="t" anchorCtr="0">
            <a:noAutofit/>
          </a:bodyPr>
          <a:lstStyle/>
          <a:p>
            <a:pPr marL="271462" marR="0" lvl="0" indent="-271462" algn="l" rtl="0">
              <a:lnSpc>
                <a:spcPct val="100000"/>
              </a:lnSpc>
              <a:spcBef>
                <a:spcPts val="0"/>
              </a:spcBef>
              <a:spcAft>
                <a:spcPts val="0"/>
              </a:spcAft>
              <a:buClr>
                <a:srgbClr val="FF0000"/>
              </a:buClr>
              <a:buSzPts val="3200"/>
              <a:buFont typeface="Constantia"/>
              <a:buChar char="•"/>
            </a:pPr>
            <a:r>
              <a:rPr lang="en-US" sz="3200" b="0" i="0" u="none">
                <a:solidFill>
                  <a:srgbClr val="FF0000"/>
                </a:solidFill>
                <a:latin typeface="Constantia"/>
                <a:ea typeface="Constantia"/>
                <a:cs typeface="Constantia"/>
                <a:sym typeface="Constantia"/>
              </a:rPr>
              <a:t>The speed is directly proportional to the voltage applied across the armature .</a:t>
            </a:r>
            <a:endParaRPr/>
          </a:p>
          <a:p>
            <a:pPr marL="271462" marR="0" lvl="0" indent="-271462" algn="l" rtl="0">
              <a:lnSpc>
                <a:spcPct val="100000"/>
              </a:lnSpc>
              <a:spcBef>
                <a:spcPts val="1900"/>
              </a:spcBef>
              <a:spcAft>
                <a:spcPts val="0"/>
              </a:spcAft>
              <a:buClr>
                <a:srgbClr val="FF0000"/>
              </a:buClr>
              <a:buSzPts val="3200"/>
              <a:buFont typeface="Constantia"/>
              <a:buChar char="•"/>
            </a:pPr>
            <a:r>
              <a:rPr lang="en-US" sz="3200" b="0" i="0" u="none">
                <a:solidFill>
                  <a:srgbClr val="FF0000"/>
                </a:solidFill>
                <a:latin typeface="Constantia"/>
                <a:ea typeface="Constantia"/>
                <a:cs typeface="Constantia"/>
                <a:sym typeface="Constantia"/>
              </a:rPr>
              <a:t>Voltage across armature can be controlled by adding a variable resistance in series with the armature</a:t>
            </a:r>
            <a:endParaRPr/>
          </a:p>
          <a:p>
            <a:pPr marL="271462" marR="0" lvl="0" indent="-271462" algn="l" rtl="0">
              <a:lnSpc>
                <a:spcPct val="100000"/>
              </a:lnSpc>
              <a:spcBef>
                <a:spcPts val="1900"/>
              </a:spcBef>
              <a:spcAft>
                <a:spcPts val="0"/>
              </a:spcAft>
              <a:buClr>
                <a:srgbClr val="00B0F0"/>
              </a:buClr>
              <a:buSzPts val="3200"/>
              <a:buFont typeface="Constantia"/>
              <a:buNone/>
            </a:pPr>
            <a:r>
              <a:rPr lang="en-US" sz="3200" b="0" i="0" u="sng">
                <a:solidFill>
                  <a:srgbClr val="00B0F0"/>
                </a:solidFill>
                <a:latin typeface="Constantia"/>
                <a:ea typeface="Constantia"/>
                <a:cs typeface="Constantia"/>
                <a:sym typeface="Constantia"/>
              </a:rPr>
              <a:t>Potential Divider Control </a:t>
            </a:r>
            <a:endParaRPr/>
          </a:p>
          <a:p>
            <a:pPr marL="271462" marR="0" lvl="0" indent="-271462" algn="just" rtl="0">
              <a:lnSpc>
                <a:spcPct val="100000"/>
              </a:lnSpc>
              <a:spcBef>
                <a:spcPts val="1900"/>
              </a:spcBef>
              <a:spcAft>
                <a:spcPts val="0"/>
              </a:spcAft>
              <a:buClr>
                <a:srgbClr val="0070C0"/>
              </a:buClr>
              <a:buSzPts val="3200"/>
              <a:buFont typeface="Constantia"/>
              <a:buNone/>
            </a:pPr>
            <a:r>
              <a:rPr lang="en-US" sz="3200" b="0" i="0" u="none">
                <a:solidFill>
                  <a:srgbClr val="0070C0"/>
                </a:solidFill>
                <a:latin typeface="Constantia"/>
                <a:ea typeface="Constantia"/>
                <a:cs typeface="Constantia"/>
                <a:sym typeface="Constantia"/>
              </a:rPr>
              <a:t>If the speed control from zero to the rated speed is required , by rheostatic method then the voltage across the armature can be varied by connecting rheostat in a potential divider arrangement </a:t>
            </a:r>
            <a:r>
              <a:rPr lang="en-US" sz="2600" b="0" i="0" u="none">
                <a:solidFill>
                  <a:srgbClr val="0070C0"/>
                </a:solidFill>
                <a:latin typeface="Constantia"/>
                <a:ea typeface="Constantia"/>
                <a:cs typeface="Constantia"/>
                <a:sym typeface="Constantia"/>
              </a:rPr>
              <a:t>.</a:t>
            </a:r>
            <a:endParaRPr/>
          </a:p>
          <a:p>
            <a:pPr marL="271462" marR="0" lvl="0" indent="-271462" algn="l" rtl="0">
              <a:lnSpc>
                <a:spcPct val="100000"/>
              </a:lnSpc>
              <a:spcBef>
                <a:spcPts val="1900"/>
              </a:spcBef>
              <a:spcAft>
                <a:spcPts val="0"/>
              </a:spcAft>
              <a:buClr>
                <a:schemeClr val="dk1"/>
              </a:buClr>
              <a:buSzPts val="2600"/>
              <a:buFont typeface="Arial"/>
              <a:buNone/>
            </a:pPr>
            <a:endParaRPr sz="2600" b="0" i="0" u="none">
              <a:solidFill>
                <a:schemeClr val="dk1"/>
              </a:solidFill>
              <a:latin typeface="Constantia"/>
              <a:ea typeface="Constantia"/>
              <a:cs typeface="Constantia"/>
              <a:sym typeface="Constantia"/>
            </a:endParaRPr>
          </a:p>
          <a:p>
            <a:pPr marL="0" marR="0" lvl="0" indent="0" algn="l" rtl="0">
              <a:lnSpc>
                <a:spcPct val="100000"/>
              </a:lnSpc>
              <a:spcBef>
                <a:spcPts val="1400"/>
              </a:spcBef>
              <a:spcAft>
                <a:spcPts val="0"/>
              </a:spcAft>
              <a:buNone/>
            </a:pPr>
            <a:endParaRPr sz="2600" b="0" i="0" u="none">
              <a:solidFill>
                <a:schemeClr val="dk1"/>
              </a:solidFill>
              <a:latin typeface="Constantia"/>
              <a:ea typeface="Constantia"/>
              <a:cs typeface="Constantia"/>
              <a:sym typeface="Constant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0"/>
                                        </p:tgtEl>
                                        <p:attrNameLst>
                                          <p:attrName>style.visibility</p:attrName>
                                        </p:attrNameLst>
                                      </p:cBhvr>
                                      <p:to>
                                        <p:strVal val="visible"/>
                                      </p:to>
                                    </p:set>
                                    <p:animEffect transition="in" filter="fade">
                                      <p:cBhvr>
                                        <p:cTn id="7" dur="500"/>
                                        <p:tgtEl>
                                          <p:spTgt spid="6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1"/>
                                        </p:tgtEl>
                                        <p:attrNameLst>
                                          <p:attrName>style.visibility</p:attrName>
                                        </p:attrNameLst>
                                      </p:cBhvr>
                                      <p:to>
                                        <p:strVal val="visible"/>
                                      </p:to>
                                    </p:set>
                                    <p:animEffect transition="in" filter="fade">
                                      <p:cBhvr>
                                        <p:cTn id="12" dur="20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6" y="2711959"/>
            <a:ext cx="4350544" cy="1674817"/>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No-load</a:t>
            </a:r>
            <a:r>
              <a:rPr sz="1800" spc="15" dirty="0">
                <a:latin typeface="Arial MT"/>
                <a:cs typeface="Arial MT"/>
              </a:rPr>
              <a:t> </a:t>
            </a:r>
            <a:r>
              <a:rPr sz="1800" spc="-5" dirty="0">
                <a:latin typeface="Arial MT"/>
                <a:cs typeface="Arial MT"/>
              </a:rPr>
              <a:t>speed</a:t>
            </a:r>
            <a:r>
              <a:rPr sz="1800" spc="10" dirty="0">
                <a:latin typeface="Arial MT"/>
                <a:cs typeface="Arial MT"/>
              </a:rPr>
              <a:t> </a:t>
            </a:r>
            <a:r>
              <a:rPr sz="1800" dirty="0">
                <a:latin typeface="Arial MT"/>
                <a:cs typeface="Arial MT"/>
              </a:rPr>
              <a:t>of</a:t>
            </a:r>
            <a:r>
              <a:rPr sz="1800" spc="-5" dirty="0">
                <a:latin typeface="Arial MT"/>
                <a:cs typeface="Arial MT"/>
              </a:rPr>
              <a:t> </a:t>
            </a:r>
            <a:r>
              <a:rPr sz="1800" spc="-15" dirty="0">
                <a:latin typeface="Arial MT"/>
                <a:cs typeface="Arial MT"/>
              </a:rPr>
              <a:t>which</a:t>
            </a:r>
            <a:r>
              <a:rPr sz="1800" spc="45" dirty="0">
                <a:latin typeface="Arial MT"/>
                <a:cs typeface="Arial MT"/>
              </a:rPr>
              <a:t> </a:t>
            </a:r>
            <a:r>
              <a:rPr sz="1800" dirty="0">
                <a:latin typeface="Arial MT"/>
                <a:cs typeface="Arial MT"/>
              </a:rPr>
              <a:t>of</a:t>
            </a:r>
            <a:r>
              <a:rPr sz="1800" spc="5" dirty="0">
                <a:latin typeface="Arial MT"/>
                <a:cs typeface="Arial MT"/>
              </a:rPr>
              <a:t> </a:t>
            </a:r>
            <a:r>
              <a:rPr sz="1800" spc="-5" dirty="0">
                <a:latin typeface="Arial MT"/>
                <a:cs typeface="Arial MT"/>
              </a:rPr>
              <a:t>the </a:t>
            </a:r>
            <a:r>
              <a:rPr sz="1800" spc="-10" dirty="0">
                <a:latin typeface="Arial MT"/>
                <a:cs typeface="Arial MT"/>
              </a:rPr>
              <a:t>following</a:t>
            </a:r>
            <a:r>
              <a:rPr sz="1800" spc="55" dirty="0">
                <a:latin typeface="Arial MT"/>
                <a:cs typeface="Arial MT"/>
              </a:rPr>
              <a:t> </a:t>
            </a:r>
            <a:r>
              <a:rPr sz="1800" spc="-5" dirty="0">
                <a:latin typeface="Arial MT"/>
                <a:cs typeface="Arial MT"/>
              </a:rPr>
              <a:t>motor</a:t>
            </a:r>
            <a:r>
              <a:rPr sz="1800" spc="5" dirty="0">
                <a:latin typeface="Arial MT"/>
                <a:cs typeface="Arial MT"/>
              </a:rPr>
              <a:t> </a:t>
            </a:r>
            <a:r>
              <a:rPr sz="1800" spc="-5" dirty="0">
                <a:latin typeface="Arial MT"/>
                <a:cs typeface="Arial MT"/>
              </a:rPr>
              <a:t>is</a:t>
            </a:r>
            <a:r>
              <a:rPr sz="1800" spc="5" dirty="0">
                <a:latin typeface="Arial MT"/>
                <a:cs typeface="Arial MT"/>
              </a:rPr>
              <a:t> </a:t>
            </a:r>
            <a:r>
              <a:rPr sz="1800" spc="-5" dirty="0">
                <a:latin typeface="Arial MT"/>
                <a:cs typeface="Arial MT"/>
              </a:rPr>
              <a:t>highest?</a:t>
            </a:r>
            <a:endParaRPr sz="1800">
              <a:latin typeface="Arial MT"/>
              <a:cs typeface="Arial MT"/>
            </a:endParaRPr>
          </a:p>
          <a:p>
            <a:pPr marL="93345" indent="-81280">
              <a:lnSpc>
                <a:spcPct val="100000"/>
              </a:lnSpc>
              <a:buSzPct val="94444"/>
              <a:buChar char="•"/>
              <a:tabLst>
                <a:tab pos="93980" algn="l"/>
              </a:tabLst>
            </a:pPr>
            <a:r>
              <a:rPr sz="1800" spc="-10" dirty="0">
                <a:latin typeface="Arial MT"/>
                <a:cs typeface="Arial MT"/>
              </a:rPr>
              <a:t>Differentially</a:t>
            </a:r>
            <a:r>
              <a:rPr sz="1800" spc="20" dirty="0">
                <a:latin typeface="Arial MT"/>
                <a:cs typeface="Arial MT"/>
              </a:rPr>
              <a:t> </a:t>
            </a:r>
            <a:r>
              <a:rPr sz="1800" spc="-5" dirty="0">
                <a:latin typeface="Arial MT"/>
                <a:cs typeface="Arial MT"/>
              </a:rPr>
              <a:t>compound</a:t>
            </a:r>
            <a:r>
              <a:rPr sz="1800" spc="15" dirty="0">
                <a:latin typeface="Arial MT"/>
                <a:cs typeface="Arial MT"/>
              </a:rPr>
              <a:t> </a:t>
            </a:r>
            <a:r>
              <a:rPr sz="1800" spc="-5" dirty="0">
                <a:latin typeface="Arial MT"/>
                <a:cs typeface="Arial MT"/>
              </a:rPr>
              <a:t>motor</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Cumulative</a:t>
            </a:r>
            <a:r>
              <a:rPr sz="1800" dirty="0">
                <a:latin typeface="Arial MT"/>
                <a:cs typeface="Arial MT"/>
              </a:rPr>
              <a:t> </a:t>
            </a:r>
            <a:r>
              <a:rPr sz="1800" spc="-5" dirty="0">
                <a:latin typeface="Arial MT"/>
                <a:cs typeface="Arial MT"/>
              </a:rPr>
              <a:t>compound motor</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Series</a:t>
            </a:r>
            <a:r>
              <a:rPr sz="1800" spc="-25" dirty="0">
                <a:latin typeface="Arial MT"/>
                <a:cs typeface="Arial MT"/>
              </a:rPr>
              <a:t> </a:t>
            </a:r>
            <a:r>
              <a:rPr sz="1800" spc="-5" dirty="0">
                <a:latin typeface="Arial MT"/>
                <a:cs typeface="Arial MT"/>
              </a:rPr>
              <a:t>Motor</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Shunt</a:t>
            </a:r>
            <a:r>
              <a:rPr sz="1800" spc="-35" dirty="0">
                <a:latin typeface="Arial MT"/>
                <a:cs typeface="Arial MT"/>
              </a:rPr>
              <a:t> </a:t>
            </a:r>
            <a:r>
              <a:rPr sz="1800" spc="-5" dirty="0">
                <a:latin typeface="Arial MT"/>
                <a:cs typeface="Arial MT"/>
              </a:rPr>
              <a:t>Motor</a:t>
            </a:r>
            <a:endParaRPr sz="1800">
              <a:latin typeface="Arial MT"/>
              <a:cs typeface="Arial MT"/>
            </a:endParaRPr>
          </a:p>
        </p:txBody>
      </p:sp>
    </p:spTree>
    <p:extLst>
      <p:ext uri="{BB962C8B-B14F-4D97-AF65-F5344CB8AC3E}">
        <p14:creationId xmlns:p14="http://schemas.microsoft.com/office/powerpoint/2010/main" val="15313416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6" y="2293111"/>
            <a:ext cx="4250055" cy="3031599"/>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6600"/>
                </a:solidFill>
                <a:latin typeface="Calibri"/>
                <a:cs typeface="Calibri"/>
              </a:rPr>
              <a:t>Series</a:t>
            </a:r>
            <a:r>
              <a:rPr sz="1800" spc="-45" dirty="0">
                <a:solidFill>
                  <a:srgbClr val="FF6600"/>
                </a:solidFill>
                <a:latin typeface="Calibri"/>
                <a:cs typeface="Calibri"/>
              </a:rPr>
              <a:t> </a:t>
            </a:r>
            <a:r>
              <a:rPr sz="1800" spc="-5" dirty="0">
                <a:solidFill>
                  <a:srgbClr val="FF6600"/>
                </a:solidFill>
                <a:latin typeface="Calibri"/>
                <a:cs typeface="Calibri"/>
              </a:rPr>
              <a:t>Motor</a:t>
            </a:r>
            <a:endParaRPr sz="1800">
              <a:latin typeface="Calibri"/>
              <a:cs typeface="Calibri"/>
            </a:endParaRPr>
          </a:p>
          <a:p>
            <a:pPr>
              <a:lnSpc>
                <a:spcPct val="100000"/>
              </a:lnSpc>
              <a:spcBef>
                <a:spcPts val="25"/>
              </a:spcBef>
            </a:pPr>
            <a:endParaRPr sz="1750">
              <a:latin typeface="Calibri"/>
              <a:cs typeface="Calibri"/>
            </a:endParaRPr>
          </a:p>
          <a:p>
            <a:pPr marL="12700">
              <a:lnSpc>
                <a:spcPct val="100000"/>
              </a:lnSpc>
            </a:pPr>
            <a:r>
              <a:rPr sz="1800" spc="-10" dirty="0">
                <a:latin typeface="Calibri"/>
                <a:cs typeface="Calibri"/>
              </a:rPr>
              <a:t>Explanation:</a:t>
            </a:r>
            <a:endParaRPr sz="1800">
              <a:latin typeface="Calibri"/>
              <a:cs typeface="Calibri"/>
            </a:endParaRPr>
          </a:p>
          <a:p>
            <a:pPr marL="12700" marR="426084">
              <a:lnSpc>
                <a:spcPts val="2110"/>
              </a:lnSpc>
              <a:spcBef>
                <a:spcPts val="185"/>
              </a:spcBef>
              <a:buSzPct val="94444"/>
              <a:buChar char="•"/>
              <a:tabLst>
                <a:tab pos="93980" algn="l"/>
              </a:tabLst>
            </a:pPr>
            <a:r>
              <a:rPr sz="1800" dirty="0">
                <a:latin typeface="Arial MT"/>
                <a:cs typeface="Arial MT"/>
              </a:rPr>
              <a:t>At the time of </a:t>
            </a:r>
            <a:r>
              <a:rPr sz="1800" spc="-5" dirty="0">
                <a:latin typeface="Arial MT"/>
                <a:cs typeface="Arial MT"/>
              </a:rPr>
              <a:t>starting, flux is </a:t>
            </a:r>
            <a:r>
              <a:rPr sz="1800" dirty="0">
                <a:latin typeface="Arial MT"/>
                <a:cs typeface="Arial MT"/>
              </a:rPr>
              <a:t>very </a:t>
            </a:r>
            <a:r>
              <a:rPr sz="1800" spc="-5" dirty="0">
                <a:latin typeface="Arial MT"/>
                <a:cs typeface="Arial MT"/>
              </a:rPr>
              <a:t>less in DC series </a:t>
            </a:r>
            <a:r>
              <a:rPr sz="1800" spc="-490" dirty="0">
                <a:latin typeface="Arial MT"/>
                <a:cs typeface="Arial MT"/>
              </a:rPr>
              <a:t> </a:t>
            </a:r>
            <a:r>
              <a:rPr sz="1800" spc="-20" dirty="0">
                <a:latin typeface="Arial MT"/>
                <a:cs typeface="Arial MT"/>
              </a:rPr>
              <a:t>motor.</a:t>
            </a:r>
            <a:endParaRPr sz="1800">
              <a:latin typeface="Arial MT"/>
              <a:cs typeface="Arial MT"/>
            </a:endParaRPr>
          </a:p>
          <a:p>
            <a:pPr marL="93345" indent="-81280">
              <a:lnSpc>
                <a:spcPts val="2125"/>
              </a:lnSpc>
              <a:buSzPct val="94444"/>
              <a:buChar char="•"/>
              <a:tabLst>
                <a:tab pos="93980" algn="l"/>
              </a:tabLst>
            </a:pPr>
            <a:r>
              <a:rPr sz="1800" dirty="0">
                <a:latin typeface="Arial MT"/>
                <a:cs typeface="Arial MT"/>
              </a:rPr>
              <a:t>So</a:t>
            </a:r>
            <a:r>
              <a:rPr sz="1800" spc="-15" dirty="0">
                <a:latin typeface="Arial MT"/>
                <a:cs typeface="Arial MT"/>
              </a:rPr>
              <a:t> </a:t>
            </a:r>
            <a:r>
              <a:rPr sz="1800" dirty="0">
                <a:latin typeface="Arial MT"/>
                <a:cs typeface="Arial MT"/>
              </a:rPr>
              <a:t>as </a:t>
            </a:r>
            <a:r>
              <a:rPr sz="1800" spc="-25" dirty="0">
                <a:latin typeface="Arial MT"/>
                <a:cs typeface="Arial MT"/>
              </a:rPr>
              <a:t>we</a:t>
            </a:r>
            <a:r>
              <a:rPr sz="1800" spc="30" dirty="0">
                <a:latin typeface="Arial MT"/>
                <a:cs typeface="Arial MT"/>
              </a:rPr>
              <a:t> </a:t>
            </a:r>
            <a:r>
              <a:rPr sz="1800" spc="-5" dirty="0">
                <a:latin typeface="Arial MT"/>
                <a:cs typeface="Arial MT"/>
              </a:rPr>
              <a:t>know</a:t>
            </a:r>
            <a:r>
              <a:rPr sz="1800" spc="5" dirty="0">
                <a:latin typeface="Arial MT"/>
                <a:cs typeface="Arial MT"/>
              </a:rPr>
              <a:t> </a:t>
            </a:r>
            <a:r>
              <a:rPr sz="1800" dirty="0">
                <a:latin typeface="Arial MT"/>
                <a:cs typeface="Arial MT"/>
              </a:rPr>
              <a:t>the</a:t>
            </a:r>
            <a:r>
              <a:rPr sz="1800" spc="-15" dirty="0">
                <a:latin typeface="Arial MT"/>
                <a:cs typeface="Arial MT"/>
              </a:rPr>
              <a:t> </a:t>
            </a:r>
            <a:r>
              <a:rPr sz="1800" spc="-5" dirty="0">
                <a:latin typeface="Arial MT"/>
                <a:cs typeface="Arial MT"/>
              </a:rPr>
              <a:t>inverse</a:t>
            </a:r>
            <a:r>
              <a:rPr sz="1800" spc="5" dirty="0">
                <a:latin typeface="Arial MT"/>
                <a:cs typeface="Arial MT"/>
              </a:rPr>
              <a:t> </a:t>
            </a:r>
            <a:r>
              <a:rPr sz="1800" spc="-5" dirty="0">
                <a:latin typeface="Arial MT"/>
                <a:cs typeface="Arial MT"/>
              </a:rPr>
              <a:t>relationship</a:t>
            </a:r>
            <a:r>
              <a:rPr sz="1800" spc="15" dirty="0">
                <a:latin typeface="Arial MT"/>
                <a:cs typeface="Arial MT"/>
              </a:rPr>
              <a:t> </a:t>
            </a:r>
            <a:r>
              <a:rPr sz="1800" spc="-15" dirty="0">
                <a:latin typeface="Arial MT"/>
                <a:cs typeface="Arial MT"/>
              </a:rPr>
              <a:t>between</a:t>
            </a:r>
            <a:r>
              <a:rPr sz="1800" spc="55" dirty="0">
                <a:latin typeface="Arial MT"/>
                <a:cs typeface="Arial MT"/>
              </a:rPr>
              <a:t> </a:t>
            </a:r>
            <a:r>
              <a:rPr sz="1800" spc="-5" dirty="0">
                <a:latin typeface="Arial MT"/>
                <a:cs typeface="Arial MT"/>
              </a:rPr>
              <a:t>speed</a:t>
            </a:r>
            <a:endParaRPr sz="1800">
              <a:latin typeface="Arial MT"/>
              <a:cs typeface="Arial MT"/>
            </a:endParaRPr>
          </a:p>
          <a:p>
            <a:pPr marL="12700">
              <a:lnSpc>
                <a:spcPts val="2135"/>
              </a:lnSpc>
            </a:pPr>
            <a:r>
              <a:rPr sz="1800" spc="-5" dirty="0">
                <a:latin typeface="Arial MT"/>
                <a:cs typeface="Arial MT"/>
              </a:rPr>
              <a:t>and</a:t>
            </a:r>
            <a:r>
              <a:rPr sz="1800" dirty="0">
                <a:latin typeface="Arial MT"/>
                <a:cs typeface="Arial MT"/>
              </a:rPr>
              <a:t> flux </a:t>
            </a:r>
            <a:r>
              <a:rPr sz="1800" spc="-5" dirty="0">
                <a:latin typeface="Arial MT"/>
                <a:cs typeface="Arial MT"/>
              </a:rPr>
              <a:t>i.e</a:t>
            </a:r>
            <a:r>
              <a:rPr sz="1800" spc="-10" dirty="0">
                <a:latin typeface="Arial MT"/>
                <a:cs typeface="Arial MT"/>
              </a:rPr>
              <a:t> </a:t>
            </a:r>
            <a:r>
              <a:rPr sz="1800" dirty="0">
                <a:latin typeface="Arial MT"/>
                <a:cs typeface="Arial MT"/>
              </a:rPr>
              <a:t>flux</a:t>
            </a:r>
            <a:r>
              <a:rPr sz="1800" spc="-5" dirty="0">
                <a:latin typeface="Arial MT"/>
                <a:cs typeface="Arial MT"/>
              </a:rPr>
              <a:t> decrease</a:t>
            </a:r>
            <a:r>
              <a:rPr sz="1800" spc="5" dirty="0">
                <a:latin typeface="Arial MT"/>
                <a:cs typeface="Arial MT"/>
              </a:rPr>
              <a:t> </a:t>
            </a:r>
            <a:r>
              <a:rPr sz="1800" spc="-15" dirty="0">
                <a:latin typeface="Arial MT"/>
                <a:cs typeface="Arial MT"/>
              </a:rPr>
              <a:t>when</a:t>
            </a:r>
            <a:r>
              <a:rPr sz="1800" spc="40" dirty="0">
                <a:latin typeface="Arial MT"/>
                <a:cs typeface="Arial MT"/>
              </a:rPr>
              <a:t> </a:t>
            </a:r>
            <a:r>
              <a:rPr sz="1800" spc="-5" dirty="0">
                <a:latin typeface="Arial MT"/>
                <a:cs typeface="Arial MT"/>
              </a:rPr>
              <a:t>speed</a:t>
            </a:r>
            <a:r>
              <a:rPr sz="1800" spc="5" dirty="0">
                <a:latin typeface="Arial MT"/>
                <a:cs typeface="Arial MT"/>
              </a:rPr>
              <a:t> </a:t>
            </a:r>
            <a:r>
              <a:rPr sz="1800" spc="-5" dirty="0">
                <a:latin typeface="Arial MT"/>
                <a:cs typeface="Arial MT"/>
              </a:rPr>
              <a:t>increase.</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Therefore</a:t>
            </a:r>
            <a:r>
              <a:rPr sz="1800" dirty="0">
                <a:latin typeface="Arial MT"/>
                <a:cs typeface="Arial MT"/>
              </a:rPr>
              <a:t> </a:t>
            </a:r>
            <a:r>
              <a:rPr sz="1800" spc="-25" dirty="0">
                <a:latin typeface="Arial MT"/>
                <a:cs typeface="Arial MT"/>
              </a:rPr>
              <a:t>we</a:t>
            </a:r>
            <a:r>
              <a:rPr sz="1800" spc="35" dirty="0">
                <a:latin typeface="Arial MT"/>
                <a:cs typeface="Arial MT"/>
              </a:rPr>
              <a:t> </a:t>
            </a:r>
            <a:r>
              <a:rPr sz="1800" spc="-5" dirty="0">
                <a:latin typeface="Arial MT"/>
                <a:cs typeface="Arial MT"/>
              </a:rPr>
              <a:t>never</a:t>
            </a:r>
            <a:r>
              <a:rPr sz="1800" spc="5" dirty="0">
                <a:latin typeface="Arial MT"/>
                <a:cs typeface="Arial MT"/>
              </a:rPr>
              <a:t> </a:t>
            </a:r>
            <a:r>
              <a:rPr sz="1800" dirty="0">
                <a:latin typeface="Arial MT"/>
                <a:cs typeface="Arial MT"/>
              </a:rPr>
              <a:t>start</a:t>
            </a:r>
            <a:r>
              <a:rPr sz="1800" spc="-10" dirty="0">
                <a:latin typeface="Arial MT"/>
                <a:cs typeface="Arial MT"/>
              </a:rPr>
              <a:t> </a:t>
            </a:r>
            <a:r>
              <a:rPr sz="1800" spc="-5" dirty="0">
                <a:latin typeface="Arial MT"/>
                <a:cs typeface="Arial MT"/>
              </a:rPr>
              <a:t>DC series</a:t>
            </a:r>
            <a:r>
              <a:rPr sz="1800" spc="10" dirty="0">
                <a:latin typeface="Arial MT"/>
                <a:cs typeface="Arial MT"/>
              </a:rPr>
              <a:t> </a:t>
            </a:r>
            <a:r>
              <a:rPr sz="1800" spc="-5" dirty="0">
                <a:latin typeface="Arial MT"/>
                <a:cs typeface="Arial MT"/>
              </a:rPr>
              <a:t>motor</a:t>
            </a:r>
            <a:r>
              <a:rPr sz="1800" spc="5" dirty="0">
                <a:latin typeface="Arial MT"/>
                <a:cs typeface="Arial MT"/>
              </a:rPr>
              <a:t> </a:t>
            </a:r>
            <a:r>
              <a:rPr sz="1800" dirty="0">
                <a:latin typeface="Arial MT"/>
                <a:cs typeface="Arial MT"/>
              </a:rPr>
              <a:t>at</a:t>
            </a:r>
            <a:r>
              <a:rPr sz="1800" spc="5" dirty="0">
                <a:latin typeface="Arial MT"/>
                <a:cs typeface="Arial MT"/>
              </a:rPr>
              <a:t> </a:t>
            </a:r>
            <a:r>
              <a:rPr sz="1800" spc="-5" dirty="0">
                <a:latin typeface="Arial MT"/>
                <a:cs typeface="Arial MT"/>
              </a:rPr>
              <a:t>no load.</a:t>
            </a:r>
            <a:endParaRPr sz="1800">
              <a:latin typeface="Arial MT"/>
              <a:cs typeface="Arial MT"/>
            </a:endParaRPr>
          </a:p>
        </p:txBody>
      </p:sp>
    </p:spTree>
    <p:extLst>
      <p:ext uri="{BB962C8B-B14F-4D97-AF65-F5344CB8AC3E}">
        <p14:creationId xmlns:p14="http://schemas.microsoft.com/office/powerpoint/2010/main" val="4802654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6" y="2579371"/>
            <a:ext cx="4323874" cy="1928733"/>
          </a:xfrm>
          <a:prstGeom prst="rect">
            <a:avLst/>
          </a:prstGeom>
        </p:spPr>
        <p:txBody>
          <a:bodyPr vert="horz" wrap="square" lIns="0" tIns="12700" rIns="0" bIns="0" rtlCol="0">
            <a:spAutoFit/>
          </a:bodyPr>
          <a:lstStyle/>
          <a:p>
            <a:pPr marL="12700">
              <a:lnSpc>
                <a:spcPts val="2135"/>
              </a:lnSpc>
              <a:spcBef>
                <a:spcPts val="100"/>
              </a:spcBef>
            </a:pPr>
            <a:r>
              <a:rPr sz="1800" spc="-5" dirty="0">
                <a:latin typeface="Arial MT"/>
                <a:cs typeface="Arial MT"/>
              </a:rPr>
              <a:t>Which</a:t>
            </a:r>
            <a:r>
              <a:rPr sz="1800" spc="-10" dirty="0">
                <a:latin typeface="Arial MT"/>
                <a:cs typeface="Arial MT"/>
              </a:rPr>
              <a:t> </a:t>
            </a:r>
            <a:r>
              <a:rPr sz="1800" dirty="0">
                <a:latin typeface="Arial MT"/>
                <a:cs typeface="Arial MT"/>
              </a:rPr>
              <a:t>of</a:t>
            </a:r>
            <a:r>
              <a:rPr sz="1800" spc="5" dirty="0">
                <a:latin typeface="Arial MT"/>
                <a:cs typeface="Arial MT"/>
              </a:rPr>
              <a:t> </a:t>
            </a:r>
            <a:r>
              <a:rPr sz="1800" dirty="0">
                <a:latin typeface="Arial MT"/>
                <a:cs typeface="Arial MT"/>
              </a:rPr>
              <a:t>the</a:t>
            </a:r>
            <a:r>
              <a:rPr sz="1800" spc="-5" dirty="0">
                <a:latin typeface="Arial MT"/>
                <a:cs typeface="Arial MT"/>
              </a:rPr>
              <a:t> </a:t>
            </a:r>
            <a:r>
              <a:rPr sz="1800" spc="-10" dirty="0">
                <a:latin typeface="Arial MT"/>
                <a:cs typeface="Arial MT"/>
              </a:rPr>
              <a:t>following</a:t>
            </a:r>
            <a:r>
              <a:rPr sz="1800" spc="60" dirty="0">
                <a:latin typeface="Arial MT"/>
                <a:cs typeface="Arial MT"/>
              </a:rPr>
              <a:t> </a:t>
            </a:r>
            <a:r>
              <a:rPr sz="1800" spc="-5" dirty="0">
                <a:latin typeface="Arial MT"/>
                <a:cs typeface="Arial MT"/>
              </a:rPr>
              <a:t>load</a:t>
            </a:r>
            <a:r>
              <a:rPr sz="1800" spc="5" dirty="0">
                <a:latin typeface="Arial MT"/>
                <a:cs typeface="Arial MT"/>
              </a:rPr>
              <a:t> </a:t>
            </a:r>
            <a:r>
              <a:rPr sz="1800" spc="-5" dirty="0">
                <a:latin typeface="Arial MT"/>
                <a:cs typeface="Arial MT"/>
              </a:rPr>
              <a:t>normally</a:t>
            </a:r>
            <a:r>
              <a:rPr sz="1800" spc="15" dirty="0">
                <a:latin typeface="Arial MT"/>
                <a:cs typeface="Arial MT"/>
              </a:rPr>
              <a:t> </a:t>
            </a:r>
            <a:r>
              <a:rPr sz="1800" spc="-5" dirty="0">
                <a:latin typeface="Arial MT"/>
                <a:cs typeface="Arial MT"/>
              </a:rPr>
              <a:t>need</a:t>
            </a:r>
            <a:r>
              <a:rPr sz="1800" spc="10" dirty="0">
                <a:latin typeface="Arial MT"/>
                <a:cs typeface="Arial MT"/>
              </a:rPr>
              <a:t> </a:t>
            </a:r>
            <a:r>
              <a:rPr sz="1800" spc="-5" dirty="0">
                <a:latin typeface="Arial MT"/>
                <a:cs typeface="Arial MT"/>
              </a:rPr>
              <a:t>starting</a:t>
            </a:r>
            <a:r>
              <a:rPr sz="1800" spc="10" dirty="0">
                <a:latin typeface="Arial MT"/>
                <a:cs typeface="Arial MT"/>
              </a:rPr>
              <a:t> </a:t>
            </a:r>
            <a:r>
              <a:rPr sz="1800" spc="-5" dirty="0">
                <a:latin typeface="Arial MT"/>
                <a:cs typeface="Arial MT"/>
              </a:rPr>
              <a:t>torque</a:t>
            </a:r>
            <a:endParaRPr sz="1800">
              <a:latin typeface="Arial MT"/>
              <a:cs typeface="Arial MT"/>
            </a:endParaRPr>
          </a:p>
          <a:p>
            <a:pPr marL="12700">
              <a:lnSpc>
                <a:spcPts val="2135"/>
              </a:lnSpc>
            </a:pPr>
            <a:r>
              <a:rPr sz="1800" spc="-5" dirty="0">
                <a:latin typeface="Arial MT"/>
                <a:cs typeface="Arial MT"/>
              </a:rPr>
              <a:t>more</a:t>
            </a:r>
            <a:r>
              <a:rPr sz="1800" spc="-25" dirty="0">
                <a:latin typeface="Arial MT"/>
                <a:cs typeface="Arial MT"/>
              </a:rPr>
              <a:t> </a:t>
            </a:r>
            <a:r>
              <a:rPr sz="1800" spc="-5" dirty="0">
                <a:latin typeface="Arial MT"/>
                <a:cs typeface="Arial MT"/>
              </a:rPr>
              <a:t>than </a:t>
            </a:r>
            <a:r>
              <a:rPr sz="1800" dirty="0">
                <a:latin typeface="Arial MT"/>
                <a:cs typeface="Arial MT"/>
              </a:rPr>
              <a:t>the</a:t>
            </a:r>
            <a:r>
              <a:rPr sz="1800" spc="-20" dirty="0">
                <a:latin typeface="Arial MT"/>
                <a:cs typeface="Arial MT"/>
              </a:rPr>
              <a:t> </a:t>
            </a:r>
            <a:r>
              <a:rPr sz="1800" spc="-5" dirty="0">
                <a:latin typeface="Arial MT"/>
                <a:cs typeface="Arial MT"/>
              </a:rPr>
              <a:t>rated</a:t>
            </a:r>
            <a:r>
              <a:rPr sz="1800" spc="-15" dirty="0">
                <a:latin typeface="Arial MT"/>
                <a:cs typeface="Arial MT"/>
              </a:rPr>
              <a:t> </a:t>
            </a:r>
            <a:r>
              <a:rPr sz="1800" spc="-5" dirty="0">
                <a:latin typeface="Arial MT"/>
                <a:cs typeface="Arial MT"/>
              </a:rPr>
              <a:t>torque?</a:t>
            </a:r>
            <a:endParaRPr sz="1800">
              <a:latin typeface="Arial MT"/>
              <a:cs typeface="Arial MT"/>
            </a:endParaRPr>
          </a:p>
          <a:p>
            <a:pPr marL="93345" indent="-81280">
              <a:lnSpc>
                <a:spcPct val="100000"/>
              </a:lnSpc>
              <a:buSzPct val="94444"/>
              <a:buChar char="•"/>
              <a:tabLst>
                <a:tab pos="93980" algn="l"/>
              </a:tabLst>
            </a:pPr>
            <a:r>
              <a:rPr sz="1800" spc="-10" dirty="0">
                <a:latin typeface="Arial MT"/>
                <a:cs typeface="Arial MT"/>
              </a:rPr>
              <a:t>Conveyors</a:t>
            </a:r>
            <a:endParaRPr sz="1800">
              <a:latin typeface="Arial MT"/>
              <a:cs typeface="Arial MT"/>
            </a:endParaRPr>
          </a:p>
          <a:p>
            <a:pPr marL="93345" indent="-81280">
              <a:lnSpc>
                <a:spcPct val="100000"/>
              </a:lnSpc>
              <a:buSzPct val="94444"/>
              <a:buChar char="•"/>
              <a:tabLst>
                <a:tab pos="93980" algn="l"/>
              </a:tabLst>
            </a:pPr>
            <a:r>
              <a:rPr sz="1800" spc="-10" dirty="0">
                <a:latin typeface="Arial MT"/>
                <a:cs typeface="Arial MT"/>
              </a:rPr>
              <a:t>Blowers</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Centrifugal</a:t>
            </a:r>
            <a:r>
              <a:rPr sz="1800" spc="-15" dirty="0">
                <a:latin typeface="Arial MT"/>
                <a:cs typeface="Arial MT"/>
              </a:rPr>
              <a:t> </a:t>
            </a:r>
            <a:r>
              <a:rPr sz="1800" spc="-5" dirty="0">
                <a:latin typeface="Arial MT"/>
                <a:cs typeface="Arial MT"/>
              </a:rPr>
              <a:t>pump</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Air</a:t>
            </a:r>
            <a:r>
              <a:rPr sz="1800" spc="-35" dirty="0">
                <a:latin typeface="Arial MT"/>
                <a:cs typeface="Arial MT"/>
              </a:rPr>
              <a:t> </a:t>
            </a:r>
            <a:r>
              <a:rPr sz="1800" spc="-5" dirty="0">
                <a:latin typeface="Arial MT"/>
                <a:cs typeface="Arial MT"/>
              </a:rPr>
              <a:t>compressor</a:t>
            </a:r>
            <a:endParaRPr sz="1800">
              <a:latin typeface="Arial MT"/>
              <a:cs typeface="Arial MT"/>
            </a:endParaRPr>
          </a:p>
        </p:txBody>
      </p:sp>
    </p:spTree>
    <p:extLst>
      <p:ext uri="{BB962C8B-B14F-4D97-AF65-F5344CB8AC3E}">
        <p14:creationId xmlns:p14="http://schemas.microsoft.com/office/powerpoint/2010/main" val="24460636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6871" y="492379"/>
            <a:ext cx="8713693" cy="4739374"/>
          </a:xfrm>
          <a:prstGeom prst="rect">
            <a:avLst/>
          </a:prstGeom>
        </p:spPr>
        <p:txBody>
          <a:bodyPr vert="horz" wrap="square" lIns="0" tIns="12700" rIns="0" bIns="0" rtlCol="0">
            <a:spAutoFit/>
          </a:bodyPr>
          <a:lstStyle/>
          <a:p>
            <a:pPr marL="12700" marR="4622800">
              <a:lnSpc>
                <a:spcPct val="100000"/>
              </a:lnSpc>
              <a:spcBef>
                <a:spcPts val="100"/>
              </a:spcBef>
            </a:pPr>
            <a:r>
              <a:rPr sz="1800" spc="-15" dirty="0">
                <a:latin typeface="Calibri"/>
                <a:cs typeface="Calibri"/>
              </a:rPr>
              <a:t>Conveyors </a:t>
            </a:r>
            <a:r>
              <a:rPr sz="1800" spc="-10" dirty="0">
                <a:latin typeface="Calibri"/>
                <a:cs typeface="Calibri"/>
              </a:rPr>
              <a:t> </a:t>
            </a:r>
            <a:r>
              <a:rPr sz="1800" spc="-5" dirty="0">
                <a:latin typeface="Calibri"/>
                <a:cs typeface="Calibri"/>
              </a:rPr>
              <a:t>Explan</a:t>
            </a:r>
            <a:r>
              <a:rPr sz="1800" spc="-15" dirty="0">
                <a:latin typeface="Calibri"/>
                <a:cs typeface="Calibri"/>
              </a:rPr>
              <a:t>a</a:t>
            </a:r>
            <a:r>
              <a:rPr sz="1800" dirty="0">
                <a:latin typeface="Calibri"/>
                <a:cs typeface="Calibri"/>
              </a:rPr>
              <a:t>t</a:t>
            </a:r>
            <a:r>
              <a:rPr sz="1800" spc="-10" dirty="0">
                <a:latin typeface="Calibri"/>
                <a:cs typeface="Calibri"/>
              </a:rPr>
              <a:t>i</a:t>
            </a:r>
            <a:r>
              <a:rPr sz="1800" spc="-5" dirty="0">
                <a:latin typeface="Calibri"/>
                <a:cs typeface="Calibri"/>
              </a:rPr>
              <a:t>on:</a:t>
            </a:r>
            <a:endParaRPr sz="1800" dirty="0">
              <a:latin typeface="Calibri"/>
              <a:cs typeface="Calibri"/>
            </a:endParaRPr>
          </a:p>
          <a:p>
            <a:pPr marL="12700" marR="9525">
              <a:lnSpc>
                <a:spcPct val="100000"/>
              </a:lnSpc>
              <a:spcBef>
                <a:spcPts val="25"/>
              </a:spcBef>
              <a:buSzPct val="94444"/>
              <a:buFont typeface="Arial MT"/>
              <a:buChar char="•"/>
              <a:tabLst>
                <a:tab pos="93980" algn="l"/>
              </a:tabLst>
            </a:pPr>
            <a:r>
              <a:rPr sz="1800" spc="-10" dirty="0">
                <a:latin typeface="Calibri"/>
                <a:cs typeface="Calibri"/>
              </a:rPr>
              <a:t>Starting torque </a:t>
            </a:r>
            <a:r>
              <a:rPr sz="1800" spc="-5" dirty="0">
                <a:latin typeface="Arial MT"/>
                <a:cs typeface="Arial MT"/>
              </a:rPr>
              <a:t>is also called </a:t>
            </a:r>
            <a:r>
              <a:rPr sz="1800" dirty="0">
                <a:latin typeface="Arial MT"/>
                <a:cs typeface="Arial MT"/>
              </a:rPr>
              <a:t>the </a:t>
            </a:r>
            <a:r>
              <a:rPr sz="1800" spc="-15" dirty="0">
                <a:solidFill>
                  <a:srgbClr val="FF0000"/>
                </a:solidFill>
                <a:latin typeface="Calibri"/>
                <a:cs typeface="Calibri"/>
              </a:rPr>
              <a:t>locked-rotor </a:t>
            </a:r>
            <a:r>
              <a:rPr sz="1800" spc="-10" dirty="0">
                <a:solidFill>
                  <a:srgbClr val="FF0000"/>
                </a:solidFill>
                <a:latin typeface="Calibri"/>
                <a:cs typeface="Calibri"/>
              </a:rPr>
              <a:t>torque</a:t>
            </a:r>
            <a:r>
              <a:rPr sz="1800" spc="-5" dirty="0">
                <a:solidFill>
                  <a:srgbClr val="FF0000"/>
                </a:solidFill>
                <a:latin typeface="Calibri"/>
                <a:cs typeface="Calibri"/>
              </a:rPr>
              <a:t> </a:t>
            </a:r>
            <a:r>
              <a:rPr sz="1800" spc="-10" dirty="0">
                <a:latin typeface="Arial MT"/>
                <a:cs typeface="Arial MT"/>
              </a:rPr>
              <a:t>and </a:t>
            </a:r>
            <a:r>
              <a:rPr sz="1800" spc="-5" dirty="0">
                <a:latin typeface="Arial MT"/>
                <a:cs typeface="Arial MT"/>
              </a:rPr>
              <a:t> </a:t>
            </a:r>
            <a:r>
              <a:rPr sz="1800" dirty="0">
                <a:latin typeface="Arial MT"/>
                <a:cs typeface="Arial MT"/>
              </a:rPr>
              <a:t>the</a:t>
            </a:r>
            <a:r>
              <a:rPr sz="1800" spc="-10" dirty="0">
                <a:latin typeface="Arial MT"/>
                <a:cs typeface="Arial MT"/>
              </a:rPr>
              <a:t> </a:t>
            </a:r>
            <a:r>
              <a:rPr sz="1800" spc="-5" dirty="0">
                <a:latin typeface="Calibri"/>
                <a:cs typeface="Calibri"/>
              </a:rPr>
              <a:t>motor </a:t>
            </a:r>
            <a:r>
              <a:rPr sz="1800" spc="-10" dirty="0">
                <a:latin typeface="Calibri"/>
                <a:cs typeface="Calibri"/>
              </a:rPr>
              <a:t>current</a:t>
            </a:r>
            <a:r>
              <a:rPr sz="1800" spc="90" dirty="0">
                <a:latin typeface="Calibri"/>
                <a:cs typeface="Calibri"/>
              </a:rPr>
              <a:t> </a:t>
            </a:r>
            <a:r>
              <a:rPr sz="1800" spc="-5" dirty="0">
                <a:latin typeface="Arial MT"/>
                <a:cs typeface="Arial MT"/>
              </a:rPr>
              <a:t>at this</a:t>
            </a:r>
            <a:r>
              <a:rPr sz="1800" spc="5" dirty="0">
                <a:latin typeface="Arial MT"/>
                <a:cs typeface="Arial MT"/>
              </a:rPr>
              <a:t> </a:t>
            </a:r>
            <a:r>
              <a:rPr sz="1800" spc="-10" dirty="0">
                <a:latin typeface="Arial MT"/>
                <a:cs typeface="Arial MT"/>
              </a:rPr>
              <a:t>point</a:t>
            </a:r>
            <a:r>
              <a:rPr sz="1800" spc="15" dirty="0">
                <a:latin typeface="Arial MT"/>
                <a:cs typeface="Arial MT"/>
              </a:rPr>
              <a:t> </a:t>
            </a:r>
            <a:r>
              <a:rPr sz="1800" spc="-5" dirty="0">
                <a:latin typeface="Arial MT"/>
                <a:cs typeface="Arial MT"/>
              </a:rPr>
              <a:t>is</a:t>
            </a:r>
            <a:r>
              <a:rPr sz="1800" spc="5" dirty="0">
                <a:latin typeface="Arial MT"/>
                <a:cs typeface="Arial MT"/>
              </a:rPr>
              <a:t> </a:t>
            </a:r>
            <a:r>
              <a:rPr sz="1800" spc="-5" dirty="0">
                <a:latin typeface="Arial MT"/>
                <a:cs typeface="Arial MT"/>
              </a:rPr>
              <a:t>referred</a:t>
            </a:r>
            <a:r>
              <a:rPr sz="1800" spc="10" dirty="0">
                <a:latin typeface="Arial MT"/>
                <a:cs typeface="Arial MT"/>
              </a:rPr>
              <a:t> </a:t>
            </a:r>
            <a:r>
              <a:rPr sz="1800" dirty="0">
                <a:latin typeface="Arial MT"/>
                <a:cs typeface="Arial MT"/>
              </a:rPr>
              <a:t>to</a:t>
            </a:r>
            <a:r>
              <a:rPr sz="1800" spc="-15" dirty="0">
                <a:latin typeface="Arial MT"/>
                <a:cs typeface="Arial MT"/>
              </a:rPr>
              <a:t> </a:t>
            </a:r>
            <a:r>
              <a:rPr sz="1800" spc="-5" dirty="0">
                <a:latin typeface="Arial MT"/>
                <a:cs typeface="Arial MT"/>
              </a:rPr>
              <a:t>as</a:t>
            </a:r>
            <a:r>
              <a:rPr sz="1800" spc="5" dirty="0">
                <a:latin typeface="Arial MT"/>
                <a:cs typeface="Arial MT"/>
              </a:rPr>
              <a:t> </a:t>
            </a:r>
            <a:r>
              <a:rPr sz="1800" dirty="0">
                <a:latin typeface="Arial MT"/>
                <a:cs typeface="Arial MT"/>
              </a:rPr>
              <a:t>the</a:t>
            </a:r>
            <a:r>
              <a:rPr sz="1800" spc="-10" dirty="0">
                <a:latin typeface="Arial MT"/>
                <a:cs typeface="Arial MT"/>
              </a:rPr>
              <a:t> </a:t>
            </a:r>
            <a:r>
              <a:rPr sz="1800" spc="-15" dirty="0">
                <a:latin typeface="Arial MT"/>
                <a:cs typeface="Arial MT"/>
              </a:rPr>
              <a:t>‘</a:t>
            </a:r>
            <a:r>
              <a:rPr sz="1800" spc="-15" dirty="0">
                <a:latin typeface="Calibri"/>
                <a:cs typeface="Calibri"/>
              </a:rPr>
              <a:t>locked </a:t>
            </a:r>
            <a:r>
              <a:rPr sz="1800" spc="-10" dirty="0">
                <a:latin typeface="Calibri"/>
                <a:cs typeface="Calibri"/>
              </a:rPr>
              <a:t> </a:t>
            </a:r>
            <a:r>
              <a:rPr sz="1800" spc="-15" dirty="0">
                <a:latin typeface="Calibri"/>
                <a:cs typeface="Calibri"/>
              </a:rPr>
              <a:t>rotor </a:t>
            </a:r>
            <a:r>
              <a:rPr sz="1800" spc="-10" dirty="0">
                <a:latin typeface="Calibri"/>
                <a:cs typeface="Calibri"/>
              </a:rPr>
              <a:t>current</a:t>
            </a:r>
            <a:r>
              <a:rPr sz="1800" spc="-10" dirty="0">
                <a:latin typeface="Arial MT"/>
                <a:cs typeface="Arial MT"/>
              </a:rPr>
              <a:t>. </a:t>
            </a:r>
            <a:r>
              <a:rPr sz="1800" dirty="0">
                <a:latin typeface="Arial MT"/>
                <a:cs typeface="Arial MT"/>
              </a:rPr>
              <a:t>At this </a:t>
            </a:r>
            <a:r>
              <a:rPr sz="1800" spc="-5" dirty="0">
                <a:latin typeface="Arial MT"/>
                <a:cs typeface="Arial MT"/>
              </a:rPr>
              <a:t>stage, the </a:t>
            </a:r>
            <a:r>
              <a:rPr sz="1800" dirty="0">
                <a:latin typeface="Arial MT"/>
                <a:cs typeface="Arial MT"/>
              </a:rPr>
              <a:t>rotor </a:t>
            </a:r>
            <a:r>
              <a:rPr sz="1800" spc="-5" dirty="0">
                <a:latin typeface="Arial MT"/>
                <a:cs typeface="Arial MT"/>
              </a:rPr>
              <a:t>reactance is higher </a:t>
            </a:r>
            <a:r>
              <a:rPr sz="1800" dirty="0">
                <a:latin typeface="Arial MT"/>
                <a:cs typeface="Arial MT"/>
              </a:rPr>
              <a:t> </a:t>
            </a:r>
            <a:r>
              <a:rPr sz="1800" spc="-5" dirty="0">
                <a:latin typeface="Arial MT"/>
                <a:cs typeface="Arial MT"/>
              </a:rPr>
              <a:t>than</a:t>
            </a:r>
            <a:r>
              <a:rPr sz="1800" dirty="0">
                <a:latin typeface="Arial MT"/>
                <a:cs typeface="Arial MT"/>
              </a:rPr>
              <a:t> its</a:t>
            </a:r>
            <a:r>
              <a:rPr sz="1800" spc="5" dirty="0">
                <a:latin typeface="Arial MT"/>
                <a:cs typeface="Arial MT"/>
              </a:rPr>
              <a:t> </a:t>
            </a:r>
            <a:r>
              <a:rPr sz="1800" spc="-5" dirty="0">
                <a:latin typeface="Arial MT"/>
                <a:cs typeface="Arial MT"/>
              </a:rPr>
              <a:t>resistance,</a:t>
            </a:r>
            <a:r>
              <a:rPr sz="1800" spc="15" dirty="0">
                <a:latin typeface="Arial MT"/>
                <a:cs typeface="Arial MT"/>
              </a:rPr>
              <a:t> </a:t>
            </a:r>
            <a:r>
              <a:rPr sz="1800" spc="-5" dirty="0">
                <a:latin typeface="Arial MT"/>
                <a:cs typeface="Arial MT"/>
              </a:rPr>
              <a:t>as</a:t>
            </a:r>
            <a:r>
              <a:rPr sz="1800" spc="5" dirty="0">
                <a:latin typeface="Arial MT"/>
                <a:cs typeface="Arial MT"/>
              </a:rPr>
              <a:t> </a:t>
            </a:r>
            <a:r>
              <a:rPr sz="1800" spc="-5" dirty="0">
                <a:latin typeface="Arial MT"/>
                <a:cs typeface="Arial MT"/>
              </a:rPr>
              <a:t>the</a:t>
            </a:r>
            <a:r>
              <a:rPr sz="1800" spc="-10" dirty="0">
                <a:latin typeface="Arial MT"/>
                <a:cs typeface="Arial MT"/>
              </a:rPr>
              <a:t> </a:t>
            </a:r>
            <a:r>
              <a:rPr sz="1800" spc="-5" dirty="0">
                <a:latin typeface="Arial MT"/>
                <a:cs typeface="Arial MT"/>
              </a:rPr>
              <a:t>rotor</a:t>
            </a:r>
            <a:r>
              <a:rPr sz="1800" spc="5" dirty="0">
                <a:latin typeface="Arial MT"/>
                <a:cs typeface="Arial MT"/>
              </a:rPr>
              <a:t> </a:t>
            </a:r>
            <a:r>
              <a:rPr sz="1800" spc="-5" dirty="0">
                <a:latin typeface="Arial MT"/>
                <a:cs typeface="Arial MT"/>
              </a:rPr>
              <a:t>frequency</a:t>
            </a:r>
            <a:r>
              <a:rPr sz="1800" spc="10" dirty="0">
                <a:latin typeface="Arial MT"/>
                <a:cs typeface="Arial MT"/>
              </a:rPr>
              <a:t> </a:t>
            </a:r>
            <a:r>
              <a:rPr sz="1800" spc="-5" dirty="0">
                <a:latin typeface="Arial MT"/>
                <a:cs typeface="Arial MT"/>
              </a:rPr>
              <a:t>is</a:t>
            </a:r>
            <a:r>
              <a:rPr sz="1800" spc="5" dirty="0">
                <a:latin typeface="Arial MT"/>
                <a:cs typeface="Arial MT"/>
              </a:rPr>
              <a:t> </a:t>
            </a:r>
            <a:r>
              <a:rPr sz="1800" dirty="0">
                <a:latin typeface="Arial MT"/>
                <a:cs typeface="Arial MT"/>
              </a:rPr>
              <a:t>at</a:t>
            </a:r>
            <a:r>
              <a:rPr sz="1800" spc="-5" dirty="0">
                <a:latin typeface="Arial MT"/>
                <a:cs typeface="Arial MT"/>
              </a:rPr>
              <a:t> </a:t>
            </a:r>
            <a:r>
              <a:rPr sz="1800" dirty="0">
                <a:latin typeface="Arial MT"/>
                <a:cs typeface="Arial MT"/>
              </a:rPr>
              <a:t>its </a:t>
            </a:r>
            <a:r>
              <a:rPr sz="1800" spc="-5" dirty="0">
                <a:latin typeface="Arial MT"/>
                <a:cs typeface="Arial MT"/>
              </a:rPr>
              <a:t>highest </a:t>
            </a:r>
            <a:r>
              <a:rPr sz="1800" spc="-484" dirty="0">
                <a:latin typeface="Arial MT"/>
                <a:cs typeface="Arial MT"/>
              </a:rPr>
              <a:t> </a:t>
            </a:r>
            <a:r>
              <a:rPr sz="1800" spc="-5" dirty="0">
                <a:latin typeface="Arial MT"/>
                <a:cs typeface="Arial MT"/>
              </a:rPr>
              <a:t>(equals</a:t>
            </a:r>
            <a:r>
              <a:rPr sz="1800" spc="5" dirty="0">
                <a:latin typeface="Arial MT"/>
                <a:cs typeface="Arial MT"/>
              </a:rPr>
              <a:t> </a:t>
            </a:r>
            <a:r>
              <a:rPr sz="1800" dirty="0">
                <a:latin typeface="Arial MT"/>
                <a:cs typeface="Arial MT"/>
              </a:rPr>
              <a:t>the</a:t>
            </a:r>
            <a:r>
              <a:rPr sz="1800" spc="-10" dirty="0">
                <a:latin typeface="Arial MT"/>
                <a:cs typeface="Arial MT"/>
              </a:rPr>
              <a:t> </a:t>
            </a:r>
            <a:r>
              <a:rPr sz="1800" spc="-5" dirty="0">
                <a:latin typeface="Arial MT"/>
                <a:cs typeface="Arial MT"/>
              </a:rPr>
              <a:t>supply</a:t>
            </a:r>
            <a:r>
              <a:rPr sz="1800" spc="10" dirty="0">
                <a:latin typeface="Arial MT"/>
                <a:cs typeface="Arial MT"/>
              </a:rPr>
              <a:t> </a:t>
            </a:r>
            <a:r>
              <a:rPr sz="1800" spc="-5" dirty="0">
                <a:latin typeface="Arial MT"/>
                <a:cs typeface="Arial MT"/>
              </a:rPr>
              <a:t>frequency).</a:t>
            </a:r>
            <a:endParaRPr sz="1800" dirty="0">
              <a:latin typeface="Arial MT"/>
              <a:cs typeface="Arial MT"/>
            </a:endParaRPr>
          </a:p>
          <a:p>
            <a:pPr marL="93345" indent="-81280">
              <a:lnSpc>
                <a:spcPct val="100000"/>
              </a:lnSpc>
              <a:buSzPct val="94444"/>
              <a:buFont typeface="Arial MT"/>
              <a:buChar char="•"/>
              <a:tabLst>
                <a:tab pos="93980" algn="l"/>
              </a:tabLst>
            </a:pPr>
            <a:r>
              <a:rPr sz="1800" spc="-10" dirty="0">
                <a:latin typeface="Calibri"/>
                <a:cs typeface="Calibri"/>
              </a:rPr>
              <a:t>Starting</a:t>
            </a:r>
            <a:r>
              <a:rPr sz="1800" spc="10" dirty="0">
                <a:latin typeface="Calibri"/>
                <a:cs typeface="Calibri"/>
              </a:rPr>
              <a:t> </a:t>
            </a:r>
            <a:r>
              <a:rPr sz="1800" spc="-10" dirty="0">
                <a:latin typeface="Calibri"/>
                <a:cs typeface="Calibri"/>
              </a:rPr>
              <a:t>torque</a:t>
            </a:r>
            <a:r>
              <a:rPr sz="1800" spc="100" dirty="0">
                <a:latin typeface="Calibri"/>
                <a:cs typeface="Calibri"/>
              </a:rPr>
              <a:t> </a:t>
            </a:r>
            <a:r>
              <a:rPr sz="1800" spc="-5" dirty="0">
                <a:latin typeface="Arial MT"/>
                <a:cs typeface="Arial MT"/>
              </a:rPr>
              <a:t>is</a:t>
            </a:r>
            <a:r>
              <a:rPr sz="1800" dirty="0">
                <a:latin typeface="Arial MT"/>
                <a:cs typeface="Arial MT"/>
              </a:rPr>
              <a:t> the</a:t>
            </a:r>
            <a:r>
              <a:rPr sz="1800" spc="-15" dirty="0">
                <a:latin typeface="Arial MT"/>
                <a:cs typeface="Arial MT"/>
              </a:rPr>
              <a:t> </a:t>
            </a:r>
            <a:r>
              <a:rPr sz="1800" spc="-5" dirty="0">
                <a:latin typeface="Arial MT"/>
                <a:cs typeface="Arial MT"/>
              </a:rPr>
              <a:t>amount</a:t>
            </a:r>
            <a:r>
              <a:rPr sz="1800" spc="15" dirty="0">
                <a:latin typeface="Arial MT"/>
                <a:cs typeface="Arial MT"/>
              </a:rPr>
              <a:t> </a:t>
            </a:r>
            <a:r>
              <a:rPr sz="1800" dirty="0">
                <a:latin typeface="Arial MT"/>
                <a:cs typeface="Arial MT"/>
              </a:rPr>
              <a:t>of </a:t>
            </a:r>
            <a:r>
              <a:rPr sz="1800" spc="-5" dirty="0">
                <a:latin typeface="Arial MT"/>
                <a:cs typeface="Arial MT"/>
              </a:rPr>
              <a:t>torque</a:t>
            </a:r>
            <a:r>
              <a:rPr sz="1800" spc="-15" dirty="0">
                <a:latin typeface="Arial MT"/>
                <a:cs typeface="Arial MT"/>
              </a:rPr>
              <a:t> </a:t>
            </a:r>
            <a:r>
              <a:rPr sz="1800" spc="-5" dirty="0">
                <a:latin typeface="Arial MT"/>
                <a:cs typeface="Arial MT"/>
              </a:rPr>
              <a:t>required</a:t>
            </a:r>
            <a:r>
              <a:rPr sz="1800" spc="15" dirty="0">
                <a:latin typeface="Arial MT"/>
                <a:cs typeface="Arial MT"/>
              </a:rPr>
              <a:t> </a:t>
            </a:r>
            <a:r>
              <a:rPr sz="1800" dirty="0">
                <a:latin typeface="Arial MT"/>
                <a:cs typeface="Arial MT"/>
              </a:rPr>
              <a:t>to</a:t>
            </a:r>
          </a:p>
          <a:p>
            <a:pPr marL="12700">
              <a:lnSpc>
                <a:spcPct val="100000"/>
              </a:lnSpc>
            </a:pPr>
            <a:r>
              <a:rPr sz="1800" spc="-5" dirty="0">
                <a:latin typeface="Arial MT"/>
                <a:cs typeface="Arial MT"/>
              </a:rPr>
              <a:t>overcome</a:t>
            </a:r>
            <a:r>
              <a:rPr sz="1800" dirty="0">
                <a:latin typeface="Arial MT"/>
                <a:cs typeface="Arial MT"/>
              </a:rPr>
              <a:t> the</a:t>
            </a:r>
            <a:r>
              <a:rPr sz="1800" spc="-15" dirty="0">
                <a:latin typeface="Arial MT"/>
                <a:cs typeface="Arial MT"/>
              </a:rPr>
              <a:t> </a:t>
            </a:r>
            <a:r>
              <a:rPr sz="1800" spc="-5" dirty="0">
                <a:latin typeface="Arial MT"/>
                <a:cs typeface="Arial MT"/>
              </a:rPr>
              <a:t>inertia</a:t>
            </a:r>
            <a:r>
              <a:rPr sz="1800" dirty="0">
                <a:latin typeface="Arial MT"/>
                <a:cs typeface="Arial MT"/>
              </a:rPr>
              <a:t> </a:t>
            </a:r>
            <a:r>
              <a:rPr sz="1800" spc="-5" dirty="0">
                <a:latin typeface="Arial MT"/>
                <a:cs typeface="Arial MT"/>
              </a:rPr>
              <a:t>of</a:t>
            </a:r>
            <a:r>
              <a:rPr sz="1800" dirty="0">
                <a:latin typeface="Arial MT"/>
                <a:cs typeface="Arial MT"/>
              </a:rPr>
              <a:t> a</a:t>
            </a:r>
            <a:r>
              <a:rPr sz="1800" spc="-10" dirty="0">
                <a:latin typeface="Arial MT"/>
                <a:cs typeface="Arial MT"/>
              </a:rPr>
              <a:t> </a:t>
            </a:r>
            <a:r>
              <a:rPr sz="1800" spc="-5" dirty="0">
                <a:latin typeface="Arial MT"/>
                <a:cs typeface="Arial MT"/>
              </a:rPr>
              <a:t>standstill</a:t>
            </a:r>
            <a:r>
              <a:rPr sz="1800" spc="5" dirty="0">
                <a:latin typeface="Arial MT"/>
                <a:cs typeface="Arial MT"/>
              </a:rPr>
              <a:t> </a:t>
            </a:r>
            <a:r>
              <a:rPr sz="1800" dirty="0">
                <a:latin typeface="Arial MT"/>
                <a:cs typeface="Arial MT"/>
              </a:rPr>
              <a:t>motor</a:t>
            </a:r>
            <a:r>
              <a:rPr sz="1800" dirty="0">
                <a:latin typeface="Calibri"/>
                <a:cs typeface="Calibri"/>
              </a:rPr>
              <a:t>.</a:t>
            </a:r>
          </a:p>
          <a:p>
            <a:pPr marL="12700" marR="304165">
              <a:lnSpc>
                <a:spcPct val="98900"/>
              </a:lnSpc>
              <a:spcBef>
                <a:spcPts val="70"/>
              </a:spcBef>
              <a:buSzPct val="94444"/>
              <a:buChar char="•"/>
              <a:tabLst>
                <a:tab pos="93980" algn="l"/>
              </a:tabLst>
            </a:pPr>
            <a:r>
              <a:rPr sz="1800" spc="-10" dirty="0">
                <a:latin typeface="Arial MT"/>
                <a:cs typeface="Arial MT"/>
              </a:rPr>
              <a:t>Conveyors</a:t>
            </a:r>
            <a:r>
              <a:rPr sz="1800" spc="30" dirty="0">
                <a:latin typeface="Arial MT"/>
                <a:cs typeface="Arial MT"/>
              </a:rPr>
              <a:t> </a:t>
            </a:r>
            <a:r>
              <a:rPr sz="1800" spc="-5" dirty="0">
                <a:latin typeface="Arial MT"/>
                <a:cs typeface="Arial MT"/>
              </a:rPr>
              <a:t>require</a:t>
            </a:r>
            <a:r>
              <a:rPr sz="1800" spc="25" dirty="0">
                <a:latin typeface="Arial MT"/>
                <a:cs typeface="Arial MT"/>
              </a:rPr>
              <a:t> </a:t>
            </a:r>
            <a:r>
              <a:rPr sz="1800" spc="-5" dirty="0">
                <a:latin typeface="Arial MT"/>
                <a:cs typeface="Arial MT"/>
              </a:rPr>
              <a:t>high</a:t>
            </a:r>
            <a:r>
              <a:rPr sz="1800" spc="5" dirty="0">
                <a:latin typeface="Arial MT"/>
                <a:cs typeface="Arial MT"/>
              </a:rPr>
              <a:t> </a:t>
            </a:r>
            <a:r>
              <a:rPr sz="1800" spc="-5" dirty="0">
                <a:latin typeface="Arial MT"/>
                <a:cs typeface="Arial MT"/>
              </a:rPr>
              <a:t>starting</a:t>
            </a:r>
            <a:r>
              <a:rPr sz="1800" spc="5" dirty="0">
                <a:latin typeface="Arial MT"/>
                <a:cs typeface="Arial MT"/>
              </a:rPr>
              <a:t> </a:t>
            </a:r>
            <a:r>
              <a:rPr sz="1800" spc="-5" dirty="0">
                <a:latin typeface="Arial MT"/>
                <a:cs typeface="Arial MT"/>
              </a:rPr>
              <a:t>torque</a:t>
            </a:r>
            <a:r>
              <a:rPr sz="1800" spc="10" dirty="0">
                <a:latin typeface="Arial MT"/>
                <a:cs typeface="Arial MT"/>
              </a:rPr>
              <a:t> </a:t>
            </a:r>
            <a:r>
              <a:rPr sz="1800" spc="-5" dirty="0">
                <a:latin typeface="Arial MT"/>
                <a:cs typeface="Arial MT"/>
              </a:rPr>
              <a:t>because</a:t>
            </a:r>
            <a:r>
              <a:rPr sz="1800" spc="5" dirty="0">
                <a:latin typeface="Arial MT"/>
                <a:cs typeface="Arial MT"/>
              </a:rPr>
              <a:t> </a:t>
            </a:r>
            <a:r>
              <a:rPr sz="1800" dirty="0">
                <a:latin typeface="Arial MT"/>
                <a:cs typeface="Arial MT"/>
              </a:rPr>
              <a:t>the </a:t>
            </a:r>
            <a:r>
              <a:rPr sz="1800" spc="5" dirty="0">
                <a:latin typeface="Arial MT"/>
                <a:cs typeface="Arial MT"/>
              </a:rPr>
              <a:t> </a:t>
            </a:r>
            <a:r>
              <a:rPr sz="1800" spc="-5" dirty="0">
                <a:latin typeface="Arial MT"/>
                <a:cs typeface="Arial MT"/>
              </a:rPr>
              <a:t>material</a:t>
            </a:r>
            <a:r>
              <a:rPr sz="1800" spc="10" dirty="0">
                <a:latin typeface="Arial MT"/>
                <a:cs typeface="Arial MT"/>
              </a:rPr>
              <a:t> </a:t>
            </a:r>
            <a:r>
              <a:rPr sz="1800" spc="-5" dirty="0">
                <a:latin typeface="Arial MT"/>
                <a:cs typeface="Arial MT"/>
              </a:rPr>
              <a:t>is</a:t>
            </a:r>
            <a:r>
              <a:rPr sz="1800" dirty="0">
                <a:latin typeface="Arial MT"/>
                <a:cs typeface="Arial MT"/>
              </a:rPr>
              <a:t> </a:t>
            </a:r>
            <a:r>
              <a:rPr sz="1800" spc="-5" dirty="0">
                <a:latin typeface="Arial MT"/>
                <a:cs typeface="Arial MT"/>
              </a:rPr>
              <a:t>placed</a:t>
            </a:r>
            <a:r>
              <a:rPr sz="1800" spc="5" dirty="0">
                <a:latin typeface="Arial MT"/>
                <a:cs typeface="Arial MT"/>
              </a:rPr>
              <a:t> </a:t>
            </a:r>
            <a:r>
              <a:rPr sz="1800" spc="-5" dirty="0">
                <a:latin typeface="Arial MT"/>
                <a:cs typeface="Arial MT"/>
              </a:rPr>
              <a:t>before</a:t>
            </a:r>
            <a:r>
              <a:rPr sz="1800" spc="5" dirty="0">
                <a:latin typeface="Arial MT"/>
                <a:cs typeface="Arial MT"/>
              </a:rPr>
              <a:t> </a:t>
            </a:r>
            <a:r>
              <a:rPr sz="1800" spc="-5" dirty="0">
                <a:latin typeface="Arial MT"/>
                <a:cs typeface="Arial MT"/>
              </a:rPr>
              <a:t>the starting</a:t>
            </a:r>
            <a:r>
              <a:rPr sz="1800" dirty="0">
                <a:latin typeface="Arial MT"/>
                <a:cs typeface="Arial MT"/>
              </a:rPr>
              <a:t> </a:t>
            </a:r>
            <a:r>
              <a:rPr sz="1800" spc="-5" dirty="0">
                <a:latin typeface="Arial MT"/>
                <a:cs typeface="Arial MT"/>
              </a:rPr>
              <a:t>of</a:t>
            </a:r>
            <a:r>
              <a:rPr sz="1800" spc="5" dirty="0">
                <a:latin typeface="Arial MT"/>
                <a:cs typeface="Arial MT"/>
              </a:rPr>
              <a:t> </a:t>
            </a:r>
            <a:r>
              <a:rPr sz="1800" dirty="0">
                <a:latin typeface="Arial MT"/>
                <a:cs typeface="Arial MT"/>
              </a:rPr>
              <a:t>the</a:t>
            </a:r>
            <a:r>
              <a:rPr sz="1800" spc="-10" dirty="0">
                <a:latin typeface="Arial MT"/>
                <a:cs typeface="Arial MT"/>
              </a:rPr>
              <a:t> </a:t>
            </a:r>
            <a:r>
              <a:rPr sz="1800" spc="-5" dirty="0">
                <a:latin typeface="Arial MT"/>
                <a:cs typeface="Arial MT"/>
              </a:rPr>
              <a:t>Conveyors </a:t>
            </a:r>
            <a:r>
              <a:rPr sz="1800" spc="-484" dirty="0">
                <a:latin typeface="Arial MT"/>
                <a:cs typeface="Arial MT"/>
              </a:rPr>
              <a:t> </a:t>
            </a:r>
            <a:r>
              <a:rPr sz="1800" spc="-5" dirty="0">
                <a:latin typeface="Arial MT"/>
                <a:cs typeface="Arial MT"/>
              </a:rPr>
              <a:t>belt.</a:t>
            </a:r>
            <a:endParaRPr sz="1800" dirty="0">
              <a:latin typeface="Arial MT"/>
              <a:cs typeface="Arial MT"/>
            </a:endParaRPr>
          </a:p>
          <a:p>
            <a:pPr marL="93345" indent="-81280">
              <a:lnSpc>
                <a:spcPts val="2135"/>
              </a:lnSpc>
              <a:spcBef>
                <a:spcPts val="50"/>
              </a:spcBef>
              <a:buSzPct val="94444"/>
              <a:buChar char="•"/>
              <a:tabLst>
                <a:tab pos="93980" algn="l"/>
              </a:tabLst>
            </a:pPr>
            <a:r>
              <a:rPr sz="1800" spc="-5" dirty="0">
                <a:latin typeface="Arial MT"/>
                <a:cs typeface="Arial MT"/>
              </a:rPr>
              <a:t>So</a:t>
            </a:r>
            <a:r>
              <a:rPr sz="1800" spc="-10" dirty="0">
                <a:latin typeface="Arial MT"/>
                <a:cs typeface="Arial MT"/>
              </a:rPr>
              <a:t> </a:t>
            </a:r>
            <a:r>
              <a:rPr sz="1800" spc="-5" dirty="0">
                <a:latin typeface="Arial MT"/>
                <a:cs typeface="Arial MT"/>
              </a:rPr>
              <a:t>obviously</a:t>
            </a:r>
            <a:r>
              <a:rPr sz="1800" spc="25" dirty="0">
                <a:latin typeface="Arial MT"/>
                <a:cs typeface="Arial MT"/>
              </a:rPr>
              <a:t> </a:t>
            </a:r>
            <a:r>
              <a:rPr sz="1800" spc="-25" dirty="0">
                <a:latin typeface="Arial MT"/>
                <a:cs typeface="Arial MT"/>
              </a:rPr>
              <a:t>we</a:t>
            </a:r>
            <a:r>
              <a:rPr sz="1800" spc="30" dirty="0">
                <a:latin typeface="Arial MT"/>
                <a:cs typeface="Arial MT"/>
              </a:rPr>
              <a:t> </a:t>
            </a:r>
            <a:r>
              <a:rPr sz="1800" spc="-5" dirty="0">
                <a:latin typeface="Arial MT"/>
                <a:cs typeface="Arial MT"/>
              </a:rPr>
              <a:t>require</a:t>
            </a:r>
            <a:r>
              <a:rPr sz="1800" spc="5" dirty="0">
                <a:latin typeface="Arial MT"/>
                <a:cs typeface="Arial MT"/>
              </a:rPr>
              <a:t> </a:t>
            </a:r>
            <a:r>
              <a:rPr sz="1800" spc="-5" dirty="0">
                <a:latin typeface="Arial MT"/>
                <a:cs typeface="Arial MT"/>
              </a:rPr>
              <a:t>more</a:t>
            </a:r>
            <a:r>
              <a:rPr sz="1800" spc="5" dirty="0">
                <a:latin typeface="Arial MT"/>
                <a:cs typeface="Arial MT"/>
              </a:rPr>
              <a:t> </a:t>
            </a:r>
            <a:r>
              <a:rPr sz="1800" spc="-5" dirty="0">
                <a:latin typeface="Arial MT"/>
                <a:cs typeface="Arial MT"/>
              </a:rPr>
              <a:t>torque </a:t>
            </a:r>
            <a:r>
              <a:rPr sz="1800" dirty="0">
                <a:latin typeface="Arial MT"/>
                <a:cs typeface="Arial MT"/>
              </a:rPr>
              <a:t>to </a:t>
            </a:r>
            <a:r>
              <a:rPr sz="1800" spc="-5" dirty="0">
                <a:latin typeface="Arial MT"/>
                <a:cs typeface="Arial MT"/>
              </a:rPr>
              <a:t>overcome</a:t>
            </a:r>
            <a:r>
              <a:rPr sz="1800" spc="5" dirty="0">
                <a:latin typeface="Arial MT"/>
                <a:cs typeface="Arial MT"/>
              </a:rPr>
              <a:t> </a:t>
            </a:r>
            <a:r>
              <a:rPr sz="1800" dirty="0">
                <a:latin typeface="Arial MT"/>
                <a:cs typeface="Arial MT"/>
              </a:rPr>
              <a:t>the</a:t>
            </a:r>
          </a:p>
          <a:p>
            <a:pPr marL="12700">
              <a:lnSpc>
                <a:spcPts val="2135"/>
              </a:lnSpc>
            </a:pPr>
            <a:r>
              <a:rPr sz="1800" spc="-10" dirty="0">
                <a:latin typeface="Arial MT"/>
                <a:cs typeface="Arial MT"/>
              </a:rPr>
              <a:t>load</a:t>
            </a:r>
            <a:r>
              <a:rPr sz="1800" spc="-5" dirty="0">
                <a:latin typeface="Arial MT"/>
                <a:cs typeface="Arial MT"/>
              </a:rPr>
              <a:t> at </a:t>
            </a:r>
            <a:r>
              <a:rPr sz="1800" dirty="0">
                <a:latin typeface="Arial MT"/>
                <a:cs typeface="Arial MT"/>
              </a:rPr>
              <a:t>the</a:t>
            </a:r>
            <a:r>
              <a:rPr sz="1800" spc="-15" dirty="0">
                <a:latin typeface="Arial MT"/>
                <a:cs typeface="Arial MT"/>
              </a:rPr>
              <a:t> </a:t>
            </a:r>
            <a:r>
              <a:rPr sz="1800" spc="-5" dirty="0">
                <a:latin typeface="Arial MT"/>
                <a:cs typeface="Arial MT"/>
              </a:rPr>
              <a:t>starting</a:t>
            </a:r>
            <a:r>
              <a:rPr sz="1800" spc="-15" dirty="0">
                <a:latin typeface="Arial MT"/>
                <a:cs typeface="Arial MT"/>
              </a:rPr>
              <a:t> </a:t>
            </a:r>
            <a:r>
              <a:rPr sz="1800" spc="-5" dirty="0">
                <a:latin typeface="Arial MT"/>
                <a:cs typeface="Arial MT"/>
              </a:rPr>
              <a:t>period.</a:t>
            </a:r>
            <a:endParaRPr sz="1800" dirty="0">
              <a:latin typeface="Arial MT"/>
              <a:cs typeface="Arial MT"/>
            </a:endParaRPr>
          </a:p>
          <a:p>
            <a:pPr marL="12700" marR="1588770">
              <a:lnSpc>
                <a:spcPct val="100000"/>
              </a:lnSpc>
              <a:buSzPct val="94444"/>
              <a:buChar char="•"/>
              <a:tabLst>
                <a:tab pos="93980" algn="l"/>
              </a:tabLst>
            </a:pPr>
            <a:r>
              <a:rPr sz="1800" spc="-5" dirty="0">
                <a:latin typeface="Arial MT"/>
                <a:cs typeface="Arial MT"/>
              </a:rPr>
              <a:t>Therefore </a:t>
            </a:r>
            <a:r>
              <a:rPr sz="1800" spc="-10" dirty="0">
                <a:latin typeface="Arial MT"/>
                <a:cs typeface="Arial MT"/>
              </a:rPr>
              <a:t>conveyor</a:t>
            </a:r>
            <a:r>
              <a:rPr sz="1800" spc="30" dirty="0">
                <a:latin typeface="Arial MT"/>
                <a:cs typeface="Arial MT"/>
              </a:rPr>
              <a:t> </a:t>
            </a:r>
            <a:r>
              <a:rPr sz="1800" spc="-5" dirty="0">
                <a:latin typeface="Arial MT"/>
                <a:cs typeface="Arial MT"/>
              </a:rPr>
              <a:t>required</a:t>
            </a:r>
            <a:r>
              <a:rPr sz="1800" spc="10" dirty="0">
                <a:latin typeface="Arial MT"/>
                <a:cs typeface="Arial MT"/>
              </a:rPr>
              <a:t> </a:t>
            </a:r>
            <a:r>
              <a:rPr sz="1800" spc="-5" dirty="0">
                <a:latin typeface="Calibri"/>
                <a:cs typeface="Calibri"/>
              </a:rPr>
              <a:t>high</a:t>
            </a:r>
            <a:r>
              <a:rPr sz="1800" spc="10" dirty="0">
                <a:latin typeface="Calibri"/>
                <a:cs typeface="Calibri"/>
              </a:rPr>
              <a:t> </a:t>
            </a:r>
            <a:r>
              <a:rPr sz="1800" spc="-10" dirty="0">
                <a:latin typeface="Calibri"/>
                <a:cs typeface="Calibri"/>
              </a:rPr>
              <a:t>starting </a:t>
            </a:r>
            <a:r>
              <a:rPr sz="1800" spc="-395" dirty="0">
                <a:latin typeface="Calibri"/>
                <a:cs typeface="Calibri"/>
              </a:rPr>
              <a:t> </a:t>
            </a:r>
            <a:r>
              <a:rPr sz="1800" spc="-10" dirty="0">
                <a:latin typeface="Calibri"/>
                <a:cs typeface="Calibri"/>
              </a:rPr>
              <a:t>torque</a:t>
            </a:r>
            <a:r>
              <a:rPr sz="1800" spc="100" dirty="0">
                <a:latin typeface="Calibri"/>
                <a:cs typeface="Calibri"/>
              </a:rPr>
              <a:t> </a:t>
            </a:r>
            <a:r>
              <a:rPr sz="1800" spc="-5" dirty="0">
                <a:latin typeface="Arial MT"/>
                <a:cs typeface="Arial MT"/>
              </a:rPr>
              <a:t>and </a:t>
            </a:r>
            <a:r>
              <a:rPr sz="1800" spc="-15" dirty="0">
                <a:latin typeface="Calibri"/>
                <a:cs typeface="Calibri"/>
              </a:rPr>
              <a:t>constant</a:t>
            </a:r>
            <a:r>
              <a:rPr sz="1800" dirty="0">
                <a:latin typeface="Calibri"/>
                <a:cs typeface="Calibri"/>
              </a:rPr>
              <a:t> speed</a:t>
            </a:r>
            <a:r>
              <a:rPr sz="1800" dirty="0">
                <a:latin typeface="Arial MT"/>
                <a:cs typeface="Arial MT"/>
              </a:rPr>
              <a:t>.</a:t>
            </a:r>
          </a:p>
          <a:p>
            <a:pPr marL="12700" marR="5080">
              <a:lnSpc>
                <a:spcPts val="2110"/>
              </a:lnSpc>
              <a:spcBef>
                <a:spcPts val="160"/>
              </a:spcBef>
              <a:buSzPct val="94444"/>
              <a:buChar char="•"/>
              <a:tabLst>
                <a:tab pos="93980" algn="l"/>
              </a:tabLst>
            </a:pPr>
            <a:r>
              <a:rPr sz="1800" spc="-5" dirty="0">
                <a:latin typeface="Arial MT"/>
                <a:cs typeface="Arial MT"/>
              </a:rPr>
              <a:t>Series</a:t>
            </a:r>
            <a:r>
              <a:rPr sz="1800" spc="10" dirty="0">
                <a:latin typeface="Arial MT"/>
                <a:cs typeface="Arial MT"/>
              </a:rPr>
              <a:t> </a:t>
            </a:r>
            <a:r>
              <a:rPr sz="1800" spc="-5" dirty="0">
                <a:latin typeface="Arial MT"/>
                <a:cs typeface="Arial MT"/>
              </a:rPr>
              <a:t>motor</a:t>
            </a:r>
            <a:r>
              <a:rPr sz="1800" spc="5" dirty="0">
                <a:latin typeface="Arial MT"/>
                <a:cs typeface="Arial MT"/>
              </a:rPr>
              <a:t> </a:t>
            </a:r>
            <a:r>
              <a:rPr sz="1800" spc="-5" dirty="0">
                <a:latin typeface="Arial MT"/>
                <a:cs typeface="Arial MT"/>
              </a:rPr>
              <a:t>is</a:t>
            </a:r>
            <a:r>
              <a:rPr sz="1800" spc="5" dirty="0">
                <a:latin typeface="Arial MT"/>
                <a:cs typeface="Arial MT"/>
              </a:rPr>
              <a:t> </a:t>
            </a:r>
            <a:r>
              <a:rPr sz="1800" spc="-5" dirty="0">
                <a:latin typeface="Arial MT"/>
                <a:cs typeface="Arial MT"/>
              </a:rPr>
              <a:t>suitable</a:t>
            </a:r>
            <a:r>
              <a:rPr sz="1800" spc="10" dirty="0">
                <a:latin typeface="Arial MT"/>
                <a:cs typeface="Arial MT"/>
              </a:rPr>
              <a:t> </a:t>
            </a:r>
            <a:r>
              <a:rPr sz="1800" dirty="0">
                <a:latin typeface="Arial MT"/>
                <a:cs typeface="Arial MT"/>
              </a:rPr>
              <a:t>for</a:t>
            </a:r>
            <a:r>
              <a:rPr sz="1800" spc="5" dirty="0">
                <a:latin typeface="Arial MT"/>
                <a:cs typeface="Arial MT"/>
              </a:rPr>
              <a:t> </a:t>
            </a:r>
            <a:r>
              <a:rPr sz="1800" spc="-10" dirty="0">
                <a:latin typeface="Arial MT"/>
                <a:cs typeface="Arial MT"/>
              </a:rPr>
              <a:t>conveyor</a:t>
            </a:r>
            <a:r>
              <a:rPr sz="1800" spc="35" dirty="0">
                <a:latin typeface="Arial MT"/>
                <a:cs typeface="Arial MT"/>
              </a:rPr>
              <a:t> </a:t>
            </a:r>
            <a:r>
              <a:rPr sz="1800" spc="-5" dirty="0">
                <a:latin typeface="Arial MT"/>
                <a:cs typeface="Arial MT"/>
              </a:rPr>
              <a:t>belts</a:t>
            </a:r>
            <a:r>
              <a:rPr sz="1800" spc="5" dirty="0">
                <a:latin typeface="Arial MT"/>
                <a:cs typeface="Arial MT"/>
              </a:rPr>
              <a:t> </a:t>
            </a:r>
            <a:r>
              <a:rPr sz="1800" spc="-5" dirty="0">
                <a:latin typeface="Arial MT"/>
                <a:cs typeface="Arial MT"/>
              </a:rPr>
              <a:t>operating</a:t>
            </a:r>
            <a:r>
              <a:rPr sz="1800" spc="20" dirty="0">
                <a:latin typeface="Arial MT"/>
                <a:cs typeface="Arial MT"/>
              </a:rPr>
              <a:t> </a:t>
            </a:r>
            <a:r>
              <a:rPr sz="1800" spc="-5" dirty="0">
                <a:latin typeface="Arial MT"/>
                <a:cs typeface="Arial MT"/>
              </a:rPr>
              <a:t>in a </a:t>
            </a:r>
            <a:r>
              <a:rPr sz="1800" spc="-484" dirty="0">
                <a:latin typeface="Arial MT"/>
                <a:cs typeface="Arial MT"/>
              </a:rPr>
              <a:t> </a:t>
            </a:r>
            <a:r>
              <a:rPr sz="1800" spc="-5" dirty="0">
                <a:latin typeface="Arial MT"/>
                <a:cs typeface="Arial MT"/>
              </a:rPr>
              <a:t>particular</a:t>
            </a:r>
            <a:r>
              <a:rPr sz="1800" dirty="0">
                <a:latin typeface="Arial MT"/>
                <a:cs typeface="Arial MT"/>
              </a:rPr>
              <a:t> </a:t>
            </a:r>
            <a:r>
              <a:rPr sz="1800" spc="-5" dirty="0">
                <a:latin typeface="Arial MT"/>
                <a:cs typeface="Arial MT"/>
              </a:rPr>
              <a:t>region</a:t>
            </a:r>
            <a:r>
              <a:rPr sz="1800" spc="20" dirty="0">
                <a:latin typeface="Arial MT"/>
                <a:cs typeface="Arial MT"/>
              </a:rPr>
              <a:t> </a:t>
            </a:r>
            <a:r>
              <a:rPr sz="1800" dirty="0">
                <a:latin typeface="Arial MT"/>
                <a:cs typeface="Arial MT"/>
              </a:rPr>
              <a:t>of</a:t>
            </a:r>
            <a:r>
              <a:rPr sz="1800" spc="-10" dirty="0">
                <a:latin typeface="Arial MT"/>
                <a:cs typeface="Arial MT"/>
              </a:rPr>
              <a:t> </a:t>
            </a:r>
            <a:r>
              <a:rPr sz="1800" dirty="0">
                <a:latin typeface="Arial MT"/>
                <a:cs typeface="Arial MT"/>
              </a:rPr>
              <a:t>its </a:t>
            </a:r>
            <a:r>
              <a:rPr sz="1800" spc="-5" dirty="0">
                <a:latin typeface="Arial MT"/>
                <a:cs typeface="Arial MT"/>
              </a:rPr>
              <a:t>torque-speed</a:t>
            </a:r>
            <a:r>
              <a:rPr sz="1800" spc="10" dirty="0">
                <a:latin typeface="Arial MT"/>
                <a:cs typeface="Arial MT"/>
              </a:rPr>
              <a:t> </a:t>
            </a:r>
            <a:r>
              <a:rPr sz="1800" dirty="0">
                <a:latin typeface="Arial MT"/>
                <a:cs typeface="Arial MT"/>
              </a:rPr>
              <a:t>characteristics.</a:t>
            </a:r>
          </a:p>
          <a:p>
            <a:pPr marL="93345" indent="-81280">
              <a:lnSpc>
                <a:spcPts val="2100"/>
              </a:lnSpc>
              <a:buSzPct val="94444"/>
              <a:buChar char="•"/>
              <a:tabLst>
                <a:tab pos="93980" algn="l"/>
                <a:tab pos="1451610" algn="l"/>
              </a:tabLst>
            </a:pPr>
            <a:r>
              <a:rPr sz="1800" dirty="0">
                <a:latin typeface="Arial MT"/>
                <a:cs typeface="Arial MT"/>
              </a:rPr>
              <a:t>In</a:t>
            </a:r>
            <a:r>
              <a:rPr sz="1800" spc="5" dirty="0">
                <a:latin typeface="Arial MT"/>
                <a:cs typeface="Arial MT"/>
              </a:rPr>
              <a:t> </a:t>
            </a:r>
            <a:r>
              <a:rPr sz="1800" spc="-5" dirty="0">
                <a:latin typeface="Arial MT"/>
                <a:cs typeface="Arial MT"/>
              </a:rPr>
              <a:t>industries	</a:t>
            </a:r>
            <a:r>
              <a:rPr sz="1800" spc="-5" dirty="0">
                <a:latin typeface="Calibri"/>
                <a:cs typeface="Calibri"/>
              </a:rPr>
              <a:t>BLDC</a:t>
            </a:r>
            <a:r>
              <a:rPr sz="1800" spc="95" dirty="0">
                <a:latin typeface="Calibri"/>
                <a:cs typeface="Calibri"/>
              </a:rPr>
              <a:t> </a:t>
            </a:r>
            <a:r>
              <a:rPr sz="1800" spc="-5" dirty="0">
                <a:latin typeface="Arial MT"/>
                <a:cs typeface="Arial MT"/>
              </a:rPr>
              <a:t>is used,</a:t>
            </a:r>
            <a:r>
              <a:rPr sz="1800" dirty="0">
                <a:latin typeface="Arial MT"/>
                <a:cs typeface="Arial MT"/>
              </a:rPr>
              <a:t> </a:t>
            </a:r>
            <a:r>
              <a:rPr sz="1800" spc="-5" dirty="0">
                <a:latin typeface="Arial MT"/>
                <a:cs typeface="Arial MT"/>
              </a:rPr>
              <a:t>as BLDC</a:t>
            </a:r>
            <a:r>
              <a:rPr sz="1800" spc="10" dirty="0">
                <a:latin typeface="Arial MT"/>
                <a:cs typeface="Arial MT"/>
              </a:rPr>
              <a:t> </a:t>
            </a:r>
            <a:r>
              <a:rPr sz="1800" spc="-5" dirty="0">
                <a:latin typeface="Arial MT"/>
                <a:cs typeface="Arial MT"/>
              </a:rPr>
              <a:t>provides</a:t>
            </a:r>
            <a:r>
              <a:rPr sz="1800" dirty="0">
                <a:latin typeface="Arial MT"/>
                <a:cs typeface="Arial MT"/>
              </a:rPr>
              <a:t> PWM</a:t>
            </a:r>
          </a:p>
          <a:p>
            <a:pPr marL="12700" marR="528955">
              <a:lnSpc>
                <a:spcPts val="2110"/>
              </a:lnSpc>
              <a:spcBef>
                <a:spcPts val="160"/>
              </a:spcBef>
            </a:pPr>
            <a:r>
              <a:rPr sz="1800" spc="-5" dirty="0">
                <a:latin typeface="Arial MT"/>
                <a:cs typeface="Arial MT"/>
              </a:rPr>
              <a:t>speed</a:t>
            </a:r>
            <a:r>
              <a:rPr sz="1800" dirty="0">
                <a:latin typeface="Arial MT"/>
                <a:cs typeface="Arial MT"/>
              </a:rPr>
              <a:t> </a:t>
            </a:r>
            <a:r>
              <a:rPr sz="1800" spc="-5" dirty="0">
                <a:latin typeface="Arial MT"/>
                <a:cs typeface="Arial MT"/>
              </a:rPr>
              <a:t>controlling</a:t>
            </a:r>
            <a:r>
              <a:rPr sz="1800" spc="20" dirty="0">
                <a:latin typeface="Arial MT"/>
                <a:cs typeface="Arial MT"/>
              </a:rPr>
              <a:t> </a:t>
            </a:r>
            <a:r>
              <a:rPr sz="1800" spc="-5" dirty="0">
                <a:latin typeface="Arial MT"/>
                <a:cs typeface="Arial MT"/>
              </a:rPr>
              <a:t>method</a:t>
            </a:r>
            <a:r>
              <a:rPr sz="1800" spc="5" dirty="0">
                <a:latin typeface="Arial MT"/>
                <a:cs typeface="Arial MT"/>
              </a:rPr>
              <a:t> </a:t>
            </a:r>
            <a:r>
              <a:rPr sz="1800" spc="-15" dirty="0">
                <a:latin typeface="Arial MT"/>
                <a:cs typeface="Arial MT"/>
              </a:rPr>
              <a:t>which</a:t>
            </a:r>
            <a:r>
              <a:rPr sz="1800" spc="45" dirty="0">
                <a:latin typeface="Arial MT"/>
                <a:cs typeface="Arial MT"/>
              </a:rPr>
              <a:t> </a:t>
            </a:r>
            <a:r>
              <a:rPr sz="1800" spc="-5" dirty="0">
                <a:latin typeface="Arial MT"/>
                <a:cs typeface="Arial MT"/>
              </a:rPr>
              <a:t>is</a:t>
            </a:r>
            <a:r>
              <a:rPr sz="1800" dirty="0">
                <a:latin typeface="Arial MT"/>
                <a:cs typeface="Arial MT"/>
              </a:rPr>
              <a:t> </a:t>
            </a:r>
            <a:r>
              <a:rPr sz="1800" spc="-5" dirty="0">
                <a:latin typeface="Arial MT"/>
                <a:cs typeface="Arial MT"/>
              </a:rPr>
              <a:t>easier</a:t>
            </a:r>
            <a:r>
              <a:rPr sz="1800" spc="10" dirty="0">
                <a:latin typeface="Arial MT"/>
                <a:cs typeface="Arial MT"/>
              </a:rPr>
              <a:t> </a:t>
            </a:r>
            <a:r>
              <a:rPr sz="1800" dirty="0">
                <a:latin typeface="Arial MT"/>
                <a:cs typeface="Arial MT"/>
              </a:rPr>
              <a:t>to</a:t>
            </a:r>
            <a:r>
              <a:rPr sz="1800" spc="-10" dirty="0">
                <a:latin typeface="Arial MT"/>
                <a:cs typeface="Arial MT"/>
              </a:rPr>
              <a:t> </a:t>
            </a:r>
            <a:r>
              <a:rPr sz="1800" dirty="0">
                <a:latin typeface="Arial MT"/>
                <a:cs typeface="Arial MT"/>
              </a:rPr>
              <a:t>vary</a:t>
            </a:r>
            <a:r>
              <a:rPr sz="1800" spc="-5" dirty="0">
                <a:latin typeface="Arial MT"/>
                <a:cs typeface="Arial MT"/>
              </a:rPr>
              <a:t> </a:t>
            </a:r>
            <a:r>
              <a:rPr sz="1800" dirty="0">
                <a:latin typeface="Arial MT"/>
                <a:cs typeface="Arial MT"/>
              </a:rPr>
              <a:t>the </a:t>
            </a:r>
            <a:r>
              <a:rPr sz="1800" spc="-484" dirty="0">
                <a:latin typeface="Arial MT"/>
                <a:cs typeface="Arial MT"/>
              </a:rPr>
              <a:t> </a:t>
            </a:r>
            <a:r>
              <a:rPr sz="1800" spc="-5" dirty="0">
                <a:latin typeface="Arial MT"/>
                <a:cs typeface="Arial MT"/>
              </a:rPr>
              <a:t>speed</a:t>
            </a:r>
            <a:r>
              <a:rPr sz="1800" dirty="0">
                <a:latin typeface="Arial MT"/>
                <a:cs typeface="Arial MT"/>
              </a:rPr>
              <a:t> </a:t>
            </a:r>
            <a:r>
              <a:rPr sz="1800" spc="-5" dirty="0">
                <a:latin typeface="Arial MT"/>
                <a:cs typeface="Arial MT"/>
              </a:rPr>
              <a:t>as</a:t>
            </a:r>
            <a:r>
              <a:rPr sz="1800" dirty="0">
                <a:latin typeface="Arial MT"/>
                <a:cs typeface="Arial MT"/>
              </a:rPr>
              <a:t> </a:t>
            </a:r>
            <a:r>
              <a:rPr sz="1800" spc="-15" dirty="0">
                <a:latin typeface="Arial MT"/>
                <a:cs typeface="Arial MT"/>
              </a:rPr>
              <a:t>well</a:t>
            </a:r>
            <a:r>
              <a:rPr sz="1800" spc="45" dirty="0">
                <a:latin typeface="Arial MT"/>
                <a:cs typeface="Arial MT"/>
              </a:rPr>
              <a:t> </a:t>
            </a:r>
            <a:r>
              <a:rPr sz="1800" spc="-5" dirty="0">
                <a:latin typeface="Arial MT"/>
                <a:cs typeface="Arial MT"/>
              </a:rPr>
              <a:t>as</a:t>
            </a:r>
            <a:r>
              <a:rPr sz="1800" dirty="0">
                <a:latin typeface="Arial MT"/>
                <a:cs typeface="Arial MT"/>
              </a:rPr>
              <a:t> </a:t>
            </a:r>
            <a:r>
              <a:rPr sz="1800" spc="-15" dirty="0">
                <a:latin typeface="Arial MT"/>
                <a:cs typeface="Arial MT"/>
              </a:rPr>
              <a:t>with</a:t>
            </a:r>
            <a:r>
              <a:rPr sz="1800" spc="30" dirty="0">
                <a:latin typeface="Arial MT"/>
                <a:cs typeface="Arial MT"/>
              </a:rPr>
              <a:t> </a:t>
            </a:r>
            <a:r>
              <a:rPr sz="1800" spc="-5" dirty="0">
                <a:latin typeface="Arial MT"/>
                <a:cs typeface="Arial MT"/>
              </a:rPr>
              <a:t>low</a:t>
            </a:r>
            <a:r>
              <a:rPr sz="1800" spc="10" dirty="0">
                <a:latin typeface="Arial MT"/>
                <a:cs typeface="Arial MT"/>
              </a:rPr>
              <a:t> </a:t>
            </a:r>
            <a:r>
              <a:rPr sz="1800" spc="-5" dirty="0">
                <a:latin typeface="Arial MT"/>
                <a:cs typeface="Arial MT"/>
              </a:rPr>
              <a:t>maintains.</a:t>
            </a:r>
            <a:endParaRPr sz="1800" dirty="0">
              <a:latin typeface="Arial MT"/>
              <a:cs typeface="Arial MT"/>
            </a:endParaRPr>
          </a:p>
        </p:txBody>
      </p:sp>
    </p:spTree>
    <p:extLst>
      <p:ext uri="{BB962C8B-B14F-4D97-AF65-F5344CB8AC3E}">
        <p14:creationId xmlns:p14="http://schemas.microsoft.com/office/powerpoint/2010/main" val="2279706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5" y="2579371"/>
            <a:ext cx="3894773" cy="1928733"/>
          </a:xfrm>
          <a:prstGeom prst="rect">
            <a:avLst/>
          </a:prstGeom>
        </p:spPr>
        <p:txBody>
          <a:bodyPr vert="horz" wrap="square" lIns="0" tIns="12700" rIns="0" bIns="0" rtlCol="0">
            <a:spAutoFit/>
          </a:bodyPr>
          <a:lstStyle/>
          <a:p>
            <a:pPr marL="12700">
              <a:lnSpc>
                <a:spcPts val="2135"/>
              </a:lnSpc>
              <a:spcBef>
                <a:spcPts val="100"/>
              </a:spcBef>
            </a:pPr>
            <a:r>
              <a:rPr sz="1800" spc="-5" dirty="0">
                <a:latin typeface="Arial MT"/>
                <a:cs typeface="Arial MT"/>
              </a:rPr>
              <a:t>Which</a:t>
            </a:r>
            <a:r>
              <a:rPr sz="1800" spc="-15" dirty="0">
                <a:latin typeface="Arial MT"/>
                <a:cs typeface="Arial MT"/>
              </a:rPr>
              <a:t> </a:t>
            </a:r>
            <a:r>
              <a:rPr sz="1800" dirty="0">
                <a:latin typeface="Arial MT"/>
                <a:cs typeface="Arial MT"/>
              </a:rPr>
              <a:t>of the</a:t>
            </a:r>
            <a:r>
              <a:rPr sz="1800" spc="-10" dirty="0">
                <a:latin typeface="Arial MT"/>
                <a:cs typeface="Arial MT"/>
              </a:rPr>
              <a:t> following</a:t>
            </a:r>
            <a:r>
              <a:rPr sz="1800" spc="55" dirty="0">
                <a:latin typeface="Arial MT"/>
                <a:cs typeface="Arial MT"/>
              </a:rPr>
              <a:t> </a:t>
            </a:r>
            <a:r>
              <a:rPr sz="1800" spc="-5" dirty="0">
                <a:latin typeface="Arial MT"/>
                <a:cs typeface="Arial MT"/>
              </a:rPr>
              <a:t>rule</a:t>
            </a:r>
            <a:r>
              <a:rPr sz="1800" spc="5" dirty="0">
                <a:latin typeface="Arial MT"/>
                <a:cs typeface="Arial MT"/>
              </a:rPr>
              <a:t> </a:t>
            </a:r>
            <a:r>
              <a:rPr sz="1800" spc="-5" dirty="0">
                <a:latin typeface="Arial MT"/>
                <a:cs typeface="Arial MT"/>
              </a:rPr>
              <a:t>is</a:t>
            </a:r>
            <a:r>
              <a:rPr sz="1800" dirty="0">
                <a:latin typeface="Arial MT"/>
                <a:cs typeface="Arial MT"/>
              </a:rPr>
              <a:t> </a:t>
            </a:r>
            <a:r>
              <a:rPr sz="1800" spc="-5" dirty="0">
                <a:latin typeface="Arial MT"/>
                <a:cs typeface="Arial MT"/>
              </a:rPr>
              <a:t>used</a:t>
            </a:r>
            <a:r>
              <a:rPr sz="1800" dirty="0">
                <a:latin typeface="Arial MT"/>
                <a:cs typeface="Arial MT"/>
              </a:rPr>
              <a:t> to </a:t>
            </a:r>
            <a:r>
              <a:rPr sz="1800" spc="-5" dirty="0">
                <a:latin typeface="Arial MT"/>
                <a:cs typeface="Arial MT"/>
              </a:rPr>
              <a:t>determine</a:t>
            </a:r>
            <a:r>
              <a:rPr sz="1800" spc="5" dirty="0">
                <a:latin typeface="Arial MT"/>
                <a:cs typeface="Arial MT"/>
              </a:rPr>
              <a:t> </a:t>
            </a:r>
            <a:r>
              <a:rPr sz="1800" dirty="0">
                <a:latin typeface="Arial MT"/>
                <a:cs typeface="Arial MT"/>
              </a:rPr>
              <a:t>the</a:t>
            </a:r>
            <a:endParaRPr sz="1800">
              <a:latin typeface="Arial MT"/>
              <a:cs typeface="Arial MT"/>
            </a:endParaRPr>
          </a:p>
          <a:p>
            <a:pPr marL="12700">
              <a:lnSpc>
                <a:spcPts val="2135"/>
              </a:lnSpc>
            </a:pPr>
            <a:r>
              <a:rPr sz="1800" spc="-5" dirty="0">
                <a:latin typeface="Arial MT"/>
                <a:cs typeface="Arial MT"/>
              </a:rPr>
              <a:t>direction</a:t>
            </a:r>
            <a:r>
              <a:rPr sz="1800" dirty="0">
                <a:latin typeface="Arial MT"/>
                <a:cs typeface="Arial MT"/>
              </a:rPr>
              <a:t> </a:t>
            </a:r>
            <a:r>
              <a:rPr sz="1800" spc="-5" dirty="0">
                <a:latin typeface="Arial MT"/>
                <a:cs typeface="Arial MT"/>
              </a:rPr>
              <a:t>of rotation</a:t>
            </a:r>
            <a:r>
              <a:rPr sz="1800" dirty="0">
                <a:latin typeface="Arial MT"/>
                <a:cs typeface="Arial MT"/>
              </a:rPr>
              <a:t> </a:t>
            </a:r>
            <a:r>
              <a:rPr sz="1800" spc="-5" dirty="0">
                <a:latin typeface="Arial MT"/>
                <a:cs typeface="Arial MT"/>
              </a:rPr>
              <a:t>of</a:t>
            </a:r>
            <a:r>
              <a:rPr sz="1800" spc="-10" dirty="0">
                <a:latin typeface="Arial MT"/>
                <a:cs typeface="Arial MT"/>
              </a:rPr>
              <a:t> </a:t>
            </a:r>
            <a:r>
              <a:rPr sz="1800" dirty="0">
                <a:latin typeface="Arial MT"/>
                <a:cs typeface="Arial MT"/>
              </a:rPr>
              <a:t>D.C</a:t>
            </a:r>
            <a:r>
              <a:rPr sz="1800" spc="-15" dirty="0">
                <a:latin typeface="Arial MT"/>
                <a:cs typeface="Arial MT"/>
              </a:rPr>
              <a:t> </a:t>
            </a:r>
            <a:r>
              <a:rPr sz="1800" spc="-5" dirty="0">
                <a:latin typeface="Arial MT"/>
                <a:cs typeface="Arial MT"/>
              </a:rPr>
              <a:t>motor?</a:t>
            </a:r>
            <a:endParaRPr sz="1800">
              <a:latin typeface="Arial MT"/>
              <a:cs typeface="Arial MT"/>
            </a:endParaRPr>
          </a:p>
          <a:p>
            <a:pPr marL="93345" indent="-81280">
              <a:lnSpc>
                <a:spcPct val="100000"/>
              </a:lnSpc>
              <a:buSzPct val="94444"/>
              <a:buChar char="•"/>
              <a:tabLst>
                <a:tab pos="93980" algn="l"/>
              </a:tabLst>
            </a:pPr>
            <a:r>
              <a:rPr sz="1800" spc="-10" dirty="0">
                <a:latin typeface="Arial MT"/>
                <a:cs typeface="Arial MT"/>
              </a:rPr>
              <a:t>Coloumb’s</a:t>
            </a:r>
            <a:r>
              <a:rPr sz="1800" spc="-15" dirty="0">
                <a:latin typeface="Arial MT"/>
                <a:cs typeface="Arial MT"/>
              </a:rPr>
              <a:t> </a:t>
            </a:r>
            <a:r>
              <a:rPr sz="1800" spc="-10" dirty="0">
                <a:latin typeface="Arial MT"/>
                <a:cs typeface="Arial MT"/>
              </a:rPr>
              <a:t>Law</a:t>
            </a:r>
            <a:endParaRPr sz="1800">
              <a:latin typeface="Arial MT"/>
              <a:cs typeface="Arial MT"/>
            </a:endParaRPr>
          </a:p>
          <a:p>
            <a:pPr marL="93345" indent="-81280">
              <a:lnSpc>
                <a:spcPct val="100000"/>
              </a:lnSpc>
              <a:buSzPct val="94444"/>
              <a:buChar char="•"/>
              <a:tabLst>
                <a:tab pos="93980" algn="l"/>
              </a:tabLst>
            </a:pPr>
            <a:r>
              <a:rPr sz="1800" spc="-15" dirty="0">
                <a:latin typeface="Arial MT"/>
                <a:cs typeface="Arial MT"/>
              </a:rPr>
              <a:t>Lenz’s</a:t>
            </a:r>
            <a:r>
              <a:rPr sz="1800" spc="-30" dirty="0">
                <a:latin typeface="Arial MT"/>
                <a:cs typeface="Arial MT"/>
              </a:rPr>
              <a:t> </a:t>
            </a:r>
            <a:r>
              <a:rPr sz="1800" spc="-5" dirty="0">
                <a:latin typeface="Arial MT"/>
                <a:cs typeface="Arial MT"/>
              </a:rPr>
              <a:t>Law</a:t>
            </a:r>
            <a:endParaRPr sz="1800">
              <a:latin typeface="Arial MT"/>
              <a:cs typeface="Arial MT"/>
            </a:endParaRPr>
          </a:p>
          <a:p>
            <a:pPr marL="93345" indent="-81280">
              <a:lnSpc>
                <a:spcPct val="100000"/>
              </a:lnSpc>
              <a:buSzPct val="94444"/>
              <a:buChar char="•"/>
              <a:tabLst>
                <a:tab pos="93980" algn="l"/>
              </a:tabLst>
            </a:pPr>
            <a:r>
              <a:rPr sz="1800" spc="-10" dirty="0">
                <a:latin typeface="Arial MT"/>
                <a:cs typeface="Arial MT"/>
              </a:rPr>
              <a:t>Fleming’s</a:t>
            </a:r>
            <a:r>
              <a:rPr sz="1800" spc="5" dirty="0">
                <a:latin typeface="Arial MT"/>
                <a:cs typeface="Arial MT"/>
              </a:rPr>
              <a:t> </a:t>
            </a:r>
            <a:r>
              <a:rPr sz="1800" spc="-5" dirty="0">
                <a:latin typeface="Arial MT"/>
                <a:cs typeface="Arial MT"/>
              </a:rPr>
              <a:t>Right-hand</a:t>
            </a:r>
            <a:r>
              <a:rPr sz="1800" dirty="0">
                <a:latin typeface="Arial MT"/>
                <a:cs typeface="Arial MT"/>
              </a:rPr>
              <a:t> </a:t>
            </a:r>
            <a:r>
              <a:rPr sz="1800" spc="-5" dirty="0">
                <a:latin typeface="Arial MT"/>
                <a:cs typeface="Arial MT"/>
              </a:rPr>
              <a:t>Rule</a:t>
            </a:r>
            <a:endParaRPr sz="1800">
              <a:latin typeface="Arial MT"/>
              <a:cs typeface="Arial MT"/>
            </a:endParaRPr>
          </a:p>
          <a:p>
            <a:pPr marL="93345" indent="-81280">
              <a:lnSpc>
                <a:spcPct val="100000"/>
              </a:lnSpc>
              <a:buSzPct val="94444"/>
              <a:buChar char="•"/>
              <a:tabLst>
                <a:tab pos="93980" algn="l"/>
              </a:tabLst>
            </a:pPr>
            <a:r>
              <a:rPr sz="1800" spc="-10" dirty="0">
                <a:latin typeface="Arial MT"/>
                <a:cs typeface="Arial MT"/>
              </a:rPr>
              <a:t>Fleming’s</a:t>
            </a:r>
            <a:r>
              <a:rPr sz="1800" spc="-5" dirty="0">
                <a:latin typeface="Arial MT"/>
                <a:cs typeface="Arial MT"/>
              </a:rPr>
              <a:t> Left-hand</a:t>
            </a:r>
            <a:r>
              <a:rPr sz="1800" spc="-15" dirty="0">
                <a:latin typeface="Arial MT"/>
                <a:cs typeface="Arial MT"/>
              </a:rPr>
              <a:t> </a:t>
            </a:r>
            <a:r>
              <a:rPr sz="1800" spc="-5" dirty="0">
                <a:latin typeface="Arial MT"/>
                <a:cs typeface="Arial MT"/>
              </a:rPr>
              <a:t>Rule</a:t>
            </a:r>
            <a:endParaRPr sz="1800">
              <a:latin typeface="Arial MT"/>
              <a:cs typeface="Arial MT"/>
            </a:endParaRPr>
          </a:p>
        </p:txBody>
      </p:sp>
    </p:spTree>
    <p:extLst>
      <p:ext uri="{BB962C8B-B14F-4D97-AF65-F5344CB8AC3E}">
        <p14:creationId xmlns:p14="http://schemas.microsoft.com/office/powerpoint/2010/main" val="32805415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3488" y="419227"/>
            <a:ext cx="1245870" cy="612347"/>
          </a:xfrm>
          <a:prstGeom prst="rect">
            <a:avLst/>
          </a:prstGeom>
        </p:spPr>
        <p:txBody>
          <a:bodyPr vert="horz" wrap="square" lIns="0" tIns="12065" rIns="0" bIns="0" rtlCol="0">
            <a:spAutoFit/>
          </a:bodyPr>
          <a:lstStyle/>
          <a:p>
            <a:pPr marL="12700">
              <a:lnSpc>
                <a:spcPct val="100000"/>
              </a:lnSpc>
              <a:spcBef>
                <a:spcPts val="95"/>
              </a:spcBef>
            </a:pPr>
            <a:r>
              <a:rPr sz="1300" spc="-10" dirty="0">
                <a:solidFill>
                  <a:srgbClr val="FF6600"/>
                </a:solidFill>
                <a:latin typeface="Calibri"/>
                <a:cs typeface="Calibri"/>
              </a:rPr>
              <a:t>Fleming’s</a:t>
            </a:r>
            <a:r>
              <a:rPr sz="1300" spc="10" dirty="0">
                <a:solidFill>
                  <a:srgbClr val="FF6600"/>
                </a:solidFill>
                <a:latin typeface="Calibri"/>
                <a:cs typeface="Calibri"/>
              </a:rPr>
              <a:t> </a:t>
            </a:r>
            <a:r>
              <a:rPr sz="1300" spc="-5" dirty="0">
                <a:solidFill>
                  <a:srgbClr val="FF6600"/>
                </a:solidFill>
                <a:latin typeface="Calibri"/>
                <a:cs typeface="Calibri"/>
              </a:rPr>
              <a:t>left-hand</a:t>
            </a:r>
            <a:r>
              <a:rPr sz="1300" spc="30" dirty="0">
                <a:solidFill>
                  <a:srgbClr val="FF6600"/>
                </a:solidFill>
                <a:latin typeface="Calibri"/>
                <a:cs typeface="Calibri"/>
              </a:rPr>
              <a:t> </a:t>
            </a:r>
            <a:r>
              <a:rPr sz="1300" spc="-5" dirty="0">
                <a:solidFill>
                  <a:srgbClr val="FF6600"/>
                </a:solidFill>
                <a:latin typeface="Calibri"/>
                <a:cs typeface="Calibri"/>
              </a:rPr>
              <a:t>rule.</a:t>
            </a:r>
            <a:endParaRPr sz="1300">
              <a:latin typeface="Calibri"/>
              <a:cs typeface="Calibri"/>
            </a:endParaRPr>
          </a:p>
          <a:p>
            <a:pPr marL="12700">
              <a:lnSpc>
                <a:spcPct val="100000"/>
              </a:lnSpc>
            </a:pPr>
            <a:r>
              <a:rPr sz="1300" spc="-5" dirty="0">
                <a:solidFill>
                  <a:srgbClr val="FF6600"/>
                </a:solidFill>
                <a:latin typeface="Calibri"/>
                <a:cs typeface="Calibri"/>
              </a:rPr>
              <a:t>Explanation:</a:t>
            </a:r>
            <a:endParaRPr sz="1300">
              <a:latin typeface="Calibri"/>
              <a:cs typeface="Calibri"/>
            </a:endParaRPr>
          </a:p>
        </p:txBody>
      </p:sp>
      <p:sp>
        <p:nvSpPr>
          <p:cNvPr id="3" name="object 3"/>
          <p:cNvSpPr txBox="1"/>
          <p:nvPr/>
        </p:nvSpPr>
        <p:spPr>
          <a:xfrm>
            <a:off x="783488" y="2830831"/>
            <a:ext cx="6477953" cy="2144818"/>
          </a:xfrm>
          <a:prstGeom prst="rect">
            <a:avLst/>
          </a:prstGeom>
        </p:spPr>
        <p:txBody>
          <a:bodyPr vert="horz" wrap="square" lIns="0" tIns="20955" rIns="0" bIns="0" rtlCol="0">
            <a:spAutoFit/>
          </a:bodyPr>
          <a:lstStyle/>
          <a:p>
            <a:pPr marL="12700" marR="142875">
              <a:lnSpc>
                <a:spcPts val="1670"/>
              </a:lnSpc>
              <a:spcBef>
                <a:spcPts val="165"/>
              </a:spcBef>
              <a:buSzPct val="92857"/>
              <a:buChar char="•"/>
              <a:tabLst>
                <a:tab pos="76200" algn="l"/>
              </a:tabLst>
            </a:pPr>
            <a:r>
              <a:rPr sz="1400" spc="5" dirty="0">
                <a:latin typeface="Arial MT"/>
                <a:cs typeface="Arial MT"/>
              </a:rPr>
              <a:t>When</a:t>
            </a:r>
            <a:r>
              <a:rPr sz="1400" spc="-45" dirty="0">
                <a:latin typeface="Arial MT"/>
                <a:cs typeface="Arial MT"/>
              </a:rPr>
              <a:t> </a:t>
            </a:r>
            <a:r>
              <a:rPr sz="1400" dirty="0">
                <a:latin typeface="Arial MT"/>
                <a:cs typeface="Arial MT"/>
              </a:rPr>
              <a:t>a</a:t>
            </a:r>
            <a:r>
              <a:rPr sz="1400" spc="-5" dirty="0">
                <a:latin typeface="Arial MT"/>
                <a:cs typeface="Arial MT"/>
              </a:rPr>
              <a:t> current-carrying</a:t>
            </a:r>
            <a:r>
              <a:rPr sz="1400" spc="-30" dirty="0">
                <a:latin typeface="Arial MT"/>
                <a:cs typeface="Arial MT"/>
              </a:rPr>
              <a:t> </a:t>
            </a:r>
            <a:r>
              <a:rPr sz="1400" dirty="0">
                <a:latin typeface="Arial MT"/>
                <a:cs typeface="Arial MT"/>
              </a:rPr>
              <a:t>conductor</a:t>
            </a:r>
            <a:r>
              <a:rPr sz="1400" spc="-40" dirty="0">
                <a:latin typeface="Arial MT"/>
                <a:cs typeface="Arial MT"/>
              </a:rPr>
              <a:t> </a:t>
            </a:r>
            <a:r>
              <a:rPr sz="1400" dirty="0">
                <a:latin typeface="Arial MT"/>
                <a:cs typeface="Arial MT"/>
              </a:rPr>
              <a:t>such</a:t>
            </a:r>
            <a:r>
              <a:rPr sz="1400" spc="-30" dirty="0">
                <a:latin typeface="Arial MT"/>
                <a:cs typeface="Arial MT"/>
              </a:rPr>
              <a:t> </a:t>
            </a:r>
            <a:r>
              <a:rPr sz="1400" dirty="0">
                <a:latin typeface="Arial MT"/>
                <a:cs typeface="Arial MT"/>
              </a:rPr>
              <a:t>as</a:t>
            </a:r>
            <a:r>
              <a:rPr sz="1400" spc="-10" dirty="0">
                <a:latin typeface="Arial MT"/>
                <a:cs typeface="Arial MT"/>
              </a:rPr>
              <a:t> </a:t>
            </a:r>
            <a:r>
              <a:rPr sz="1400" dirty="0">
                <a:latin typeface="Arial MT"/>
                <a:cs typeface="Arial MT"/>
              </a:rPr>
              <a:t>a</a:t>
            </a:r>
            <a:r>
              <a:rPr sz="1400" spc="-5" dirty="0">
                <a:latin typeface="Arial MT"/>
                <a:cs typeface="Arial MT"/>
              </a:rPr>
              <a:t> wire</a:t>
            </a:r>
            <a:r>
              <a:rPr sz="1400" spc="5" dirty="0">
                <a:latin typeface="Arial MT"/>
                <a:cs typeface="Arial MT"/>
              </a:rPr>
              <a:t> </a:t>
            </a:r>
            <a:r>
              <a:rPr sz="1400" dirty="0">
                <a:latin typeface="Arial MT"/>
                <a:cs typeface="Arial MT"/>
              </a:rPr>
              <a:t>attached</a:t>
            </a:r>
            <a:r>
              <a:rPr sz="1400" spc="-40" dirty="0">
                <a:latin typeface="Arial MT"/>
                <a:cs typeface="Arial MT"/>
              </a:rPr>
              <a:t> </a:t>
            </a:r>
            <a:r>
              <a:rPr sz="1400" dirty="0">
                <a:latin typeface="Arial MT"/>
                <a:cs typeface="Arial MT"/>
              </a:rPr>
              <a:t>to</a:t>
            </a:r>
            <a:r>
              <a:rPr sz="1400" spc="-20" dirty="0">
                <a:latin typeface="Arial MT"/>
                <a:cs typeface="Arial MT"/>
              </a:rPr>
              <a:t> </a:t>
            </a:r>
            <a:r>
              <a:rPr sz="1400" dirty="0">
                <a:latin typeface="Arial MT"/>
                <a:cs typeface="Arial MT"/>
              </a:rPr>
              <a:t>a</a:t>
            </a:r>
            <a:r>
              <a:rPr sz="1400" spc="-5" dirty="0">
                <a:latin typeface="Arial MT"/>
                <a:cs typeface="Arial MT"/>
              </a:rPr>
              <a:t> </a:t>
            </a:r>
            <a:r>
              <a:rPr sz="1400" dirty="0">
                <a:latin typeface="Arial MT"/>
                <a:cs typeface="Arial MT"/>
              </a:rPr>
              <a:t>circuit</a:t>
            </a:r>
            <a:r>
              <a:rPr sz="1400" spc="-25" dirty="0">
                <a:latin typeface="Arial MT"/>
                <a:cs typeface="Arial MT"/>
              </a:rPr>
              <a:t> </a:t>
            </a:r>
            <a:r>
              <a:rPr sz="1400" spc="-5" dirty="0">
                <a:latin typeface="Arial MT"/>
                <a:cs typeface="Arial MT"/>
              </a:rPr>
              <a:t>moves </a:t>
            </a:r>
            <a:r>
              <a:rPr sz="1400" dirty="0">
                <a:latin typeface="Arial MT"/>
                <a:cs typeface="Arial MT"/>
              </a:rPr>
              <a:t>placed</a:t>
            </a:r>
            <a:r>
              <a:rPr sz="1400" spc="-25" dirty="0">
                <a:latin typeface="Arial MT"/>
                <a:cs typeface="Arial MT"/>
              </a:rPr>
              <a:t> </a:t>
            </a:r>
            <a:r>
              <a:rPr sz="1400" dirty="0">
                <a:latin typeface="Arial MT"/>
                <a:cs typeface="Arial MT"/>
              </a:rPr>
              <a:t>in</a:t>
            </a:r>
            <a:r>
              <a:rPr sz="1400" spc="-15" dirty="0">
                <a:latin typeface="Arial MT"/>
                <a:cs typeface="Arial MT"/>
              </a:rPr>
              <a:t> </a:t>
            </a:r>
            <a:r>
              <a:rPr sz="1400" dirty="0">
                <a:latin typeface="Arial MT"/>
                <a:cs typeface="Arial MT"/>
              </a:rPr>
              <a:t>a</a:t>
            </a:r>
            <a:r>
              <a:rPr sz="1400" spc="-10" dirty="0">
                <a:latin typeface="Arial MT"/>
                <a:cs typeface="Arial MT"/>
              </a:rPr>
              <a:t> </a:t>
            </a:r>
            <a:r>
              <a:rPr sz="1400" dirty="0">
                <a:latin typeface="Arial MT"/>
                <a:cs typeface="Arial MT"/>
              </a:rPr>
              <a:t>magnetic</a:t>
            </a:r>
            <a:r>
              <a:rPr sz="1400" spc="-20" dirty="0">
                <a:latin typeface="Arial MT"/>
                <a:cs typeface="Arial MT"/>
              </a:rPr>
              <a:t> </a:t>
            </a:r>
            <a:r>
              <a:rPr sz="1400" dirty="0">
                <a:latin typeface="Arial MT"/>
                <a:cs typeface="Arial MT"/>
              </a:rPr>
              <a:t>field,</a:t>
            </a:r>
            <a:r>
              <a:rPr sz="1400" spc="-30" dirty="0">
                <a:latin typeface="Arial MT"/>
                <a:cs typeface="Arial MT"/>
              </a:rPr>
              <a:t> </a:t>
            </a:r>
            <a:r>
              <a:rPr sz="1400" dirty="0">
                <a:latin typeface="Arial MT"/>
                <a:cs typeface="Arial MT"/>
              </a:rPr>
              <a:t>an </a:t>
            </a:r>
            <a:r>
              <a:rPr sz="1400" spc="-370" dirty="0">
                <a:latin typeface="Arial MT"/>
                <a:cs typeface="Arial MT"/>
              </a:rPr>
              <a:t> </a:t>
            </a:r>
            <a:r>
              <a:rPr sz="1400" dirty="0">
                <a:latin typeface="Arial MT"/>
                <a:cs typeface="Arial MT"/>
              </a:rPr>
              <a:t>electric</a:t>
            </a:r>
            <a:r>
              <a:rPr sz="1400" spc="-40" dirty="0">
                <a:latin typeface="Arial MT"/>
                <a:cs typeface="Arial MT"/>
              </a:rPr>
              <a:t> </a:t>
            </a:r>
            <a:r>
              <a:rPr sz="1400" dirty="0">
                <a:latin typeface="Arial MT"/>
                <a:cs typeface="Arial MT"/>
              </a:rPr>
              <a:t>current</a:t>
            </a:r>
            <a:r>
              <a:rPr sz="1400" spc="-40" dirty="0">
                <a:latin typeface="Arial MT"/>
                <a:cs typeface="Arial MT"/>
              </a:rPr>
              <a:t> </a:t>
            </a:r>
            <a:r>
              <a:rPr sz="1400" dirty="0">
                <a:latin typeface="Arial MT"/>
                <a:cs typeface="Arial MT"/>
              </a:rPr>
              <a:t>is</a:t>
            </a:r>
            <a:r>
              <a:rPr sz="1400" spc="-15" dirty="0">
                <a:latin typeface="Arial MT"/>
                <a:cs typeface="Arial MT"/>
              </a:rPr>
              <a:t> </a:t>
            </a:r>
            <a:r>
              <a:rPr sz="1400" dirty="0">
                <a:latin typeface="Arial MT"/>
                <a:cs typeface="Arial MT"/>
              </a:rPr>
              <a:t>induced</a:t>
            </a:r>
            <a:r>
              <a:rPr sz="1400" spc="-30" dirty="0">
                <a:latin typeface="Arial MT"/>
                <a:cs typeface="Arial MT"/>
              </a:rPr>
              <a:t> </a:t>
            </a:r>
            <a:r>
              <a:rPr sz="1400" dirty="0">
                <a:latin typeface="Arial MT"/>
                <a:cs typeface="Arial MT"/>
              </a:rPr>
              <a:t>in</a:t>
            </a:r>
            <a:r>
              <a:rPr sz="1400" spc="-10" dirty="0">
                <a:latin typeface="Arial MT"/>
                <a:cs typeface="Arial MT"/>
              </a:rPr>
              <a:t> </a:t>
            </a:r>
            <a:r>
              <a:rPr sz="1400" dirty="0">
                <a:latin typeface="Arial MT"/>
                <a:cs typeface="Arial MT"/>
              </a:rPr>
              <a:t>the</a:t>
            </a:r>
            <a:r>
              <a:rPr sz="1400" spc="-20" dirty="0">
                <a:latin typeface="Arial MT"/>
                <a:cs typeface="Arial MT"/>
              </a:rPr>
              <a:t> </a:t>
            </a:r>
            <a:r>
              <a:rPr sz="1400" spc="-5" dirty="0">
                <a:latin typeface="Arial MT"/>
                <a:cs typeface="Arial MT"/>
              </a:rPr>
              <a:t>wire</a:t>
            </a:r>
            <a:r>
              <a:rPr sz="1400" spc="5" dirty="0">
                <a:latin typeface="Arial MT"/>
                <a:cs typeface="Arial MT"/>
              </a:rPr>
              <a:t> </a:t>
            </a:r>
            <a:r>
              <a:rPr sz="1400" dirty="0">
                <a:latin typeface="Arial MT"/>
                <a:cs typeface="Arial MT"/>
              </a:rPr>
              <a:t>due</a:t>
            </a:r>
            <a:r>
              <a:rPr sz="1400" spc="-20" dirty="0">
                <a:latin typeface="Arial MT"/>
                <a:cs typeface="Arial MT"/>
              </a:rPr>
              <a:t> </a:t>
            </a:r>
            <a:r>
              <a:rPr sz="1400" dirty="0">
                <a:latin typeface="Arial MT"/>
                <a:cs typeface="Arial MT"/>
              </a:rPr>
              <a:t>to </a:t>
            </a:r>
            <a:r>
              <a:rPr sz="1300" spc="-20" dirty="0">
                <a:latin typeface="Calibri"/>
                <a:cs typeface="Calibri"/>
              </a:rPr>
              <a:t>Faraday’s</a:t>
            </a:r>
            <a:r>
              <a:rPr sz="1300" spc="15" dirty="0">
                <a:latin typeface="Calibri"/>
                <a:cs typeface="Calibri"/>
              </a:rPr>
              <a:t> </a:t>
            </a:r>
            <a:r>
              <a:rPr sz="1300" spc="-10" dirty="0">
                <a:latin typeface="Calibri"/>
                <a:cs typeface="Calibri"/>
              </a:rPr>
              <a:t>law</a:t>
            </a:r>
            <a:r>
              <a:rPr sz="1300" spc="15" dirty="0">
                <a:latin typeface="Calibri"/>
                <a:cs typeface="Calibri"/>
              </a:rPr>
              <a:t> </a:t>
            </a:r>
            <a:r>
              <a:rPr sz="1300" spc="-5" dirty="0">
                <a:latin typeface="Calibri"/>
                <a:cs typeface="Calibri"/>
              </a:rPr>
              <a:t>of</a:t>
            </a:r>
            <a:r>
              <a:rPr sz="1300" spc="5" dirty="0">
                <a:latin typeface="Calibri"/>
                <a:cs typeface="Calibri"/>
              </a:rPr>
              <a:t> </a:t>
            </a:r>
            <a:r>
              <a:rPr sz="1300" spc="-5" dirty="0">
                <a:latin typeface="Calibri"/>
                <a:cs typeface="Calibri"/>
              </a:rPr>
              <a:t>induction.</a:t>
            </a:r>
            <a:endParaRPr sz="1300" dirty="0">
              <a:latin typeface="Calibri"/>
              <a:cs typeface="Calibri"/>
            </a:endParaRPr>
          </a:p>
          <a:p>
            <a:pPr marL="75565" indent="-63500">
              <a:lnSpc>
                <a:spcPts val="1600"/>
              </a:lnSpc>
              <a:buSzPct val="92857"/>
              <a:buChar char="•"/>
              <a:tabLst>
                <a:tab pos="76200" algn="l"/>
              </a:tabLst>
            </a:pPr>
            <a:r>
              <a:rPr sz="1400" dirty="0">
                <a:latin typeface="Arial MT"/>
                <a:cs typeface="Arial MT"/>
              </a:rPr>
              <a:t>The</a:t>
            </a:r>
            <a:r>
              <a:rPr sz="1400" spc="-25" dirty="0">
                <a:latin typeface="Arial MT"/>
                <a:cs typeface="Arial MT"/>
              </a:rPr>
              <a:t> </a:t>
            </a:r>
            <a:r>
              <a:rPr sz="1400" dirty="0">
                <a:latin typeface="Arial MT"/>
                <a:cs typeface="Arial MT"/>
              </a:rPr>
              <a:t>right</a:t>
            </a:r>
            <a:r>
              <a:rPr sz="1400" spc="-10" dirty="0">
                <a:latin typeface="Arial MT"/>
                <a:cs typeface="Arial MT"/>
              </a:rPr>
              <a:t> </a:t>
            </a:r>
            <a:r>
              <a:rPr sz="1400" dirty="0">
                <a:latin typeface="Arial MT"/>
                <a:cs typeface="Arial MT"/>
              </a:rPr>
              <a:t>hand</a:t>
            </a:r>
            <a:r>
              <a:rPr sz="1400" spc="-30" dirty="0">
                <a:latin typeface="Arial MT"/>
                <a:cs typeface="Arial MT"/>
              </a:rPr>
              <a:t> </a:t>
            </a:r>
            <a:r>
              <a:rPr sz="1400" dirty="0">
                <a:latin typeface="Arial MT"/>
                <a:cs typeface="Arial MT"/>
              </a:rPr>
              <a:t>is held</a:t>
            </a:r>
            <a:r>
              <a:rPr sz="1400" spc="-25" dirty="0">
                <a:latin typeface="Arial MT"/>
                <a:cs typeface="Arial MT"/>
              </a:rPr>
              <a:t> </a:t>
            </a:r>
            <a:r>
              <a:rPr sz="1400" spc="-5" dirty="0">
                <a:latin typeface="Arial MT"/>
                <a:cs typeface="Arial MT"/>
              </a:rPr>
              <a:t>with</a:t>
            </a:r>
            <a:r>
              <a:rPr sz="1400" spc="5" dirty="0">
                <a:latin typeface="Arial MT"/>
                <a:cs typeface="Arial MT"/>
              </a:rPr>
              <a:t> </a:t>
            </a:r>
            <a:r>
              <a:rPr sz="1400" dirty="0">
                <a:latin typeface="Arial MT"/>
                <a:cs typeface="Arial MT"/>
              </a:rPr>
              <a:t>the</a:t>
            </a:r>
            <a:r>
              <a:rPr sz="1400" spc="-30" dirty="0">
                <a:latin typeface="Arial MT"/>
                <a:cs typeface="Arial MT"/>
              </a:rPr>
              <a:t> </a:t>
            </a:r>
            <a:r>
              <a:rPr sz="1400" dirty="0">
                <a:latin typeface="Arial MT"/>
                <a:cs typeface="Arial MT"/>
              </a:rPr>
              <a:t>thumb,</a:t>
            </a:r>
            <a:r>
              <a:rPr sz="1400" spc="-25" dirty="0">
                <a:latin typeface="Arial MT"/>
                <a:cs typeface="Arial MT"/>
              </a:rPr>
              <a:t> </a:t>
            </a:r>
            <a:r>
              <a:rPr sz="1400" dirty="0">
                <a:latin typeface="Arial MT"/>
                <a:cs typeface="Arial MT"/>
              </a:rPr>
              <a:t>first</a:t>
            </a:r>
            <a:r>
              <a:rPr sz="1400" spc="-20" dirty="0">
                <a:latin typeface="Arial MT"/>
                <a:cs typeface="Arial MT"/>
              </a:rPr>
              <a:t> </a:t>
            </a:r>
            <a:r>
              <a:rPr sz="1400" dirty="0">
                <a:latin typeface="Arial MT"/>
                <a:cs typeface="Arial MT"/>
              </a:rPr>
              <a:t>finger</a:t>
            </a:r>
            <a:r>
              <a:rPr sz="1400" spc="-30" dirty="0">
                <a:latin typeface="Arial MT"/>
                <a:cs typeface="Arial MT"/>
              </a:rPr>
              <a:t> </a:t>
            </a:r>
            <a:r>
              <a:rPr sz="1400" dirty="0">
                <a:latin typeface="Arial MT"/>
                <a:cs typeface="Arial MT"/>
              </a:rPr>
              <a:t>and</a:t>
            </a:r>
            <a:r>
              <a:rPr sz="1400" spc="-20" dirty="0">
                <a:latin typeface="Arial MT"/>
                <a:cs typeface="Arial MT"/>
              </a:rPr>
              <a:t> </a:t>
            </a:r>
            <a:r>
              <a:rPr sz="1400" dirty="0">
                <a:latin typeface="Arial MT"/>
                <a:cs typeface="Arial MT"/>
              </a:rPr>
              <a:t>second</a:t>
            </a:r>
            <a:r>
              <a:rPr sz="1400" spc="-40" dirty="0">
                <a:latin typeface="Arial MT"/>
                <a:cs typeface="Arial MT"/>
              </a:rPr>
              <a:t> </a:t>
            </a:r>
            <a:r>
              <a:rPr sz="1400" dirty="0">
                <a:latin typeface="Arial MT"/>
                <a:cs typeface="Arial MT"/>
              </a:rPr>
              <a:t>finger</a:t>
            </a:r>
            <a:r>
              <a:rPr sz="1400" spc="-25" dirty="0">
                <a:latin typeface="Arial MT"/>
                <a:cs typeface="Arial MT"/>
              </a:rPr>
              <a:t> </a:t>
            </a:r>
            <a:r>
              <a:rPr sz="1400" dirty="0">
                <a:latin typeface="Arial MT"/>
                <a:cs typeface="Arial MT"/>
              </a:rPr>
              <a:t>mutually</a:t>
            </a:r>
            <a:r>
              <a:rPr sz="1400" spc="-40" dirty="0">
                <a:latin typeface="Arial MT"/>
                <a:cs typeface="Arial MT"/>
              </a:rPr>
              <a:t> </a:t>
            </a:r>
            <a:r>
              <a:rPr sz="1400" dirty="0">
                <a:latin typeface="Arial MT"/>
                <a:cs typeface="Arial MT"/>
              </a:rPr>
              <a:t>perpendicular</a:t>
            </a:r>
            <a:r>
              <a:rPr sz="1400" spc="-40" dirty="0">
                <a:latin typeface="Arial MT"/>
                <a:cs typeface="Arial MT"/>
              </a:rPr>
              <a:t> </a:t>
            </a:r>
            <a:r>
              <a:rPr sz="1400" dirty="0">
                <a:latin typeface="Arial MT"/>
                <a:cs typeface="Arial MT"/>
              </a:rPr>
              <a:t>to</a:t>
            </a:r>
            <a:r>
              <a:rPr sz="1400" spc="-15" dirty="0">
                <a:latin typeface="Arial MT"/>
                <a:cs typeface="Arial MT"/>
              </a:rPr>
              <a:t> </a:t>
            </a:r>
            <a:r>
              <a:rPr sz="1400" dirty="0">
                <a:latin typeface="Arial MT"/>
                <a:cs typeface="Arial MT"/>
              </a:rPr>
              <a:t>each</a:t>
            </a:r>
            <a:r>
              <a:rPr sz="1400" spc="-30" dirty="0">
                <a:latin typeface="Arial MT"/>
                <a:cs typeface="Arial MT"/>
              </a:rPr>
              <a:t> </a:t>
            </a:r>
            <a:r>
              <a:rPr sz="1400" dirty="0">
                <a:latin typeface="Arial MT"/>
                <a:cs typeface="Arial MT"/>
              </a:rPr>
              <a:t>other</a:t>
            </a:r>
            <a:r>
              <a:rPr sz="1400" spc="-35" dirty="0">
                <a:latin typeface="Arial MT"/>
                <a:cs typeface="Arial MT"/>
              </a:rPr>
              <a:t> </a:t>
            </a:r>
            <a:r>
              <a:rPr sz="1400" dirty="0">
                <a:latin typeface="Arial MT"/>
                <a:cs typeface="Arial MT"/>
              </a:rPr>
              <a:t>than</a:t>
            </a:r>
          </a:p>
          <a:p>
            <a:pPr marL="12700" marR="88900">
              <a:lnSpc>
                <a:spcPts val="1639"/>
              </a:lnSpc>
              <a:spcBef>
                <a:spcPts val="130"/>
              </a:spcBef>
              <a:buSzPct val="92857"/>
              <a:buChar char="•"/>
              <a:tabLst>
                <a:tab pos="76200" algn="l"/>
              </a:tabLst>
            </a:pPr>
            <a:r>
              <a:rPr sz="1400" spc="-5" dirty="0">
                <a:latin typeface="Arial MT"/>
                <a:cs typeface="Arial MT"/>
              </a:rPr>
              <a:t>The</a:t>
            </a:r>
            <a:r>
              <a:rPr sz="1400" spc="-20" dirty="0">
                <a:latin typeface="Arial MT"/>
                <a:cs typeface="Arial MT"/>
              </a:rPr>
              <a:t> </a:t>
            </a:r>
            <a:r>
              <a:rPr sz="1400" dirty="0">
                <a:latin typeface="Arial MT"/>
                <a:cs typeface="Arial MT"/>
              </a:rPr>
              <a:t>thumb</a:t>
            </a:r>
            <a:r>
              <a:rPr sz="1400" spc="-30" dirty="0">
                <a:latin typeface="Arial MT"/>
                <a:cs typeface="Arial MT"/>
              </a:rPr>
              <a:t> </a:t>
            </a:r>
            <a:r>
              <a:rPr sz="1400" dirty="0">
                <a:latin typeface="Arial MT"/>
                <a:cs typeface="Arial MT"/>
              </a:rPr>
              <a:t>is pointed</a:t>
            </a:r>
            <a:r>
              <a:rPr sz="1400" spc="-30" dirty="0">
                <a:latin typeface="Arial MT"/>
                <a:cs typeface="Arial MT"/>
              </a:rPr>
              <a:t> </a:t>
            </a:r>
            <a:r>
              <a:rPr sz="1400" dirty="0">
                <a:latin typeface="Arial MT"/>
                <a:cs typeface="Arial MT"/>
              </a:rPr>
              <a:t>in</a:t>
            </a:r>
            <a:r>
              <a:rPr sz="1400" spc="-5" dirty="0">
                <a:latin typeface="Arial MT"/>
                <a:cs typeface="Arial MT"/>
              </a:rPr>
              <a:t> </a:t>
            </a:r>
            <a:r>
              <a:rPr sz="1400" dirty="0">
                <a:latin typeface="Arial MT"/>
                <a:cs typeface="Arial MT"/>
              </a:rPr>
              <a:t>the</a:t>
            </a:r>
            <a:r>
              <a:rPr sz="1400" spc="-30" dirty="0">
                <a:latin typeface="Arial MT"/>
                <a:cs typeface="Arial MT"/>
              </a:rPr>
              <a:t> </a:t>
            </a:r>
            <a:r>
              <a:rPr sz="1400" dirty="0">
                <a:latin typeface="Arial MT"/>
                <a:cs typeface="Arial MT"/>
              </a:rPr>
              <a:t>direction</a:t>
            </a:r>
            <a:r>
              <a:rPr sz="1400" spc="-40" dirty="0">
                <a:latin typeface="Arial MT"/>
                <a:cs typeface="Arial MT"/>
              </a:rPr>
              <a:t> </a:t>
            </a:r>
            <a:r>
              <a:rPr sz="1400" dirty="0">
                <a:latin typeface="Arial MT"/>
                <a:cs typeface="Arial MT"/>
              </a:rPr>
              <a:t>of</a:t>
            </a:r>
            <a:r>
              <a:rPr sz="1400" spc="-15" dirty="0">
                <a:latin typeface="Arial MT"/>
                <a:cs typeface="Arial MT"/>
              </a:rPr>
              <a:t> </a:t>
            </a:r>
            <a:r>
              <a:rPr sz="1400" dirty="0">
                <a:latin typeface="Arial MT"/>
                <a:cs typeface="Arial MT"/>
              </a:rPr>
              <a:t>the</a:t>
            </a:r>
            <a:r>
              <a:rPr sz="1400" spc="-15" dirty="0">
                <a:latin typeface="Arial MT"/>
                <a:cs typeface="Arial MT"/>
              </a:rPr>
              <a:t> </a:t>
            </a:r>
            <a:r>
              <a:rPr sz="1400" dirty="0">
                <a:latin typeface="Arial MT"/>
                <a:cs typeface="Arial MT"/>
              </a:rPr>
              <a:t>motion</a:t>
            </a:r>
            <a:r>
              <a:rPr sz="1400" spc="-30" dirty="0">
                <a:latin typeface="Arial MT"/>
                <a:cs typeface="Arial MT"/>
              </a:rPr>
              <a:t> </a:t>
            </a:r>
            <a:r>
              <a:rPr sz="1400" dirty="0">
                <a:latin typeface="Arial MT"/>
                <a:cs typeface="Arial MT"/>
              </a:rPr>
              <a:t>of the</a:t>
            </a:r>
            <a:r>
              <a:rPr sz="1400" spc="-30" dirty="0">
                <a:latin typeface="Arial MT"/>
                <a:cs typeface="Arial MT"/>
              </a:rPr>
              <a:t> </a:t>
            </a:r>
            <a:r>
              <a:rPr sz="1400" dirty="0">
                <a:latin typeface="Arial MT"/>
                <a:cs typeface="Arial MT"/>
              </a:rPr>
              <a:t>conductor</a:t>
            </a:r>
            <a:r>
              <a:rPr sz="1400" spc="-40" dirty="0">
                <a:latin typeface="Arial MT"/>
                <a:cs typeface="Arial MT"/>
              </a:rPr>
              <a:t> </a:t>
            </a:r>
            <a:r>
              <a:rPr sz="1400" spc="-5" dirty="0">
                <a:latin typeface="Arial MT"/>
                <a:cs typeface="Arial MT"/>
              </a:rPr>
              <a:t>relative</a:t>
            </a:r>
            <a:r>
              <a:rPr sz="1400" spc="-20" dirty="0">
                <a:latin typeface="Arial MT"/>
                <a:cs typeface="Arial MT"/>
              </a:rPr>
              <a:t> </a:t>
            </a:r>
            <a:r>
              <a:rPr sz="1400" dirty="0">
                <a:latin typeface="Arial MT"/>
                <a:cs typeface="Arial MT"/>
              </a:rPr>
              <a:t>to</a:t>
            </a:r>
            <a:r>
              <a:rPr sz="1400" spc="-5" dirty="0">
                <a:latin typeface="Arial MT"/>
                <a:cs typeface="Arial MT"/>
              </a:rPr>
              <a:t> </a:t>
            </a:r>
            <a:r>
              <a:rPr sz="1400" dirty="0">
                <a:latin typeface="Arial MT"/>
                <a:cs typeface="Arial MT"/>
              </a:rPr>
              <a:t>the</a:t>
            </a:r>
            <a:r>
              <a:rPr sz="1400" spc="-30" dirty="0">
                <a:latin typeface="Arial MT"/>
                <a:cs typeface="Arial MT"/>
              </a:rPr>
              <a:t> </a:t>
            </a:r>
            <a:r>
              <a:rPr sz="1400" dirty="0">
                <a:latin typeface="Arial MT"/>
                <a:cs typeface="Arial MT"/>
              </a:rPr>
              <a:t>magnetic</a:t>
            </a:r>
            <a:r>
              <a:rPr sz="1400" spc="-35" dirty="0">
                <a:latin typeface="Arial MT"/>
                <a:cs typeface="Arial MT"/>
              </a:rPr>
              <a:t> </a:t>
            </a:r>
            <a:r>
              <a:rPr sz="1400" dirty="0">
                <a:latin typeface="Arial MT"/>
                <a:cs typeface="Arial MT"/>
              </a:rPr>
              <a:t>field</a:t>
            </a:r>
            <a:r>
              <a:rPr sz="1400" spc="15" dirty="0">
                <a:latin typeface="Arial MT"/>
                <a:cs typeface="Arial MT"/>
              </a:rPr>
              <a:t> </a:t>
            </a:r>
            <a:r>
              <a:rPr sz="1400" dirty="0">
                <a:latin typeface="Arial MT"/>
                <a:cs typeface="Arial MT"/>
              </a:rPr>
              <a:t>i.e</a:t>
            </a:r>
            <a:r>
              <a:rPr sz="1400" spc="-20" dirty="0">
                <a:latin typeface="Arial MT"/>
                <a:cs typeface="Arial MT"/>
              </a:rPr>
              <a:t> </a:t>
            </a:r>
            <a:r>
              <a:rPr sz="1400" dirty="0">
                <a:latin typeface="Arial MT"/>
                <a:cs typeface="Arial MT"/>
              </a:rPr>
              <a:t>direction </a:t>
            </a:r>
            <a:r>
              <a:rPr sz="1400" spc="-370" dirty="0">
                <a:latin typeface="Arial MT"/>
                <a:cs typeface="Arial MT"/>
              </a:rPr>
              <a:t> </a:t>
            </a:r>
            <a:r>
              <a:rPr sz="1400" dirty="0">
                <a:latin typeface="Arial MT"/>
                <a:cs typeface="Arial MT"/>
              </a:rPr>
              <a:t>of</a:t>
            </a:r>
            <a:r>
              <a:rPr sz="1400" spc="-20" dirty="0">
                <a:latin typeface="Arial MT"/>
                <a:cs typeface="Arial MT"/>
              </a:rPr>
              <a:t> </a:t>
            </a:r>
            <a:r>
              <a:rPr sz="1400" dirty="0">
                <a:latin typeface="Arial MT"/>
                <a:cs typeface="Arial MT"/>
              </a:rPr>
              <a:t>the</a:t>
            </a:r>
            <a:r>
              <a:rPr sz="1400" spc="-20" dirty="0">
                <a:latin typeface="Arial MT"/>
                <a:cs typeface="Arial MT"/>
              </a:rPr>
              <a:t> </a:t>
            </a:r>
            <a:r>
              <a:rPr sz="1400" dirty="0">
                <a:latin typeface="Arial MT"/>
                <a:cs typeface="Arial MT"/>
              </a:rPr>
              <a:t>force.</a:t>
            </a:r>
          </a:p>
          <a:p>
            <a:pPr marL="75565" indent="-63500">
              <a:lnSpc>
                <a:spcPts val="1635"/>
              </a:lnSpc>
              <a:buSzPct val="92857"/>
              <a:buChar char="•"/>
              <a:tabLst>
                <a:tab pos="76200" algn="l"/>
              </a:tabLst>
            </a:pPr>
            <a:r>
              <a:rPr sz="1400" spc="-5" dirty="0">
                <a:latin typeface="Arial MT"/>
                <a:cs typeface="Arial MT"/>
              </a:rPr>
              <a:t>The</a:t>
            </a:r>
            <a:r>
              <a:rPr sz="1400" spc="-25" dirty="0">
                <a:latin typeface="Arial MT"/>
                <a:cs typeface="Arial MT"/>
              </a:rPr>
              <a:t> </a:t>
            </a:r>
            <a:r>
              <a:rPr sz="1400" dirty="0">
                <a:latin typeface="Arial MT"/>
                <a:cs typeface="Arial MT"/>
              </a:rPr>
              <a:t>forefinger</a:t>
            </a:r>
            <a:r>
              <a:rPr sz="1400" spc="-50" dirty="0">
                <a:latin typeface="Arial MT"/>
                <a:cs typeface="Arial MT"/>
              </a:rPr>
              <a:t> </a:t>
            </a:r>
            <a:r>
              <a:rPr sz="1400" dirty="0">
                <a:latin typeface="Arial MT"/>
                <a:cs typeface="Arial MT"/>
              </a:rPr>
              <a:t>is</a:t>
            </a:r>
            <a:r>
              <a:rPr sz="1400" spc="-5" dirty="0">
                <a:latin typeface="Arial MT"/>
                <a:cs typeface="Arial MT"/>
              </a:rPr>
              <a:t> </a:t>
            </a:r>
            <a:r>
              <a:rPr sz="1400" dirty="0">
                <a:latin typeface="Arial MT"/>
                <a:cs typeface="Arial MT"/>
              </a:rPr>
              <a:t>pointed</a:t>
            </a:r>
            <a:r>
              <a:rPr sz="1400" spc="-45" dirty="0">
                <a:latin typeface="Arial MT"/>
                <a:cs typeface="Arial MT"/>
              </a:rPr>
              <a:t> </a:t>
            </a:r>
            <a:r>
              <a:rPr sz="1400" dirty="0">
                <a:latin typeface="Arial MT"/>
                <a:cs typeface="Arial MT"/>
              </a:rPr>
              <a:t>in</a:t>
            </a:r>
            <a:r>
              <a:rPr sz="1400" spc="-10" dirty="0">
                <a:latin typeface="Arial MT"/>
                <a:cs typeface="Arial MT"/>
              </a:rPr>
              <a:t> </a:t>
            </a:r>
            <a:r>
              <a:rPr sz="1400" dirty="0">
                <a:latin typeface="Arial MT"/>
                <a:cs typeface="Arial MT"/>
              </a:rPr>
              <a:t>the</a:t>
            </a:r>
            <a:r>
              <a:rPr sz="1400" spc="-25" dirty="0">
                <a:latin typeface="Arial MT"/>
                <a:cs typeface="Arial MT"/>
              </a:rPr>
              <a:t> </a:t>
            </a:r>
            <a:r>
              <a:rPr sz="1400" dirty="0">
                <a:latin typeface="Arial MT"/>
                <a:cs typeface="Arial MT"/>
              </a:rPr>
              <a:t>direction</a:t>
            </a:r>
            <a:r>
              <a:rPr sz="1400" spc="-45" dirty="0">
                <a:latin typeface="Arial MT"/>
                <a:cs typeface="Arial MT"/>
              </a:rPr>
              <a:t> </a:t>
            </a:r>
            <a:r>
              <a:rPr sz="1400" dirty="0">
                <a:latin typeface="Arial MT"/>
                <a:cs typeface="Arial MT"/>
              </a:rPr>
              <a:t>of</a:t>
            </a:r>
            <a:r>
              <a:rPr sz="1400" spc="-20" dirty="0">
                <a:latin typeface="Arial MT"/>
                <a:cs typeface="Arial MT"/>
              </a:rPr>
              <a:t> </a:t>
            </a:r>
            <a:r>
              <a:rPr sz="1400" dirty="0">
                <a:latin typeface="Arial MT"/>
                <a:cs typeface="Arial MT"/>
              </a:rPr>
              <a:t>the</a:t>
            </a:r>
            <a:r>
              <a:rPr sz="1400" spc="-20" dirty="0">
                <a:latin typeface="Arial MT"/>
                <a:cs typeface="Arial MT"/>
              </a:rPr>
              <a:t> </a:t>
            </a:r>
            <a:r>
              <a:rPr sz="1400" dirty="0">
                <a:latin typeface="Arial MT"/>
                <a:cs typeface="Arial MT"/>
              </a:rPr>
              <a:t>magnetic</a:t>
            </a:r>
            <a:r>
              <a:rPr sz="1400" spc="-20" dirty="0">
                <a:latin typeface="Arial MT"/>
                <a:cs typeface="Arial MT"/>
              </a:rPr>
              <a:t> </a:t>
            </a:r>
            <a:r>
              <a:rPr sz="1300" dirty="0">
                <a:latin typeface="Calibri"/>
                <a:cs typeface="Calibri"/>
              </a:rPr>
              <a:t>f</a:t>
            </a:r>
            <a:r>
              <a:rPr sz="1400" dirty="0">
                <a:latin typeface="Arial MT"/>
                <a:cs typeface="Arial MT"/>
              </a:rPr>
              <a:t>ield.</a:t>
            </a:r>
          </a:p>
          <a:p>
            <a:pPr marL="75565" indent="-63500">
              <a:lnSpc>
                <a:spcPct val="100000"/>
              </a:lnSpc>
              <a:buSzPct val="92857"/>
              <a:buChar char="•"/>
              <a:tabLst>
                <a:tab pos="76200" algn="l"/>
              </a:tabLst>
            </a:pPr>
            <a:r>
              <a:rPr sz="1400" spc="-5" dirty="0">
                <a:latin typeface="Arial MT"/>
                <a:cs typeface="Arial MT"/>
              </a:rPr>
              <a:t>The</a:t>
            </a:r>
            <a:r>
              <a:rPr sz="1400" spc="-20" dirty="0">
                <a:latin typeface="Arial MT"/>
                <a:cs typeface="Arial MT"/>
              </a:rPr>
              <a:t> </a:t>
            </a:r>
            <a:r>
              <a:rPr sz="1400" dirty="0">
                <a:latin typeface="Arial MT"/>
                <a:cs typeface="Arial MT"/>
              </a:rPr>
              <a:t>middle</a:t>
            </a:r>
            <a:r>
              <a:rPr sz="1400" spc="-15" dirty="0">
                <a:latin typeface="Arial MT"/>
                <a:cs typeface="Arial MT"/>
              </a:rPr>
              <a:t> </a:t>
            </a:r>
            <a:r>
              <a:rPr sz="1400" dirty="0">
                <a:latin typeface="Arial MT"/>
                <a:cs typeface="Arial MT"/>
              </a:rPr>
              <a:t>finger</a:t>
            </a:r>
            <a:r>
              <a:rPr sz="1400" spc="-30" dirty="0">
                <a:latin typeface="Arial MT"/>
                <a:cs typeface="Arial MT"/>
              </a:rPr>
              <a:t> </a:t>
            </a:r>
            <a:r>
              <a:rPr sz="1400" dirty="0">
                <a:latin typeface="Arial MT"/>
                <a:cs typeface="Arial MT"/>
              </a:rPr>
              <a:t>represents</a:t>
            </a:r>
            <a:r>
              <a:rPr sz="1400" spc="-45" dirty="0">
                <a:latin typeface="Arial MT"/>
                <a:cs typeface="Arial MT"/>
              </a:rPr>
              <a:t> </a:t>
            </a:r>
            <a:r>
              <a:rPr sz="1400" dirty="0">
                <a:latin typeface="Arial MT"/>
                <a:cs typeface="Arial MT"/>
              </a:rPr>
              <a:t>the</a:t>
            </a:r>
            <a:r>
              <a:rPr sz="1400" spc="-20" dirty="0">
                <a:latin typeface="Arial MT"/>
                <a:cs typeface="Arial MT"/>
              </a:rPr>
              <a:t> </a:t>
            </a:r>
            <a:r>
              <a:rPr sz="1400" dirty="0">
                <a:latin typeface="Arial MT"/>
                <a:cs typeface="Arial MT"/>
              </a:rPr>
              <a:t>direction</a:t>
            </a:r>
            <a:r>
              <a:rPr sz="1400" spc="-40" dirty="0">
                <a:latin typeface="Arial MT"/>
                <a:cs typeface="Arial MT"/>
              </a:rPr>
              <a:t> </a:t>
            </a:r>
            <a:r>
              <a:rPr sz="1400" dirty="0">
                <a:latin typeface="Arial MT"/>
                <a:cs typeface="Arial MT"/>
              </a:rPr>
              <a:t>of</a:t>
            </a:r>
            <a:r>
              <a:rPr sz="1400" spc="-10" dirty="0">
                <a:latin typeface="Arial MT"/>
                <a:cs typeface="Arial MT"/>
              </a:rPr>
              <a:t> </a:t>
            </a:r>
            <a:r>
              <a:rPr sz="1400" dirty="0">
                <a:latin typeface="Arial MT"/>
                <a:cs typeface="Arial MT"/>
              </a:rPr>
              <a:t>the</a:t>
            </a:r>
            <a:r>
              <a:rPr sz="1400" spc="-20" dirty="0">
                <a:latin typeface="Arial MT"/>
                <a:cs typeface="Arial MT"/>
              </a:rPr>
              <a:t> </a:t>
            </a:r>
            <a:r>
              <a:rPr sz="1400" dirty="0">
                <a:latin typeface="Arial MT"/>
                <a:cs typeface="Arial MT"/>
              </a:rPr>
              <a:t>induced</a:t>
            </a:r>
            <a:r>
              <a:rPr sz="1400" spc="-25" dirty="0">
                <a:latin typeface="Arial MT"/>
                <a:cs typeface="Arial MT"/>
              </a:rPr>
              <a:t> </a:t>
            </a:r>
            <a:r>
              <a:rPr sz="1400" dirty="0">
                <a:latin typeface="Arial MT"/>
                <a:cs typeface="Arial MT"/>
              </a:rPr>
              <a:t>or</a:t>
            </a:r>
            <a:r>
              <a:rPr sz="1400" spc="-20" dirty="0">
                <a:latin typeface="Arial MT"/>
                <a:cs typeface="Arial MT"/>
              </a:rPr>
              <a:t> </a:t>
            </a:r>
            <a:r>
              <a:rPr sz="1400" dirty="0">
                <a:latin typeface="Arial MT"/>
                <a:cs typeface="Arial MT"/>
              </a:rPr>
              <a:t>generated</a:t>
            </a:r>
            <a:r>
              <a:rPr sz="1400" spc="-40" dirty="0">
                <a:latin typeface="Arial MT"/>
                <a:cs typeface="Arial MT"/>
              </a:rPr>
              <a:t> </a:t>
            </a:r>
            <a:r>
              <a:rPr sz="1400" dirty="0">
                <a:latin typeface="Arial MT"/>
                <a:cs typeface="Arial MT"/>
              </a:rPr>
              <a:t>current</a:t>
            </a:r>
            <a:r>
              <a:rPr sz="1400" spc="-35" dirty="0">
                <a:latin typeface="Arial MT"/>
                <a:cs typeface="Arial MT"/>
              </a:rPr>
              <a:t> </a:t>
            </a:r>
            <a:r>
              <a:rPr sz="1400" spc="-5" dirty="0">
                <a:latin typeface="Arial MT"/>
                <a:cs typeface="Arial MT"/>
              </a:rPr>
              <a:t>within</a:t>
            </a:r>
            <a:r>
              <a:rPr sz="1400" spc="-10" dirty="0">
                <a:latin typeface="Arial MT"/>
                <a:cs typeface="Arial MT"/>
              </a:rPr>
              <a:t> </a:t>
            </a:r>
            <a:r>
              <a:rPr sz="1400" dirty="0">
                <a:latin typeface="Arial MT"/>
                <a:cs typeface="Arial MT"/>
              </a:rPr>
              <a:t>the</a:t>
            </a:r>
            <a:r>
              <a:rPr sz="1400" spc="-15" dirty="0">
                <a:latin typeface="Arial MT"/>
                <a:cs typeface="Arial MT"/>
              </a:rPr>
              <a:t> </a:t>
            </a:r>
            <a:r>
              <a:rPr sz="1400" spc="-10" dirty="0">
                <a:latin typeface="Arial MT"/>
                <a:cs typeface="Arial MT"/>
              </a:rPr>
              <a:t>conductor.</a:t>
            </a:r>
            <a:endParaRPr sz="1400" dirty="0">
              <a:latin typeface="Arial MT"/>
              <a:cs typeface="Arial MT"/>
            </a:endParaRPr>
          </a:p>
        </p:txBody>
      </p:sp>
    </p:spTree>
    <p:extLst>
      <p:ext uri="{BB962C8B-B14F-4D97-AF65-F5344CB8AC3E}">
        <p14:creationId xmlns:p14="http://schemas.microsoft.com/office/powerpoint/2010/main" val="336556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9"/>
          <p:cNvSpPr txBox="1">
            <a:spLocks noGrp="1"/>
          </p:cNvSpPr>
          <p:nvPr>
            <p:ph type="title"/>
          </p:nvPr>
        </p:nvSpPr>
        <p:spPr>
          <a:xfrm>
            <a:off x="457200" y="990600"/>
            <a:ext cx="8229600" cy="1752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FF0000"/>
              </a:buClr>
              <a:buSzPts val="2800"/>
              <a:buFont typeface="Arial"/>
              <a:buNone/>
            </a:pPr>
            <a:r>
              <a:rPr lang="en-US" sz="2800" b="0" i="0" u="none">
                <a:solidFill>
                  <a:srgbClr val="FF0000"/>
                </a:solidFill>
                <a:latin typeface="Arial"/>
                <a:ea typeface="Arial"/>
                <a:cs typeface="Arial"/>
                <a:sym typeface="Arial"/>
              </a:rPr>
              <a:t>          PRINCIPLE OF TRANSFORMER</a:t>
            </a:r>
            <a:br>
              <a:rPr lang="en-US" sz="2800" b="0" i="0" u="none">
                <a:solidFill>
                  <a:srgbClr val="FF0000"/>
                </a:solidFill>
                <a:latin typeface="Arial"/>
                <a:ea typeface="Arial"/>
                <a:cs typeface="Arial"/>
                <a:sym typeface="Arial"/>
              </a:rPr>
            </a:br>
            <a:r>
              <a:rPr lang="en-US" sz="2000" b="0" i="0" u="none">
                <a:solidFill>
                  <a:srgbClr val="FF0000"/>
                </a:solidFill>
                <a:latin typeface="Arial"/>
                <a:ea typeface="Arial"/>
                <a:cs typeface="Arial"/>
                <a:sym typeface="Arial"/>
              </a:rPr>
              <a:t/>
            </a:r>
            <a:br>
              <a:rPr lang="en-US" sz="2000" b="0" i="0" u="none">
                <a:solidFill>
                  <a:srgbClr val="FF0000"/>
                </a:solidFill>
                <a:latin typeface="Arial"/>
                <a:ea typeface="Arial"/>
                <a:cs typeface="Arial"/>
                <a:sym typeface="Arial"/>
              </a:rPr>
            </a:br>
            <a:r>
              <a:rPr lang="en-US" sz="2400" b="0" i="0" u="none">
                <a:solidFill>
                  <a:srgbClr val="92D050"/>
                </a:solidFill>
                <a:latin typeface="Arial"/>
                <a:ea typeface="Arial"/>
                <a:cs typeface="Arial"/>
                <a:sym typeface="Arial"/>
              </a:rPr>
              <a:t>It works on the </a:t>
            </a:r>
            <a:r>
              <a:rPr lang="en-US" sz="2400" b="1" i="0" u="none">
                <a:solidFill>
                  <a:srgbClr val="92D050"/>
                </a:solidFill>
                <a:latin typeface="Arial"/>
                <a:ea typeface="Arial"/>
                <a:cs typeface="Arial"/>
                <a:sym typeface="Arial"/>
              </a:rPr>
              <a:t>principle</a:t>
            </a:r>
            <a:r>
              <a:rPr lang="en-US" sz="2400" b="0" i="0" u="none">
                <a:solidFill>
                  <a:srgbClr val="92D050"/>
                </a:solidFill>
                <a:latin typeface="Arial"/>
                <a:ea typeface="Arial"/>
                <a:cs typeface="Arial"/>
                <a:sym typeface="Arial"/>
              </a:rPr>
              <a:t> of </a:t>
            </a:r>
            <a:r>
              <a:rPr lang="en-US" sz="2400" b="0" i="0" u="none">
                <a:solidFill>
                  <a:srgbClr val="0070C0"/>
                </a:solidFill>
                <a:latin typeface="Arial"/>
                <a:ea typeface="Arial"/>
                <a:cs typeface="Arial"/>
                <a:sym typeface="Arial"/>
              </a:rPr>
              <a:t>Electromagnetic induction</a:t>
            </a:r>
            <a:r>
              <a:rPr lang="en-US" sz="2400" b="0" i="0" u="none">
                <a:solidFill>
                  <a:srgbClr val="92D050"/>
                </a:solidFill>
                <a:latin typeface="Arial"/>
                <a:ea typeface="Arial"/>
                <a:cs typeface="Arial"/>
                <a:sym typeface="Arial"/>
              </a:rPr>
              <a:t>. </a:t>
            </a:r>
            <a:r>
              <a:rPr lang="en-US" sz="2000" b="0" i="0" u="none">
                <a:solidFill>
                  <a:srgbClr val="222222"/>
                </a:solidFill>
                <a:latin typeface="Arial"/>
                <a:ea typeface="Arial"/>
                <a:cs typeface="Arial"/>
                <a:sym typeface="Arial"/>
              </a:rPr>
              <a:t/>
            </a:r>
            <a:br>
              <a:rPr lang="en-US" sz="2000" b="0" i="0" u="none">
                <a:solidFill>
                  <a:srgbClr val="222222"/>
                </a:solidFill>
                <a:latin typeface="Arial"/>
                <a:ea typeface="Arial"/>
                <a:cs typeface="Arial"/>
                <a:sym typeface="Arial"/>
              </a:rPr>
            </a:br>
            <a:r>
              <a:rPr lang="en-US" sz="2000" b="0" i="0" u="none">
                <a:solidFill>
                  <a:srgbClr val="222222"/>
                </a:solidFill>
                <a:latin typeface="Arial"/>
                <a:ea typeface="Arial"/>
                <a:cs typeface="Arial"/>
                <a:sym typeface="Arial"/>
              </a:rPr>
              <a:t/>
            </a:r>
            <a:br>
              <a:rPr lang="en-US" sz="2000" b="0" i="0" u="none">
                <a:solidFill>
                  <a:srgbClr val="222222"/>
                </a:solidFill>
                <a:latin typeface="Arial"/>
                <a:ea typeface="Arial"/>
                <a:cs typeface="Arial"/>
                <a:sym typeface="Arial"/>
              </a:rPr>
            </a:br>
            <a:r>
              <a:rPr lang="en-US" sz="2000" b="0" i="0" u="none">
                <a:solidFill>
                  <a:srgbClr val="00B0F0"/>
                </a:solidFill>
                <a:latin typeface="Arial"/>
                <a:ea typeface="Arial"/>
                <a:cs typeface="Arial"/>
                <a:sym typeface="Arial"/>
              </a:rPr>
              <a:t>The current flowing in the primary winding of the transformers creates a magnetic field, magnetic flux flows to the secondary side of the transformers, which induces EMF in the winding and current flows when the circuit is closed.</a:t>
            </a:r>
            <a:r>
              <a:rPr lang="en-US" sz="2000" b="0" i="0" u="none">
                <a:solidFill>
                  <a:srgbClr val="222222"/>
                </a:solidFill>
                <a:latin typeface="Arial"/>
                <a:ea typeface="Arial"/>
                <a:cs typeface="Arial"/>
                <a:sym typeface="Arial"/>
              </a:rPr>
              <a:t/>
            </a:r>
            <a:br>
              <a:rPr lang="en-US" sz="2000" b="0" i="0" u="none">
                <a:solidFill>
                  <a:srgbClr val="222222"/>
                </a:solidFill>
                <a:latin typeface="Arial"/>
                <a:ea typeface="Arial"/>
                <a:cs typeface="Arial"/>
                <a:sym typeface="Arial"/>
              </a:rPr>
            </a:br>
            <a:r>
              <a:rPr lang="en-US" sz="2000" b="0" i="0" u="none">
                <a:solidFill>
                  <a:schemeClr val="dk1"/>
                </a:solidFill>
                <a:latin typeface="Calibri"/>
                <a:ea typeface="Calibri"/>
                <a:cs typeface="Calibri"/>
                <a:sym typeface="Calibri"/>
              </a:rPr>
              <a:t/>
            </a:r>
            <a:br>
              <a:rPr lang="en-US" sz="2000" b="0" i="0" u="none">
                <a:solidFill>
                  <a:schemeClr val="dk1"/>
                </a:solidFill>
                <a:latin typeface="Calibri"/>
                <a:ea typeface="Calibri"/>
                <a:cs typeface="Calibri"/>
                <a:sym typeface="Calibri"/>
              </a:rPr>
            </a:br>
            <a:endParaRPr/>
          </a:p>
        </p:txBody>
      </p:sp>
      <p:pic>
        <p:nvPicPr>
          <p:cNvPr id="169" name="Google Shape;169;p9"/>
          <p:cNvPicPr preferRelativeResize="0"/>
          <p:nvPr/>
        </p:nvPicPr>
        <p:blipFill rotWithShape="1">
          <a:blip r:embed="rId3">
            <a:alphaModFix/>
          </a:blip>
          <a:srcRect/>
          <a:stretch/>
        </p:blipFill>
        <p:spPr>
          <a:xfrm>
            <a:off x="685800" y="2971800"/>
            <a:ext cx="5562600" cy="2413000"/>
          </a:xfrm>
          <a:prstGeom prst="rect">
            <a:avLst/>
          </a:prstGeom>
          <a:noFill/>
          <a:ln>
            <a:noFill/>
          </a:ln>
        </p:spPr>
      </p:pic>
      <p:sp>
        <p:nvSpPr>
          <p:cNvPr id="170" name="Google Shape;170;p9"/>
          <p:cNvSpPr txBox="1"/>
          <p:nvPr/>
        </p:nvSpPr>
        <p:spPr>
          <a:xfrm>
            <a:off x="114300" y="5635625"/>
            <a:ext cx="8915400" cy="923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1800"/>
              <a:buFont typeface="Arial"/>
              <a:buNone/>
            </a:pPr>
            <a:r>
              <a:rPr lang="en-US" sz="1800" b="1" i="0" u="none">
                <a:solidFill>
                  <a:srgbClr val="0070C0"/>
                </a:solidFill>
                <a:latin typeface="Arial"/>
                <a:ea typeface="Arial"/>
                <a:cs typeface="Arial"/>
                <a:sym typeface="Arial"/>
              </a:rPr>
              <a:t>A varying current in one coil of the transformer produces a varying magnetic field, which in turn induces a varying electromotive force (emf) or "voltage" in a second coil.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5" y="2579371"/>
            <a:ext cx="3511868" cy="1928733"/>
          </a:xfrm>
          <a:prstGeom prst="rect">
            <a:avLst/>
          </a:prstGeom>
        </p:spPr>
        <p:txBody>
          <a:bodyPr vert="horz" wrap="square" lIns="0" tIns="12700" rIns="0" bIns="0" rtlCol="0">
            <a:spAutoFit/>
          </a:bodyPr>
          <a:lstStyle/>
          <a:p>
            <a:pPr marL="12700">
              <a:lnSpc>
                <a:spcPts val="2135"/>
              </a:lnSpc>
              <a:spcBef>
                <a:spcPts val="100"/>
              </a:spcBef>
            </a:pPr>
            <a:r>
              <a:rPr sz="1800" spc="-5" dirty="0">
                <a:latin typeface="Arial MT"/>
                <a:cs typeface="Arial MT"/>
              </a:rPr>
              <a:t>Which</a:t>
            </a:r>
            <a:r>
              <a:rPr sz="1800" spc="-10" dirty="0">
                <a:latin typeface="Arial MT"/>
                <a:cs typeface="Arial MT"/>
              </a:rPr>
              <a:t> </a:t>
            </a:r>
            <a:r>
              <a:rPr sz="1800" spc="-5" dirty="0">
                <a:latin typeface="Arial MT"/>
                <a:cs typeface="Arial MT"/>
              </a:rPr>
              <a:t>part</a:t>
            </a:r>
            <a:r>
              <a:rPr sz="1800" spc="5" dirty="0">
                <a:latin typeface="Arial MT"/>
                <a:cs typeface="Arial MT"/>
              </a:rPr>
              <a:t> </a:t>
            </a:r>
            <a:r>
              <a:rPr sz="1800" dirty="0">
                <a:latin typeface="Arial MT"/>
                <a:cs typeface="Arial MT"/>
              </a:rPr>
              <a:t>of </a:t>
            </a:r>
            <a:r>
              <a:rPr sz="1800" spc="-5" dirty="0">
                <a:latin typeface="Arial MT"/>
                <a:cs typeface="Arial MT"/>
              </a:rPr>
              <a:t>DC</a:t>
            </a:r>
            <a:r>
              <a:rPr sz="1800" dirty="0">
                <a:latin typeface="Arial MT"/>
                <a:cs typeface="Arial MT"/>
              </a:rPr>
              <a:t> </a:t>
            </a:r>
            <a:r>
              <a:rPr sz="1800" spc="-5" dirty="0">
                <a:latin typeface="Arial MT"/>
                <a:cs typeface="Arial MT"/>
              </a:rPr>
              <a:t>motor</a:t>
            </a:r>
            <a:r>
              <a:rPr sz="1800" dirty="0">
                <a:latin typeface="Arial MT"/>
                <a:cs typeface="Arial MT"/>
              </a:rPr>
              <a:t> </a:t>
            </a:r>
            <a:r>
              <a:rPr sz="1800" spc="-5" dirty="0">
                <a:latin typeface="Arial MT"/>
                <a:cs typeface="Arial MT"/>
              </a:rPr>
              <a:t>can</a:t>
            </a:r>
            <a:r>
              <a:rPr sz="1800" spc="10" dirty="0">
                <a:latin typeface="Arial MT"/>
                <a:cs typeface="Arial MT"/>
              </a:rPr>
              <a:t> </a:t>
            </a:r>
            <a:r>
              <a:rPr sz="1800" spc="-5" dirty="0">
                <a:latin typeface="Arial MT"/>
                <a:cs typeface="Arial MT"/>
              </a:rPr>
              <a:t>sustain</a:t>
            </a:r>
            <a:r>
              <a:rPr sz="1800" spc="-10" dirty="0">
                <a:latin typeface="Arial MT"/>
                <a:cs typeface="Arial MT"/>
              </a:rPr>
              <a:t> </a:t>
            </a:r>
            <a:r>
              <a:rPr sz="1800" spc="-5" dirty="0">
                <a:latin typeface="Arial MT"/>
                <a:cs typeface="Arial MT"/>
              </a:rPr>
              <a:t>maximum</a:t>
            </a:r>
            <a:endParaRPr sz="1800">
              <a:latin typeface="Arial MT"/>
              <a:cs typeface="Arial MT"/>
            </a:endParaRPr>
          </a:p>
          <a:p>
            <a:pPr marL="12700">
              <a:lnSpc>
                <a:spcPts val="2135"/>
              </a:lnSpc>
            </a:pPr>
            <a:r>
              <a:rPr sz="1800" spc="-5" dirty="0">
                <a:latin typeface="Arial MT"/>
                <a:cs typeface="Arial MT"/>
              </a:rPr>
              <a:t>temperature</a:t>
            </a:r>
            <a:r>
              <a:rPr sz="1800" spc="-30" dirty="0">
                <a:latin typeface="Arial MT"/>
                <a:cs typeface="Arial MT"/>
              </a:rPr>
              <a:t> </a:t>
            </a:r>
            <a:r>
              <a:rPr sz="1800" spc="-5" dirty="0">
                <a:latin typeface="Arial MT"/>
                <a:cs typeface="Arial MT"/>
              </a:rPr>
              <a:t>rise?</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Armature</a:t>
            </a:r>
            <a:r>
              <a:rPr sz="1800" spc="-30" dirty="0">
                <a:latin typeface="Arial MT"/>
                <a:cs typeface="Arial MT"/>
              </a:rPr>
              <a:t> </a:t>
            </a:r>
            <a:r>
              <a:rPr sz="1800" spc="-5" dirty="0">
                <a:latin typeface="Arial MT"/>
                <a:cs typeface="Arial MT"/>
              </a:rPr>
              <a:t>Winding</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Field</a:t>
            </a:r>
            <a:r>
              <a:rPr sz="1800" spc="-35" dirty="0">
                <a:latin typeface="Arial MT"/>
                <a:cs typeface="Arial MT"/>
              </a:rPr>
              <a:t> </a:t>
            </a:r>
            <a:r>
              <a:rPr sz="1800" spc="-10" dirty="0">
                <a:latin typeface="Arial MT"/>
                <a:cs typeface="Arial MT"/>
              </a:rPr>
              <a:t>winding</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Slip</a:t>
            </a:r>
            <a:r>
              <a:rPr sz="1800" spc="-35" dirty="0">
                <a:latin typeface="Arial MT"/>
                <a:cs typeface="Arial MT"/>
              </a:rPr>
              <a:t> </a:t>
            </a:r>
            <a:r>
              <a:rPr sz="1800" spc="-5" dirty="0">
                <a:latin typeface="Arial MT"/>
                <a:cs typeface="Arial MT"/>
              </a:rPr>
              <a:t>Ring</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Commutator</a:t>
            </a:r>
            <a:endParaRPr sz="1800">
              <a:latin typeface="Arial MT"/>
              <a:cs typeface="Arial MT"/>
            </a:endParaRPr>
          </a:p>
        </p:txBody>
      </p:sp>
    </p:spTree>
    <p:extLst>
      <p:ext uri="{BB962C8B-B14F-4D97-AF65-F5344CB8AC3E}">
        <p14:creationId xmlns:p14="http://schemas.microsoft.com/office/powerpoint/2010/main" val="26351891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6" y="2293111"/>
            <a:ext cx="4179570" cy="3046988"/>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Commutator</a:t>
            </a:r>
            <a:endParaRPr sz="1800">
              <a:latin typeface="Calibri"/>
              <a:cs typeface="Calibri"/>
            </a:endParaRPr>
          </a:p>
          <a:p>
            <a:pPr marL="12700">
              <a:lnSpc>
                <a:spcPct val="100000"/>
              </a:lnSpc>
            </a:pPr>
            <a:r>
              <a:rPr sz="1800" spc="-5" dirty="0">
                <a:latin typeface="Calibri"/>
                <a:cs typeface="Calibri"/>
              </a:rPr>
              <a:t>Explanation:</a:t>
            </a:r>
            <a:endParaRPr sz="1800">
              <a:latin typeface="Calibri"/>
              <a:cs typeface="Calibri"/>
            </a:endParaRPr>
          </a:p>
          <a:p>
            <a:pPr marL="93345" indent="-81280">
              <a:lnSpc>
                <a:spcPct val="100000"/>
              </a:lnSpc>
              <a:spcBef>
                <a:spcPts val="25"/>
              </a:spcBef>
              <a:buSzPct val="94444"/>
              <a:buChar char="•"/>
              <a:tabLst>
                <a:tab pos="93980" algn="l"/>
              </a:tabLst>
            </a:pPr>
            <a:r>
              <a:rPr sz="1800" dirty="0">
                <a:latin typeface="Arial MT"/>
                <a:cs typeface="Arial MT"/>
              </a:rPr>
              <a:t>The</a:t>
            </a:r>
            <a:r>
              <a:rPr sz="1800" spc="-20" dirty="0">
                <a:latin typeface="Arial MT"/>
                <a:cs typeface="Arial MT"/>
              </a:rPr>
              <a:t> </a:t>
            </a:r>
            <a:r>
              <a:rPr sz="1800" spc="-5" dirty="0">
                <a:latin typeface="Arial MT"/>
                <a:cs typeface="Arial MT"/>
              </a:rPr>
              <a:t>commutator</a:t>
            </a:r>
            <a:r>
              <a:rPr sz="1800" dirty="0">
                <a:latin typeface="Arial MT"/>
                <a:cs typeface="Arial MT"/>
              </a:rPr>
              <a:t> </a:t>
            </a:r>
            <a:r>
              <a:rPr sz="1800" spc="-5" dirty="0">
                <a:latin typeface="Arial MT"/>
                <a:cs typeface="Arial MT"/>
              </a:rPr>
              <a:t>is</a:t>
            </a:r>
            <a:r>
              <a:rPr sz="1800" dirty="0">
                <a:latin typeface="Arial MT"/>
                <a:cs typeface="Arial MT"/>
              </a:rPr>
              <a:t> </a:t>
            </a:r>
            <a:r>
              <a:rPr sz="1800" spc="-5" dirty="0">
                <a:latin typeface="Arial MT"/>
                <a:cs typeface="Arial MT"/>
              </a:rPr>
              <a:t>made</a:t>
            </a:r>
            <a:r>
              <a:rPr sz="1800" spc="10" dirty="0">
                <a:latin typeface="Arial MT"/>
                <a:cs typeface="Arial MT"/>
              </a:rPr>
              <a:t> </a:t>
            </a:r>
            <a:r>
              <a:rPr sz="1800" spc="-5" dirty="0">
                <a:latin typeface="Arial MT"/>
                <a:cs typeface="Arial MT"/>
              </a:rPr>
              <a:t>up</a:t>
            </a:r>
            <a:r>
              <a:rPr sz="1800" spc="-10" dirty="0">
                <a:latin typeface="Arial MT"/>
                <a:cs typeface="Arial MT"/>
              </a:rPr>
              <a:t> </a:t>
            </a:r>
            <a:r>
              <a:rPr sz="1800" dirty="0">
                <a:latin typeface="Arial MT"/>
                <a:cs typeface="Arial MT"/>
              </a:rPr>
              <a:t>of </a:t>
            </a:r>
            <a:r>
              <a:rPr sz="1800" spc="-5" dirty="0">
                <a:latin typeface="Arial MT"/>
                <a:cs typeface="Arial MT"/>
              </a:rPr>
              <a:t>copper</a:t>
            </a:r>
            <a:r>
              <a:rPr sz="1800" spc="10" dirty="0">
                <a:latin typeface="Arial MT"/>
                <a:cs typeface="Arial MT"/>
              </a:rPr>
              <a:t> </a:t>
            </a:r>
            <a:r>
              <a:rPr sz="1800" spc="-5" dirty="0">
                <a:latin typeface="Arial MT"/>
                <a:cs typeface="Arial MT"/>
              </a:rPr>
              <a:t>segments.</a:t>
            </a:r>
            <a:endParaRPr sz="1800">
              <a:latin typeface="Arial MT"/>
              <a:cs typeface="Arial MT"/>
            </a:endParaRPr>
          </a:p>
          <a:p>
            <a:pPr marL="12700" marR="5080">
              <a:lnSpc>
                <a:spcPts val="2110"/>
              </a:lnSpc>
              <a:spcBef>
                <a:spcPts val="160"/>
              </a:spcBef>
              <a:buSzPct val="94444"/>
              <a:buChar char="•"/>
              <a:tabLst>
                <a:tab pos="93980" algn="l"/>
              </a:tabLst>
            </a:pPr>
            <a:r>
              <a:rPr sz="1800" spc="-5" dirty="0">
                <a:latin typeface="Arial MT"/>
                <a:cs typeface="Arial MT"/>
              </a:rPr>
              <a:t>This</a:t>
            </a:r>
            <a:r>
              <a:rPr sz="1800" spc="-10" dirty="0">
                <a:latin typeface="Arial MT"/>
                <a:cs typeface="Arial MT"/>
              </a:rPr>
              <a:t> </a:t>
            </a:r>
            <a:r>
              <a:rPr sz="1800" spc="-5" dirty="0">
                <a:latin typeface="Arial MT"/>
                <a:cs typeface="Arial MT"/>
              </a:rPr>
              <a:t>copper</a:t>
            </a:r>
            <a:r>
              <a:rPr sz="1800" spc="10" dirty="0">
                <a:latin typeface="Arial MT"/>
                <a:cs typeface="Arial MT"/>
              </a:rPr>
              <a:t> </a:t>
            </a:r>
            <a:r>
              <a:rPr sz="1800" spc="-5" dirty="0">
                <a:latin typeface="Arial MT"/>
                <a:cs typeface="Arial MT"/>
              </a:rPr>
              <a:t>segment</a:t>
            </a:r>
            <a:r>
              <a:rPr sz="1800" spc="15" dirty="0">
                <a:latin typeface="Arial MT"/>
                <a:cs typeface="Arial MT"/>
              </a:rPr>
              <a:t> </a:t>
            </a:r>
            <a:r>
              <a:rPr sz="1800" spc="-5" dirty="0">
                <a:latin typeface="Arial MT"/>
                <a:cs typeface="Arial MT"/>
              </a:rPr>
              <a:t>is</a:t>
            </a:r>
            <a:r>
              <a:rPr sz="1800" dirty="0">
                <a:latin typeface="Arial MT"/>
                <a:cs typeface="Arial MT"/>
              </a:rPr>
              <a:t> </a:t>
            </a:r>
            <a:r>
              <a:rPr sz="1800" spc="-5" dirty="0">
                <a:latin typeface="Arial MT"/>
                <a:cs typeface="Arial MT"/>
              </a:rPr>
              <a:t>insulated</a:t>
            </a:r>
            <a:r>
              <a:rPr sz="1800" spc="10" dirty="0">
                <a:latin typeface="Arial MT"/>
                <a:cs typeface="Arial MT"/>
              </a:rPr>
              <a:t> </a:t>
            </a:r>
            <a:r>
              <a:rPr sz="1800" dirty="0">
                <a:latin typeface="Arial MT"/>
                <a:cs typeface="Arial MT"/>
              </a:rPr>
              <a:t>from </a:t>
            </a:r>
            <a:r>
              <a:rPr sz="1800" spc="-5" dirty="0">
                <a:latin typeface="Arial MT"/>
                <a:cs typeface="Arial MT"/>
              </a:rPr>
              <a:t>each</a:t>
            </a:r>
            <a:r>
              <a:rPr sz="1800" spc="5" dirty="0">
                <a:latin typeface="Arial MT"/>
                <a:cs typeface="Arial MT"/>
              </a:rPr>
              <a:t> </a:t>
            </a:r>
            <a:r>
              <a:rPr sz="1800" spc="-5" dirty="0">
                <a:latin typeface="Arial MT"/>
                <a:cs typeface="Arial MT"/>
              </a:rPr>
              <a:t>other</a:t>
            </a:r>
            <a:r>
              <a:rPr sz="1800" dirty="0">
                <a:latin typeface="Arial MT"/>
                <a:cs typeface="Arial MT"/>
              </a:rPr>
              <a:t> </a:t>
            </a:r>
            <a:r>
              <a:rPr sz="1800" spc="-15" dirty="0">
                <a:latin typeface="Arial MT"/>
                <a:cs typeface="Arial MT"/>
              </a:rPr>
              <a:t>with </a:t>
            </a:r>
            <a:r>
              <a:rPr sz="1800" spc="-484" dirty="0">
                <a:latin typeface="Arial MT"/>
                <a:cs typeface="Arial MT"/>
              </a:rPr>
              <a:t> </a:t>
            </a:r>
            <a:r>
              <a:rPr sz="1800" spc="-5" dirty="0">
                <a:latin typeface="Arial MT"/>
                <a:cs typeface="Arial MT"/>
              </a:rPr>
              <a:t>the</a:t>
            </a:r>
            <a:r>
              <a:rPr sz="1800" spc="-15" dirty="0">
                <a:latin typeface="Arial MT"/>
                <a:cs typeface="Arial MT"/>
              </a:rPr>
              <a:t> </a:t>
            </a:r>
            <a:r>
              <a:rPr sz="1800" spc="-5" dirty="0">
                <a:latin typeface="Arial MT"/>
                <a:cs typeface="Arial MT"/>
              </a:rPr>
              <a:t>help</a:t>
            </a:r>
            <a:r>
              <a:rPr sz="1800" spc="5" dirty="0">
                <a:latin typeface="Arial MT"/>
                <a:cs typeface="Arial MT"/>
              </a:rPr>
              <a:t> </a:t>
            </a:r>
            <a:r>
              <a:rPr sz="1800" dirty="0">
                <a:latin typeface="Arial MT"/>
                <a:cs typeface="Arial MT"/>
              </a:rPr>
              <a:t>of mica.</a:t>
            </a:r>
            <a:endParaRPr sz="1800">
              <a:latin typeface="Arial MT"/>
              <a:cs typeface="Arial MT"/>
            </a:endParaRPr>
          </a:p>
          <a:p>
            <a:pPr marL="93345" indent="-81280">
              <a:lnSpc>
                <a:spcPts val="2125"/>
              </a:lnSpc>
              <a:buSzPct val="94444"/>
              <a:buChar char="•"/>
              <a:tabLst>
                <a:tab pos="93980" algn="l"/>
              </a:tabLst>
            </a:pPr>
            <a:r>
              <a:rPr sz="1800" spc="-5" dirty="0">
                <a:latin typeface="Arial MT"/>
                <a:cs typeface="Arial MT"/>
              </a:rPr>
              <a:t>Mica</a:t>
            </a:r>
            <a:r>
              <a:rPr sz="1800" spc="-10" dirty="0">
                <a:latin typeface="Arial MT"/>
                <a:cs typeface="Arial MT"/>
              </a:rPr>
              <a:t> </a:t>
            </a:r>
            <a:r>
              <a:rPr sz="1800" spc="-5" dirty="0">
                <a:latin typeface="Arial MT"/>
                <a:cs typeface="Arial MT"/>
              </a:rPr>
              <a:t>has</a:t>
            </a:r>
            <a:r>
              <a:rPr sz="1800" spc="10" dirty="0">
                <a:latin typeface="Arial MT"/>
                <a:cs typeface="Arial MT"/>
              </a:rPr>
              <a:t> </a:t>
            </a:r>
            <a:r>
              <a:rPr sz="1800" dirty="0">
                <a:latin typeface="Arial MT"/>
                <a:cs typeface="Arial MT"/>
              </a:rPr>
              <a:t>a</a:t>
            </a:r>
            <a:r>
              <a:rPr sz="1800" spc="-5" dirty="0">
                <a:latin typeface="Arial MT"/>
                <a:cs typeface="Arial MT"/>
              </a:rPr>
              <a:t> </a:t>
            </a:r>
            <a:r>
              <a:rPr sz="1800" dirty="0">
                <a:latin typeface="Arial MT"/>
                <a:cs typeface="Arial MT"/>
              </a:rPr>
              <a:t>very</a:t>
            </a:r>
            <a:r>
              <a:rPr sz="1800" spc="-5" dirty="0">
                <a:latin typeface="Arial MT"/>
                <a:cs typeface="Arial MT"/>
              </a:rPr>
              <a:t> </a:t>
            </a:r>
            <a:r>
              <a:rPr sz="1800" spc="-10" dirty="0">
                <a:latin typeface="Arial MT"/>
                <a:cs typeface="Arial MT"/>
              </a:rPr>
              <a:t>high</a:t>
            </a:r>
            <a:r>
              <a:rPr sz="1800" spc="10" dirty="0">
                <a:latin typeface="Arial MT"/>
                <a:cs typeface="Arial MT"/>
              </a:rPr>
              <a:t> </a:t>
            </a:r>
            <a:r>
              <a:rPr sz="1800" spc="-5" dirty="0">
                <a:latin typeface="Arial MT"/>
                <a:cs typeface="Arial MT"/>
              </a:rPr>
              <a:t>dielectric</a:t>
            </a:r>
            <a:r>
              <a:rPr sz="1800" spc="10" dirty="0">
                <a:latin typeface="Arial MT"/>
                <a:cs typeface="Arial MT"/>
              </a:rPr>
              <a:t> </a:t>
            </a:r>
            <a:r>
              <a:rPr sz="1800" spc="-5" dirty="0">
                <a:latin typeface="Arial MT"/>
                <a:cs typeface="Arial MT"/>
              </a:rPr>
              <a:t>stress</a:t>
            </a:r>
            <a:r>
              <a:rPr sz="1800" dirty="0">
                <a:latin typeface="Arial MT"/>
                <a:cs typeface="Arial MT"/>
              </a:rPr>
              <a:t> of</a:t>
            </a:r>
            <a:r>
              <a:rPr sz="1800" spc="-10" dirty="0">
                <a:latin typeface="Arial MT"/>
                <a:cs typeface="Arial MT"/>
              </a:rPr>
              <a:t> about</a:t>
            </a:r>
            <a:r>
              <a:rPr sz="1800" spc="20" dirty="0">
                <a:latin typeface="Arial MT"/>
                <a:cs typeface="Arial MT"/>
              </a:rPr>
              <a:t> </a:t>
            </a:r>
            <a:r>
              <a:rPr sz="1800" spc="-40" dirty="0">
                <a:latin typeface="Arial MT"/>
                <a:cs typeface="Arial MT"/>
              </a:rPr>
              <a:t>1180</a:t>
            </a:r>
            <a:endParaRPr sz="1800">
              <a:latin typeface="Arial MT"/>
              <a:cs typeface="Arial MT"/>
            </a:endParaRPr>
          </a:p>
          <a:p>
            <a:pPr marL="12700">
              <a:lnSpc>
                <a:spcPts val="2135"/>
              </a:lnSpc>
            </a:pPr>
            <a:r>
              <a:rPr sz="1800" dirty="0">
                <a:latin typeface="Arial MT"/>
                <a:cs typeface="Arial MT"/>
              </a:rPr>
              <a:t>kV/cm</a:t>
            </a:r>
            <a:r>
              <a:rPr sz="1800" spc="-10" dirty="0">
                <a:latin typeface="Arial MT"/>
                <a:cs typeface="Arial MT"/>
              </a:rPr>
              <a:t> </a:t>
            </a:r>
            <a:r>
              <a:rPr sz="1800" spc="-5" dirty="0">
                <a:latin typeface="Arial MT"/>
                <a:cs typeface="Arial MT"/>
              </a:rPr>
              <a:t>and</a:t>
            </a:r>
            <a:r>
              <a:rPr sz="1800" dirty="0">
                <a:latin typeface="Arial MT"/>
                <a:cs typeface="Arial MT"/>
              </a:rPr>
              <a:t> the</a:t>
            </a:r>
            <a:r>
              <a:rPr sz="1800" spc="-20" dirty="0">
                <a:latin typeface="Arial MT"/>
                <a:cs typeface="Arial MT"/>
              </a:rPr>
              <a:t> </a:t>
            </a:r>
            <a:r>
              <a:rPr sz="1800" spc="-10" dirty="0">
                <a:latin typeface="Arial MT"/>
                <a:cs typeface="Arial MT"/>
              </a:rPr>
              <a:t>next</a:t>
            </a:r>
            <a:r>
              <a:rPr sz="1800" spc="10" dirty="0">
                <a:latin typeface="Arial MT"/>
                <a:cs typeface="Arial MT"/>
              </a:rPr>
              <a:t> </a:t>
            </a:r>
            <a:r>
              <a:rPr sz="1800" spc="-5" dirty="0">
                <a:latin typeface="Arial MT"/>
                <a:cs typeface="Arial MT"/>
              </a:rPr>
              <a:t>best is Diamond.</a:t>
            </a:r>
            <a:endParaRPr sz="1800">
              <a:latin typeface="Arial MT"/>
              <a:cs typeface="Arial MT"/>
            </a:endParaRPr>
          </a:p>
          <a:p>
            <a:pPr marL="93345" indent="-81280">
              <a:lnSpc>
                <a:spcPct val="100000"/>
              </a:lnSpc>
              <a:buSzPct val="94444"/>
              <a:buChar char="•"/>
              <a:tabLst>
                <a:tab pos="93980" algn="l"/>
              </a:tabLst>
            </a:pPr>
            <a:r>
              <a:rPr sz="1800" dirty="0">
                <a:latin typeface="Arial MT"/>
                <a:cs typeface="Arial MT"/>
              </a:rPr>
              <a:t>It</a:t>
            </a:r>
            <a:r>
              <a:rPr sz="1800" spc="-5" dirty="0">
                <a:latin typeface="Arial MT"/>
                <a:cs typeface="Arial MT"/>
              </a:rPr>
              <a:t> can</a:t>
            </a:r>
            <a:r>
              <a:rPr sz="1800" spc="-10" dirty="0">
                <a:latin typeface="Arial MT"/>
                <a:cs typeface="Arial MT"/>
              </a:rPr>
              <a:t> withstand</a:t>
            </a:r>
            <a:r>
              <a:rPr sz="1800" spc="45" dirty="0">
                <a:latin typeface="Arial MT"/>
                <a:cs typeface="Arial MT"/>
              </a:rPr>
              <a:t> </a:t>
            </a:r>
            <a:r>
              <a:rPr sz="1800" spc="-5" dirty="0">
                <a:latin typeface="Arial MT"/>
                <a:cs typeface="Arial MT"/>
              </a:rPr>
              <a:t>high</a:t>
            </a:r>
            <a:r>
              <a:rPr sz="1800" spc="5" dirty="0">
                <a:latin typeface="Arial MT"/>
                <a:cs typeface="Arial MT"/>
              </a:rPr>
              <a:t> </a:t>
            </a:r>
            <a:r>
              <a:rPr sz="1800" spc="-5" dirty="0">
                <a:latin typeface="Arial MT"/>
                <a:cs typeface="Arial MT"/>
              </a:rPr>
              <a:t>temperatures,</a:t>
            </a:r>
            <a:r>
              <a:rPr sz="1800" spc="20" dirty="0">
                <a:latin typeface="Arial MT"/>
                <a:cs typeface="Arial MT"/>
              </a:rPr>
              <a:t> </a:t>
            </a:r>
            <a:r>
              <a:rPr sz="1800" spc="-5" dirty="0">
                <a:latin typeface="Arial MT"/>
                <a:cs typeface="Arial MT"/>
              </a:rPr>
              <a:t>up</a:t>
            </a:r>
            <a:r>
              <a:rPr sz="1800" spc="-10" dirty="0">
                <a:latin typeface="Arial MT"/>
                <a:cs typeface="Arial MT"/>
              </a:rPr>
              <a:t> </a:t>
            </a:r>
            <a:r>
              <a:rPr sz="1800" dirty="0">
                <a:latin typeface="Arial MT"/>
                <a:cs typeface="Arial MT"/>
              </a:rPr>
              <a:t>to </a:t>
            </a:r>
            <a:r>
              <a:rPr sz="1800" spc="-5" dirty="0">
                <a:latin typeface="Arial MT"/>
                <a:cs typeface="Arial MT"/>
              </a:rPr>
              <a:t>600</a:t>
            </a:r>
            <a:r>
              <a:rPr sz="1800" spc="10" dirty="0">
                <a:latin typeface="Arial MT"/>
                <a:cs typeface="Arial MT"/>
              </a:rPr>
              <a:t> </a:t>
            </a:r>
            <a:r>
              <a:rPr sz="1800" spc="-5" dirty="0">
                <a:latin typeface="Arial MT"/>
                <a:cs typeface="Arial MT"/>
              </a:rPr>
              <a:t>deg</a:t>
            </a:r>
            <a:r>
              <a:rPr sz="1800" dirty="0">
                <a:latin typeface="Arial MT"/>
                <a:cs typeface="Arial MT"/>
              </a:rPr>
              <a:t> C.</a:t>
            </a:r>
            <a:endParaRPr sz="1800">
              <a:latin typeface="Arial MT"/>
              <a:cs typeface="Arial MT"/>
            </a:endParaRPr>
          </a:p>
        </p:txBody>
      </p:sp>
    </p:spTree>
    <p:extLst>
      <p:ext uri="{BB962C8B-B14F-4D97-AF65-F5344CB8AC3E}">
        <p14:creationId xmlns:p14="http://schemas.microsoft.com/office/powerpoint/2010/main" val="10079870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5" y="2711959"/>
            <a:ext cx="4151948" cy="1674817"/>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The</a:t>
            </a:r>
            <a:r>
              <a:rPr sz="1800" spc="-20" dirty="0">
                <a:latin typeface="Arial MT"/>
                <a:cs typeface="Arial MT"/>
              </a:rPr>
              <a:t> </a:t>
            </a:r>
            <a:r>
              <a:rPr sz="1800" spc="-5" dirty="0">
                <a:latin typeface="Arial MT"/>
                <a:cs typeface="Arial MT"/>
              </a:rPr>
              <a:t>ratio </a:t>
            </a:r>
            <a:r>
              <a:rPr sz="1800" dirty="0">
                <a:latin typeface="Arial MT"/>
                <a:cs typeface="Arial MT"/>
              </a:rPr>
              <a:t>of</a:t>
            </a:r>
            <a:r>
              <a:rPr sz="1800" spc="5" dirty="0">
                <a:latin typeface="Arial MT"/>
                <a:cs typeface="Arial MT"/>
              </a:rPr>
              <a:t> </a:t>
            </a:r>
            <a:r>
              <a:rPr sz="1800" spc="-5" dirty="0">
                <a:latin typeface="Arial MT"/>
                <a:cs typeface="Arial MT"/>
              </a:rPr>
              <a:t>starting</a:t>
            </a:r>
            <a:r>
              <a:rPr sz="1800" spc="5" dirty="0">
                <a:latin typeface="Arial MT"/>
                <a:cs typeface="Arial MT"/>
              </a:rPr>
              <a:t> </a:t>
            </a:r>
            <a:r>
              <a:rPr sz="1800" spc="-5" dirty="0">
                <a:latin typeface="Arial MT"/>
                <a:cs typeface="Arial MT"/>
              </a:rPr>
              <a:t>torque</a:t>
            </a:r>
            <a:r>
              <a:rPr sz="1800" spc="10" dirty="0">
                <a:latin typeface="Arial MT"/>
                <a:cs typeface="Arial MT"/>
              </a:rPr>
              <a:t> </a:t>
            </a:r>
            <a:r>
              <a:rPr sz="1800" dirty="0">
                <a:latin typeface="Arial MT"/>
                <a:cs typeface="Arial MT"/>
              </a:rPr>
              <a:t>to</a:t>
            </a:r>
            <a:r>
              <a:rPr sz="1800" spc="5" dirty="0">
                <a:latin typeface="Arial MT"/>
                <a:cs typeface="Arial MT"/>
              </a:rPr>
              <a:t> </a:t>
            </a:r>
            <a:r>
              <a:rPr sz="1800" spc="-5" dirty="0">
                <a:latin typeface="Arial MT"/>
                <a:cs typeface="Arial MT"/>
              </a:rPr>
              <a:t>full</a:t>
            </a:r>
            <a:r>
              <a:rPr sz="1800" spc="5" dirty="0">
                <a:latin typeface="Arial MT"/>
                <a:cs typeface="Arial MT"/>
              </a:rPr>
              <a:t> </a:t>
            </a:r>
            <a:r>
              <a:rPr sz="1800" spc="-5" dirty="0">
                <a:latin typeface="Arial MT"/>
                <a:cs typeface="Arial MT"/>
              </a:rPr>
              <a:t>load</a:t>
            </a:r>
            <a:r>
              <a:rPr sz="1800" spc="10" dirty="0">
                <a:latin typeface="Arial MT"/>
                <a:cs typeface="Arial MT"/>
              </a:rPr>
              <a:t> </a:t>
            </a:r>
            <a:r>
              <a:rPr sz="1800" spc="-5" dirty="0">
                <a:latin typeface="Arial MT"/>
                <a:cs typeface="Arial MT"/>
              </a:rPr>
              <a:t>torque</a:t>
            </a:r>
            <a:r>
              <a:rPr sz="1800" spc="10" dirty="0">
                <a:latin typeface="Arial MT"/>
                <a:cs typeface="Arial MT"/>
              </a:rPr>
              <a:t> </a:t>
            </a:r>
            <a:r>
              <a:rPr sz="1800" spc="-5" dirty="0">
                <a:latin typeface="Arial MT"/>
                <a:cs typeface="Arial MT"/>
              </a:rPr>
              <a:t>is</a:t>
            </a:r>
            <a:r>
              <a:rPr sz="1800" spc="5" dirty="0">
                <a:latin typeface="Arial MT"/>
                <a:cs typeface="Arial MT"/>
              </a:rPr>
              <a:t> </a:t>
            </a:r>
            <a:r>
              <a:rPr sz="1800" spc="-5" dirty="0">
                <a:latin typeface="Arial MT"/>
                <a:cs typeface="Arial MT"/>
              </a:rPr>
              <a:t>least</a:t>
            </a:r>
            <a:r>
              <a:rPr sz="1800" spc="5" dirty="0">
                <a:latin typeface="Arial MT"/>
                <a:cs typeface="Arial MT"/>
              </a:rPr>
              <a:t> </a:t>
            </a:r>
            <a:r>
              <a:rPr sz="1800" spc="-5" dirty="0">
                <a:latin typeface="Arial MT"/>
                <a:cs typeface="Arial MT"/>
              </a:rPr>
              <a:t>in</a:t>
            </a:r>
            <a:endParaRPr sz="1800">
              <a:latin typeface="Arial MT"/>
              <a:cs typeface="Arial MT"/>
            </a:endParaRPr>
          </a:p>
          <a:p>
            <a:pPr marL="93345" indent="-81280">
              <a:lnSpc>
                <a:spcPct val="100000"/>
              </a:lnSpc>
              <a:buSzPct val="94444"/>
              <a:buChar char="•"/>
              <a:tabLst>
                <a:tab pos="93980" algn="l"/>
              </a:tabLst>
            </a:pPr>
            <a:r>
              <a:rPr sz="1800" spc="-10" dirty="0">
                <a:latin typeface="Arial MT"/>
                <a:cs typeface="Arial MT"/>
              </a:rPr>
              <a:t>Differential</a:t>
            </a:r>
            <a:r>
              <a:rPr sz="1800" spc="10" dirty="0">
                <a:latin typeface="Arial MT"/>
                <a:cs typeface="Arial MT"/>
              </a:rPr>
              <a:t> </a:t>
            </a:r>
            <a:r>
              <a:rPr sz="1800" spc="-5" dirty="0">
                <a:latin typeface="Arial MT"/>
                <a:cs typeface="Arial MT"/>
              </a:rPr>
              <a:t>Compound</a:t>
            </a:r>
            <a:r>
              <a:rPr sz="1800" spc="15" dirty="0">
                <a:latin typeface="Arial MT"/>
                <a:cs typeface="Arial MT"/>
              </a:rPr>
              <a:t> </a:t>
            </a:r>
            <a:r>
              <a:rPr sz="1800" spc="-5" dirty="0">
                <a:latin typeface="Arial MT"/>
                <a:cs typeface="Arial MT"/>
              </a:rPr>
              <a:t>Motor</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Shunt</a:t>
            </a:r>
            <a:r>
              <a:rPr sz="1800" spc="-35" dirty="0">
                <a:latin typeface="Arial MT"/>
                <a:cs typeface="Arial MT"/>
              </a:rPr>
              <a:t> </a:t>
            </a:r>
            <a:r>
              <a:rPr sz="1800" spc="-5" dirty="0">
                <a:latin typeface="Arial MT"/>
                <a:cs typeface="Arial MT"/>
              </a:rPr>
              <a:t>motor</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Series</a:t>
            </a:r>
            <a:r>
              <a:rPr sz="1800" spc="-25" dirty="0">
                <a:latin typeface="Arial MT"/>
                <a:cs typeface="Arial MT"/>
              </a:rPr>
              <a:t> </a:t>
            </a:r>
            <a:r>
              <a:rPr sz="1800" spc="-5" dirty="0">
                <a:latin typeface="Arial MT"/>
                <a:cs typeface="Arial MT"/>
              </a:rPr>
              <a:t>Motor</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Cumulative</a:t>
            </a:r>
            <a:r>
              <a:rPr sz="1800" dirty="0">
                <a:latin typeface="Arial MT"/>
                <a:cs typeface="Arial MT"/>
              </a:rPr>
              <a:t> </a:t>
            </a:r>
            <a:r>
              <a:rPr sz="1800" spc="-5" dirty="0">
                <a:latin typeface="Arial MT"/>
                <a:cs typeface="Arial MT"/>
              </a:rPr>
              <a:t>compound motor</a:t>
            </a:r>
            <a:endParaRPr sz="1800">
              <a:latin typeface="Arial MT"/>
              <a:cs typeface="Arial MT"/>
            </a:endParaRPr>
          </a:p>
        </p:txBody>
      </p:sp>
    </p:spTree>
    <p:extLst>
      <p:ext uri="{BB962C8B-B14F-4D97-AF65-F5344CB8AC3E}">
        <p14:creationId xmlns:p14="http://schemas.microsoft.com/office/powerpoint/2010/main" val="5443634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6" y="2570226"/>
            <a:ext cx="4343400" cy="2208297"/>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Differential</a:t>
            </a:r>
            <a:r>
              <a:rPr sz="1800" spc="-20" dirty="0">
                <a:latin typeface="Calibri"/>
                <a:cs typeface="Calibri"/>
              </a:rPr>
              <a:t> </a:t>
            </a:r>
            <a:r>
              <a:rPr sz="1800" spc="-5" dirty="0">
                <a:latin typeface="Calibri"/>
                <a:cs typeface="Calibri"/>
              </a:rPr>
              <a:t>Compound</a:t>
            </a:r>
            <a:r>
              <a:rPr sz="1800" dirty="0">
                <a:latin typeface="Calibri"/>
                <a:cs typeface="Calibri"/>
              </a:rPr>
              <a:t> </a:t>
            </a:r>
            <a:r>
              <a:rPr sz="1800" spc="-5" dirty="0">
                <a:latin typeface="Calibri"/>
                <a:cs typeface="Calibri"/>
              </a:rPr>
              <a:t>motor</a:t>
            </a:r>
            <a:endParaRPr sz="1800">
              <a:latin typeface="Calibri"/>
              <a:cs typeface="Calibri"/>
            </a:endParaRPr>
          </a:p>
          <a:p>
            <a:pPr marL="12700">
              <a:lnSpc>
                <a:spcPct val="100000"/>
              </a:lnSpc>
            </a:pPr>
            <a:r>
              <a:rPr sz="1800" spc="-5" dirty="0">
                <a:latin typeface="Calibri"/>
                <a:cs typeface="Calibri"/>
              </a:rPr>
              <a:t>Explanation:</a:t>
            </a:r>
            <a:endParaRPr sz="1800">
              <a:latin typeface="Calibri"/>
              <a:cs typeface="Calibri"/>
            </a:endParaRPr>
          </a:p>
          <a:p>
            <a:pPr marL="12700" marR="5080">
              <a:lnSpc>
                <a:spcPts val="2110"/>
              </a:lnSpc>
              <a:spcBef>
                <a:spcPts val="185"/>
              </a:spcBef>
              <a:buSzPct val="94444"/>
              <a:buChar char="•"/>
              <a:tabLst>
                <a:tab pos="93980" algn="l"/>
              </a:tabLst>
            </a:pPr>
            <a:r>
              <a:rPr sz="1800" dirty="0">
                <a:latin typeface="Arial MT"/>
                <a:cs typeface="Arial MT"/>
              </a:rPr>
              <a:t>In</a:t>
            </a:r>
            <a:r>
              <a:rPr sz="1800" spc="5" dirty="0">
                <a:latin typeface="Arial MT"/>
                <a:cs typeface="Arial MT"/>
              </a:rPr>
              <a:t> </a:t>
            </a:r>
            <a:r>
              <a:rPr sz="1800" spc="-5" dirty="0">
                <a:latin typeface="Arial MT"/>
                <a:cs typeface="Arial MT"/>
              </a:rPr>
              <a:t>the </a:t>
            </a:r>
            <a:r>
              <a:rPr sz="1800" spc="-10" dirty="0">
                <a:latin typeface="Arial MT"/>
                <a:cs typeface="Arial MT"/>
              </a:rPr>
              <a:t>differential</a:t>
            </a:r>
            <a:r>
              <a:rPr sz="1800" spc="20" dirty="0">
                <a:latin typeface="Arial MT"/>
                <a:cs typeface="Arial MT"/>
              </a:rPr>
              <a:t> </a:t>
            </a:r>
            <a:r>
              <a:rPr sz="1800" spc="-5" dirty="0">
                <a:latin typeface="Arial MT"/>
                <a:cs typeface="Arial MT"/>
              </a:rPr>
              <a:t>compound,</a:t>
            </a:r>
            <a:r>
              <a:rPr sz="1800" spc="30" dirty="0">
                <a:latin typeface="Arial MT"/>
                <a:cs typeface="Arial MT"/>
              </a:rPr>
              <a:t> </a:t>
            </a:r>
            <a:r>
              <a:rPr sz="1800" spc="-5" dirty="0">
                <a:latin typeface="Arial MT"/>
                <a:cs typeface="Arial MT"/>
              </a:rPr>
              <a:t>motor</a:t>
            </a:r>
            <a:r>
              <a:rPr sz="1800" spc="10" dirty="0">
                <a:latin typeface="Arial MT"/>
                <a:cs typeface="Arial MT"/>
              </a:rPr>
              <a:t> </a:t>
            </a:r>
            <a:r>
              <a:rPr sz="1800" spc="-15" dirty="0">
                <a:latin typeface="Arial MT"/>
                <a:cs typeface="Arial MT"/>
              </a:rPr>
              <a:t>two</a:t>
            </a:r>
            <a:r>
              <a:rPr sz="1800" spc="35" dirty="0">
                <a:latin typeface="Arial MT"/>
                <a:cs typeface="Arial MT"/>
              </a:rPr>
              <a:t> </a:t>
            </a:r>
            <a:r>
              <a:rPr sz="1800" spc="-5" dirty="0">
                <a:latin typeface="Arial MT"/>
                <a:cs typeface="Arial MT"/>
              </a:rPr>
              <a:t>field</a:t>
            </a:r>
            <a:r>
              <a:rPr sz="1800" spc="10" dirty="0">
                <a:latin typeface="Arial MT"/>
                <a:cs typeface="Arial MT"/>
              </a:rPr>
              <a:t> </a:t>
            </a:r>
            <a:r>
              <a:rPr sz="1800" spc="-10" dirty="0">
                <a:latin typeface="Arial MT"/>
                <a:cs typeface="Arial MT"/>
              </a:rPr>
              <a:t>windings</a:t>
            </a:r>
            <a:r>
              <a:rPr sz="1800" spc="70" dirty="0">
                <a:latin typeface="Arial MT"/>
                <a:cs typeface="Arial MT"/>
              </a:rPr>
              <a:t> </a:t>
            </a:r>
            <a:r>
              <a:rPr sz="1800" spc="-5" dirty="0">
                <a:latin typeface="Arial MT"/>
                <a:cs typeface="Arial MT"/>
              </a:rPr>
              <a:t>i.e </a:t>
            </a:r>
            <a:r>
              <a:rPr sz="1800" spc="-484" dirty="0">
                <a:latin typeface="Arial MT"/>
                <a:cs typeface="Arial MT"/>
              </a:rPr>
              <a:t> </a:t>
            </a:r>
            <a:r>
              <a:rPr sz="1800" spc="-5" dirty="0">
                <a:latin typeface="Arial MT"/>
                <a:cs typeface="Arial MT"/>
              </a:rPr>
              <a:t>shunt and</a:t>
            </a:r>
            <a:r>
              <a:rPr sz="1800" spc="5" dirty="0">
                <a:latin typeface="Arial MT"/>
                <a:cs typeface="Arial MT"/>
              </a:rPr>
              <a:t> </a:t>
            </a:r>
            <a:r>
              <a:rPr sz="1800" spc="-5" dirty="0">
                <a:latin typeface="Arial MT"/>
                <a:cs typeface="Arial MT"/>
              </a:rPr>
              <a:t>series</a:t>
            </a:r>
            <a:r>
              <a:rPr sz="1800" spc="5" dirty="0">
                <a:latin typeface="Arial MT"/>
                <a:cs typeface="Arial MT"/>
              </a:rPr>
              <a:t> </a:t>
            </a:r>
            <a:r>
              <a:rPr sz="1800" spc="-10" dirty="0">
                <a:latin typeface="Arial MT"/>
                <a:cs typeface="Arial MT"/>
              </a:rPr>
              <a:t>windings</a:t>
            </a:r>
            <a:r>
              <a:rPr sz="1800" spc="55" dirty="0">
                <a:latin typeface="Arial MT"/>
                <a:cs typeface="Arial MT"/>
              </a:rPr>
              <a:t> </a:t>
            </a:r>
            <a:r>
              <a:rPr sz="1800" spc="-5" dirty="0">
                <a:latin typeface="Arial MT"/>
                <a:cs typeface="Arial MT"/>
              </a:rPr>
              <a:t>oppose</a:t>
            </a:r>
            <a:r>
              <a:rPr sz="1800" spc="5" dirty="0">
                <a:latin typeface="Arial MT"/>
                <a:cs typeface="Arial MT"/>
              </a:rPr>
              <a:t> </a:t>
            </a:r>
            <a:r>
              <a:rPr sz="1800" spc="-5" dirty="0">
                <a:latin typeface="Arial MT"/>
                <a:cs typeface="Arial MT"/>
              </a:rPr>
              <a:t>each</a:t>
            </a:r>
            <a:r>
              <a:rPr sz="1800" spc="5" dirty="0">
                <a:latin typeface="Arial MT"/>
                <a:cs typeface="Arial MT"/>
              </a:rPr>
              <a:t> </a:t>
            </a:r>
            <a:r>
              <a:rPr sz="1800" spc="-20" dirty="0">
                <a:latin typeface="Arial MT"/>
                <a:cs typeface="Arial MT"/>
              </a:rPr>
              <a:t>other.</a:t>
            </a:r>
            <a:endParaRPr sz="1800">
              <a:latin typeface="Arial MT"/>
              <a:cs typeface="Arial MT"/>
            </a:endParaRPr>
          </a:p>
          <a:p>
            <a:pPr marL="93345" indent="-81280">
              <a:lnSpc>
                <a:spcPts val="2125"/>
              </a:lnSpc>
              <a:buSzPct val="94444"/>
              <a:buChar char="•"/>
              <a:tabLst>
                <a:tab pos="93980" algn="l"/>
              </a:tabLst>
            </a:pPr>
            <a:r>
              <a:rPr sz="1800" spc="-5" dirty="0">
                <a:latin typeface="Arial MT"/>
                <a:cs typeface="Arial MT"/>
              </a:rPr>
              <a:t>This</a:t>
            </a:r>
            <a:r>
              <a:rPr sz="1800" spc="-10" dirty="0">
                <a:latin typeface="Arial MT"/>
                <a:cs typeface="Arial MT"/>
              </a:rPr>
              <a:t> </a:t>
            </a:r>
            <a:r>
              <a:rPr sz="1800" spc="-5" dirty="0">
                <a:latin typeface="Arial MT"/>
                <a:cs typeface="Arial MT"/>
              </a:rPr>
              <a:t>causes</a:t>
            </a:r>
            <a:r>
              <a:rPr sz="1800" spc="5" dirty="0">
                <a:latin typeface="Arial MT"/>
                <a:cs typeface="Arial MT"/>
              </a:rPr>
              <a:t> </a:t>
            </a:r>
            <a:r>
              <a:rPr sz="1800" spc="-5" dirty="0">
                <a:latin typeface="Arial MT"/>
                <a:cs typeface="Arial MT"/>
              </a:rPr>
              <a:t>a</a:t>
            </a:r>
            <a:r>
              <a:rPr sz="1800" dirty="0">
                <a:latin typeface="Arial MT"/>
                <a:cs typeface="Arial MT"/>
              </a:rPr>
              <a:t> </a:t>
            </a:r>
            <a:r>
              <a:rPr sz="1800" spc="-5" dirty="0">
                <a:latin typeface="Arial MT"/>
                <a:cs typeface="Arial MT"/>
              </a:rPr>
              <a:t>reduction</a:t>
            </a:r>
            <a:r>
              <a:rPr sz="1800" spc="10" dirty="0">
                <a:latin typeface="Arial MT"/>
                <a:cs typeface="Arial MT"/>
              </a:rPr>
              <a:t> </a:t>
            </a:r>
            <a:r>
              <a:rPr sz="1800" spc="-5" dirty="0">
                <a:latin typeface="Arial MT"/>
                <a:cs typeface="Arial MT"/>
              </a:rPr>
              <a:t>in</a:t>
            </a:r>
            <a:r>
              <a:rPr sz="1800" spc="-10" dirty="0">
                <a:latin typeface="Arial MT"/>
                <a:cs typeface="Arial MT"/>
              </a:rPr>
              <a:t> </a:t>
            </a:r>
            <a:r>
              <a:rPr sz="1800" spc="-5" dirty="0">
                <a:latin typeface="Arial MT"/>
                <a:cs typeface="Arial MT"/>
              </a:rPr>
              <a:t>flux</a:t>
            </a:r>
            <a:r>
              <a:rPr sz="1800" dirty="0">
                <a:latin typeface="Arial MT"/>
                <a:cs typeface="Arial MT"/>
              </a:rPr>
              <a:t> </a:t>
            </a:r>
            <a:r>
              <a:rPr sz="1800" spc="-5" dirty="0">
                <a:latin typeface="Arial MT"/>
                <a:cs typeface="Arial MT"/>
              </a:rPr>
              <a:t>and</a:t>
            </a:r>
            <a:r>
              <a:rPr sz="1800" spc="10" dirty="0">
                <a:latin typeface="Arial MT"/>
                <a:cs typeface="Arial MT"/>
              </a:rPr>
              <a:t> </a:t>
            </a:r>
            <a:r>
              <a:rPr sz="1800" spc="-5" dirty="0">
                <a:latin typeface="Arial MT"/>
                <a:cs typeface="Arial MT"/>
              </a:rPr>
              <a:t>consequences</a:t>
            </a:r>
            <a:endParaRPr sz="1800">
              <a:latin typeface="Arial MT"/>
              <a:cs typeface="Arial MT"/>
            </a:endParaRPr>
          </a:p>
          <a:p>
            <a:pPr marL="12700">
              <a:lnSpc>
                <a:spcPts val="2135"/>
              </a:lnSpc>
            </a:pPr>
            <a:r>
              <a:rPr sz="1800" spc="-5" dirty="0">
                <a:latin typeface="Arial MT"/>
                <a:cs typeface="Arial MT"/>
              </a:rPr>
              <a:t>decrease</a:t>
            </a:r>
            <a:r>
              <a:rPr sz="1800" spc="-20" dirty="0">
                <a:latin typeface="Arial MT"/>
                <a:cs typeface="Arial MT"/>
              </a:rPr>
              <a:t> </a:t>
            </a:r>
            <a:r>
              <a:rPr sz="1800" dirty="0">
                <a:latin typeface="Arial MT"/>
                <a:cs typeface="Arial MT"/>
              </a:rPr>
              <a:t>in</a:t>
            </a:r>
            <a:r>
              <a:rPr sz="1800" spc="-25" dirty="0">
                <a:latin typeface="Arial MT"/>
                <a:cs typeface="Arial MT"/>
              </a:rPr>
              <a:t> </a:t>
            </a:r>
            <a:r>
              <a:rPr sz="1800" spc="-5" dirty="0">
                <a:latin typeface="Arial MT"/>
                <a:cs typeface="Arial MT"/>
              </a:rPr>
              <a:t>torque</a:t>
            </a:r>
            <a:endParaRPr sz="1800">
              <a:latin typeface="Arial MT"/>
              <a:cs typeface="Arial MT"/>
            </a:endParaRPr>
          </a:p>
        </p:txBody>
      </p:sp>
    </p:spTree>
    <p:extLst>
      <p:ext uri="{BB962C8B-B14F-4D97-AF65-F5344CB8AC3E}">
        <p14:creationId xmlns:p14="http://schemas.microsoft.com/office/powerpoint/2010/main" val="32607784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6" y="2711959"/>
            <a:ext cx="3996214" cy="1674817"/>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The</a:t>
            </a:r>
            <a:r>
              <a:rPr sz="1800" spc="-20" dirty="0">
                <a:latin typeface="Arial MT"/>
                <a:cs typeface="Arial MT"/>
              </a:rPr>
              <a:t> </a:t>
            </a:r>
            <a:r>
              <a:rPr sz="1800" spc="-10" dirty="0">
                <a:latin typeface="Arial MT"/>
                <a:cs typeface="Arial MT"/>
              </a:rPr>
              <a:t>efficiency</a:t>
            </a:r>
            <a:r>
              <a:rPr sz="1800" spc="5" dirty="0">
                <a:latin typeface="Arial MT"/>
                <a:cs typeface="Arial MT"/>
              </a:rPr>
              <a:t> </a:t>
            </a:r>
            <a:r>
              <a:rPr sz="1800" dirty="0">
                <a:latin typeface="Arial MT"/>
                <a:cs typeface="Arial MT"/>
              </a:rPr>
              <a:t>of</a:t>
            </a:r>
            <a:r>
              <a:rPr sz="1800" spc="5" dirty="0">
                <a:latin typeface="Arial MT"/>
                <a:cs typeface="Arial MT"/>
              </a:rPr>
              <a:t> </a:t>
            </a:r>
            <a:r>
              <a:rPr sz="1800" spc="-5" dirty="0">
                <a:latin typeface="Arial MT"/>
                <a:cs typeface="Arial MT"/>
              </a:rPr>
              <a:t>the</a:t>
            </a:r>
            <a:r>
              <a:rPr sz="1800" spc="-10" dirty="0">
                <a:latin typeface="Arial MT"/>
                <a:cs typeface="Arial MT"/>
              </a:rPr>
              <a:t> </a:t>
            </a:r>
            <a:r>
              <a:rPr sz="1800" spc="-5" dirty="0">
                <a:latin typeface="Arial MT"/>
                <a:cs typeface="Arial MT"/>
              </a:rPr>
              <a:t>DC</a:t>
            </a:r>
            <a:r>
              <a:rPr sz="1800" spc="5" dirty="0">
                <a:latin typeface="Arial MT"/>
                <a:cs typeface="Arial MT"/>
              </a:rPr>
              <a:t> </a:t>
            </a:r>
            <a:r>
              <a:rPr sz="1800" dirty="0">
                <a:latin typeface="Arial MT"/>
                <a:cs typeface="Arial MT"/>
              </a:rPr>
              <a:t>motor </a:t>
            </a:r>
            <a:r>
              <a:rPr sz="1800" spc="-5" dirty="0">
                <a:latin typeface="Arial MT"/>
                <a:cs typeface="Arial MT"/>
              </a:rPr>
              <a:t>at</a:t>
            </a:r>
            <a:r>
              <a:rPr sz="1800" spc="10" dirty="0">
                <a:latin typeface="Arial MT"/>
                <a:cs typeface="Arial MT"/>
              </a:rPr>
              <a:t> </a:t>
            </a:r>
            <a:r>
              <a:rPr sz="1800" spc="-5" dirty="0">
                <a:latin typeface="Arial MT"/>
                <a:cs typeface="Arial MT"/>
              </a:rPr>
              <a:t>maximum</a:t>
            </a:r>
            <a:r>
              <a:rPr sz="1800" spc="10" dirty="0">
                <a:latin typeface="Arial MT"/>
                <a:cs typeface="Arial MT"/>
              </a:rPr>
              <a:t> </a:t>
            </a:r>
            <a:r>
              <a:rPr sz="1800" spc="-15" dirty="0">
                <a:latin typeface="Arial MT"/>
                <a:cs typeface="Arial MT"/>
              </a:rPr>
              <a:t>power</a:t>
            </a:r>
            <a:r>
              <a:rPr sz="1800" spc="50" dirty="0">
                <a:latin typeface="Arial MT"/>
                <a:cs typeface="Arial MT"/>
              </a:rPr>
              <a:t> </a:t>
            </a:r>
            <a:r>
              <a:rPr sz="1800" spc="-5" dirty="0">
                <a:latin typeface="Arial MT"/>
                <a:cs typeface="Arial MT"/>
              </a:rPr>
              <a:t>is</a:t>
            </a:r>
            <a:endParaRPr sz="1800">
              <a:latin typeface="Arial MT"/>
              <a:cs typeface="Arial MT"/>
            </a:endParaRPr>
          </a:p>
          <a:p>
            <a:pPr marL="93345" indent="-81280">
              <a:lnSpc>
                <a:spcPct val="100000"/>
              </a:lnSpc>
              <a:buSzPct val="94444"/>
              <a:buChar char="•"/>
              <a:tabLst>
                <a:tab pos="93980" algn="l"/>
              </a:tabLst>
            </a:pPr>
            <a:r>
              <a:rPr sz="1800" spc="-10" dirty="0">
                <a:latin typeface="Arial MT"/>
                <a:cs typeface="Arial MT"/>
              </a:rPr>
              <a:t>90%</a:t>
            </a:r>
            <a:endParaRPr sz="1800">
              <a:latin typeface="Arial MT"/>
              <a:cs typeface="Arial MT"/>
            </a:endParaRPr>
          </a:p>
          <a:p>
            <a:pPr marL="93345" indent="-81280">
              <a:lnSpc>
                <a:spcPct val="100000"/>
              </a:lnSpc>
              <a:buSzPct val="94444"/>
              <a:buChar char="•"/>
              <a:tabLst>
                <a:tab pos="93980" algn="l"/>
              </a:tabLst>
            </a:pPr>
            <a:r>
              <a:rPr sz="1800" spc="-10" dirty="0">
                <a:latin typeface="Arial MT"/>
                <a:cs typeface="Arial MT"/>
              </a:rPr>
              <a:t>100%</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Around</a:t>
            </a:r>
            <a:r>
              <a:rPr sz="1800" spc="-35" dirty="0">
                <a:latin typeface="Arial MT"/>
                <a:cs typeface="Arial MT"/>
              </a:rPr>
              <a:t> </a:t>
            </a:r>
            <a:r>
              <a:rPr sz="1800" spc="-10" dirty="0">
                <a:latin typeface="Arial MT"/>
                <a:cs typeface="Arial MT"/>
              </a:rPr>
              <a:t>80%</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Less</a:t>
            </a:r>
            <a:r>
              <a:rPr sz="1800" spc="-25" dirty="0">
                <a:latin typeface="Arial MT"/>
                <a:cs typeface="Arial MT"/>
              </a:rPr>
              <a:t> </a:t>
            </a:r>
            <a:r>
              <a:rPr sz="1800" spc="-5" dirty="0">
                <a:latin typeface="Arial MT"/>
                <a:cs typeface="Arial MT"/>
              </a:rPr>
              <a:t>than</a:t>
            </a:r>
            <a:r>
              <a:rPr sz="1800" spc="-20" dirty="0">
                <a:latin typeface="Arial MT"/>
                <a:cs typeface="Arial MT"/>
              </a:rPr>
              <a:t> </a:t>
            </a:r>
            <a:r>
              <a:rPr sz="1800" spc="-5" dirty="0">
                <a:latin typeface="Arial MT"/>
                <a:cs typeface="Arial MT"/>
              </a:rPr>
              <a:t>50%</a:t>
            </a:r>
            <a:endParaRPr sz="1800">
              <a:latin typeface="Arial MT"/>
              <a:cs typeface="Arial MT"/>
            </a:endParaRPr>
          </a:p>
        </p:txBody>
      </p:sp>
    </p:spTree>
    <p:extLst>
      <p:ext uri="{BB962C8B-B14F-4D97-AF65-F5344CB8AC3E}">
        <p14:creationId xmlns:p14="http://schemas.microsoft.com/office/powerpoint/2010/main" val="6253017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04047" y="1362636"/>
            <a:ext cx="6388467" cy="2884829"/>
          </a:xfrm>
          <a:prstGeom prst="rect">
            <a:avLst/>
          </a:prstGeom>
        </p:spPr>
        <p:txBody>
          <a:bodyPr vert="horz" wrap="square" lIns="0" tIns="12700" rIns="0" bIns="0" rtlCol="0">
            <a:spAutoFit/>
          </a:bodyPr>
          <a:lstStyle/>
          <a:p>
            <a:pPr marL="38100" marR="4455795" indent="51435">
              <a:lnSpc>
                <a:spcPct val="100000"/>
              </a:lnSpc>
              <a:spcBef>
                <a:spcPts val="100"/>
              </a:spcBef>
            </a:pPr>
            <a:r>
              <a:rPr sz="1800" spc="-5" dirty="0">
                <a:solidFill>
                  <a:srgbClr val="FF6600"/>
                </a:solidFill>
                <a:latin typeface="Calibri"/>
                <a:cs typeface="Calibri"/>
              </a:rPr>
              <a:t>Less</a:t>
            </a:r>
            <a:r>
              <a:rPr sz="1800" spc="-45" dirty="0">
                <a:solidFill>
                  <a:srgbClr val="FF6600"/>
                </a:solidFill>
                <a:latin typeface="Calibri"/>
                <a:cs typeface="Calibri"/>
              </a:rPr>
              <a:t> </a:t>
            </a:r>
            <a:r>
              <a:rPr sz="1800" dirty="0">
                <a:solidFill>
                  <a:srgbClr val="FF6600"/>
                </a:solidFill>
                <a:latin typeface="Calibri"/>
                <a:cs typeface="Calibri"/>
              </a:rPr>
              <a:t>than</a:t>
            </a:r>
            <a:r>
              <a:rPr sz="1800" spc="-30" dirty="0">
                <a:solidFill>
                  <a:srgbClr val="FF6600"/>
                </a:solidFill>
                <a:latin typeface="Calibri"/>
                <a:cs typeface="Calibri"/>
              </a:rPr>
              <a:t> </a:t>
            </a:r>
            <a:r>
              <a:rPr sz="1800" dirty="0">
                <a:solidFill>
                  <a:srgbClr val="FF6600"/>
                </a:solidFill>
                <a:latin typeface="Calibri"/>
                <a:cs typeface="Calibri"/>
              </a:rPr>
              <a:t>50% </a:t>
            </a:r>
            <a:r>
              <a:rPr sz="1800" spc="-390" dirty="0">
                <a:solidFill>
                  <a:srgbClr val="FF6600"/>
                </a:solidFill>
                <a:latin typeface="Calibri"/>
                <a:cs typeface="Calibri"/>
              </a:rPr>
              <a:t> </a:t>
            </a:r>
            <a:r>
              <a:rPr sz="1800" spc="-10" dirty="0">
                <a:solidFill>
                  <a:srgbClr val="FF6600"/>
                </a:solidFill>
                <a:latin typeface="Calibri"/>
                <a:cs typeface="Calibri"/>
              </a:rPr>
              <a:t>Explanation:</a:t>
            </a:r>
            <a:endParaRPr sz="1800" dirty="0">
              <a:latin typeface="Calibri"/>
              <a:cs typeface="Calibri"/>
            </a:endParaRPr>
          </a:p>
          <a:p>
            <a:pPr marL="38100">
              <a:lnSpc>
                <a:spcPct val="100000"/>
              </a:lnSpc>
              <a:spcBef>
                <a:spcPts val="25"/>
              </a:spcBef>
            </a:pPr>
            <a:r>
              <a:rPr sz="1800" b="1" dirty="0">
                <a:latin typeface="Arial"/>
                <a:cs typeface="Arial"/>
              </a:rPr>
              <a:t>Why</a:t>
            </a:r>
            <a:r>
              <a:rPr sz="1800" b="1" spc="-25" dirty="0">
                <a:latin typeface="Arial"/>
                <a:cs typeface="Arial"/>
              </a:rPr>
              <a:t> </a:t>
            </a:r>
            <a:r>
              <a:rPr sz="1800" b="1" spc="-5" dirty="0">
                <a:latin typeface="Arial"/>
                <a:cs typeface="Arial"/>
              </a:rPr>
              <a:t>efficiency</a:t>
            </a:r>
            <a:r>
              <a:rPr sz="1800" b="1" dirty="0">
                <a:latin typeface="Arial"/>
                <a:cs typeface="Arial"/>
              </a:rPr>
              <a:t> of </a:t>
            </a:r>
            <a:r>
              <a:rPr sz="1800" b="1" spc="-5" dirty="0">
                <a:latin typeface="Arial"/>
                <a:cs typeface="Arial"/>
              </a:rPr>
              <a:t>D.C </a:t>
            </a:r>
            <a:r>
              <a:rPr sz="1800" b="1" dirty="0">
                <a:latin typeface="Arial"/>
                <a:cs typeface="Arial"/>
              </a:rPr>
              <a:t>motor </a:t>
            </a:r>
            <a:r>
              <a:rPr sz="1800" b="1" spc="-5" dirty="0">
                <a:latin typeface="Arial"/>
                <a:cs typeface="Arial"/>
              </a:rPr>
              <a:t>is</a:t>
            </a:r>
            <a:r>
              <a:rPr sz="1800" b="1" spc="-20" dirty="0">
                <a:latin typeface="Arial"/>
                <a:cs typeface="Arial"/>
              </a:rPr>
              <a:t> </a:t>
            </a:r>
            <a:r>
              <a:rPr sz="1800" b="1" dirty="0">
                <a:latin typeface="Arial"/>
                <a:cs typeface="Arial"/>
              </a:rPr>
              <a:t>below</a:t>
            </a:r>
            <a:r>
              <a:rPr sz="1800" b="1" spc="-5" dirty="0">
                <a:latin typeface="Arial"/>
                <a:cs typeface="Arial"/>
              </a:rPr>
              <a:t> 50%</a:t>
            </a:r>
            <a:endParaRPr sz="1800" dirty="0">
              <a:latin typeface="Arial"/>
              <a:cs typeface="Arial"/>
            </a:endParaRPr>
          </a:p>
          <a:p>
            <a:pPr marL="118745" indent="-81280">
              <a:lnSpc>
                <a:spcPts val="2155"/>
              </a:lnSpc>
              <a:spcBef>
                <a:spcPts val="45"/>
              </a:spcBef>
              <a:buSzPct val="94444"/>
              <a:buChar char="•"/>
              <a:tabLst>
                <a:tab pos="119380" algn="l"/>
              </a:tabLst>
            </a:pPr>
            <a:r>
              <a:rPr sz="1800" dirty="0">
                <a:latin typeface="Arial MT"/>
                <a:cs typeface="Arial MT"/>
              </a:rPr>
              <a:t>The</a:t>
            </a:r>
            <a:r>
              <a:rPr sz="1800" spc="-15" dirty="0">
                <a:latin typeface="Arial MT"/>
                <a:cs typeface="Arial MT"/>
              </a:rPr>
              <a:t> </a:t>
            </a:r>
            <a:r>
              <a:rPr sz="1800" dirty="0">
                <a:latin typeface="Arial MT"/>
                <a:cs typeface="Arial MT"/>
              </a:rPr>
              <a:t>DC</a:t>
            </a:r>
            <a:r>
              <a:rPr sz="1800" spc="-10" dirty="0">
                <a:latin typeface="Arial MT"/>
                <a:cs typeface="Arial MT"/>
              </a:rPr>
              <a:t> </a:t>
            </a:r>
            <a:r>
              <a:rPr sz="1800" spc="-5" dirty="0">
                <a:latin typeface="Arial MT"/>
                <a:cs typeface="Arial MT"/>
              </a:rPr>
              <a:t>motor</a:t>
            </a:r>
            <a:r>
              <a:rPr sz="1800" dirty="0">
                <a:latin typeface="Arial MT"/>
                <a:cs typeface="Arial MT"/>
              </a:rPr>
              <a:t> </a:t>
            </a:r>
            <a:r>
              <a:rPr sz="1800" spc="-5" dirty="0">
                <a:latin typeface="Arial MT"/>
                <a:cs typeface="Arial MT"/>
              </a:rPr>
              <a:t>develops</a:t>
            </a:r>
            <a:r>
              <a:rPr sz="1800" spc="20" dirty="0">
                <a:latin typeface="Arial MT"/>
                <a:cs typeface="Arial MT"/>
              </a:rPr>
              <a:t> </a:t>
            </a:r>
            <a:r>
              <a:rPr sz="1800" spc="-10" dirty="0">
                <a:latin typeface="Arial MT"/>
                <a:cs typeface="Arial MT"/>
              </a:rPr>
              <a:t>maximum</a:t>
            </a:r>
            <a:r>
              <a:rPr sz="1800" spc="20" dirty="0">
                <a:latin typeface="Arial MT"/>
                <a:cs typeface="Arial MT"/>
              </a:rPr>
              <a:t> </a:t>
            </a:r>
            <a:r>
              <a:rPr sz="1800" spc="-15" dirty="0">
                <a:latin typeface="Arial MT"/>
                <a:cs typeface="Arial MT"/>
              </a:rPr>
              <a:t>power</a:t>
            </a:r>
            <a:r>
              <a:rPr sz="1800" spc="50" dirty="0">
                <a:latin typeface="Arial MT"/>
                <a:cs typeface="Arial MT"/>
              </a:rPr>
              <a:t> </a:t>
            </a:r>
            <a:r>
              <a:rPr sz="1800" spc="-20" dirty="0">
                <a:latin typeface="Arial MT"/>
                <a:cs typeface="Arial MT"/>
              </a:rPr>
              <a:t>when</a:t>
            </a:r>
            <a:r>
              <a:rPr sz="1800" spc="40" dirty="0">
                <a:latin typeface="Arial MT"/>
                <a:cs typeface="Arial MT"/>
              </a:rPr>
              <a:t> </a:t>
            </a:r>
            <a:r>
              <a:rPr sz="1800" dirty="0">
                <a:latin typeface="Arial MT"/>
                <a:cs typeface="Arial MT"/>
              </a:rPr>
              <a:t>the</a:t>
            </a:r>
            <a:r>
              <a:rPr sz="1800" spc="-10" dirty="0">
                <a:latin typeface="Arial MT"/>
                <a:cs typeface="Arial MT"/>
              </a:rPr>
              <a:t> </a:t>
            </a:r>
            <a:r>
              <a:rPr sz="1800" spc="-5" dirty="0">
                <a:latin typeface="Arial MT"/>
                <a:cs typeface="Arial MT"/>
              </a:rPr>
              <a:t>Back</a:t>
            </a:r>
            <a:endParaRPr sz="1800" dirty="0">
              <a:latin typeface="Arial MT"/>
              <a:cs typeface="Arial MT"/>
            </a:endParaRPr>
          </a:p>
          <a:p>
            <a:pPr marL="38100">
              <a:lnSpc>
                <a:spcPts val="2875"/>
              </a:lnSpc>
            </a:pPr>
            <a:r>
              <a:rPr sz="1800" dirty="0">
                <a:latin typeface="Arial MT"/>
                <a:cs typeface="Arial MT"/>
              </a:rPr>
              <a:t>EMF</a:t>
            </a:r>
            <a:r>
              <a:rPr sz="1800" spc="-5" dirty="0">
                <a:latin typeface="Arial MT"/>
                <a:cs typeface="Arial MT"/>
              </a:rPr>
              <a:t> </a:t>
            </a:r>
            <a:r>
              <a:rPr sz="1800" spc="-10" dirty="0">
                <a:latin typeface="Arial MT"/>
                <a:cs typeface="Arial MT"/>
              </a:rPr>
              <a:t>is</a:t>
            </a:r>
            <a:r>
              <a:rPr sz="1800" spc="-5" dirty="0">
                <a:latin typeface="Arial MT"/>
                <a:cs typeface="Arial MT"/>
              </a:rPr>
              <a:t> half</a:t>
            </a:r>
            <a:r>
              <a:rPr sz="1800" spc="5" dirty="0">
                <a:latin typeface="Arial MT"/>
                <a:cs typeface="Arial MT"/>
              </a:rPr>
              <a:t> </a:t>
            </a:r>
            <a:r>
              <a:rPr sz="1800" dirty="0">
                <a:latin typeface="Arial MT"/>
                <a:cs typeface="Arial MT"/>
              </a:rPr>
              <a:t>the</a:t>
            </a:r>
            <a:r>
              <a:rPr sz="1800" spc="-15" dirty="0">
                <a:latin typeface="Arial MT"/>
                <a:cs typeface="Arial MT"/>
              </a:rPr>
              <a:t> </a:t>
            </a:r>
            <a:r>
              <a:rPr sz="1800" spc="-5" dirty="0">
                <a:latin typeface="Arial MT"/>
                <a:cs typeface="Arial MT"/>
              </a:rPr>
              <a:t>applied</a:t>
            </a:r>
            <a:r>
              <a:rPr sz="1800" spc="15" dirty="0">
                <a:latin typeface="Arial MT"/>
                <a:cs typeface="Arial MT"/>
              </a:rPr>
              <a:t> </a:t>
            </a:r>
            <a:r>
              <a:rPr sz="1800" spc="-5" dirty="0">
                <a:latin typeface="Arial MT"/>
                <a:cs typeface="Arial MT"/>
              </a:rPr>
              <a:t>voltage</a:t>
            </a:r>
            <a:r>
              <a:rPr sz="1800" dirty="0">
                <a:latin typeface="Arial MT"/>
                <a:cs typeface="Arial MT"/>
              </a:rPr>
              <a:t> </a:t>
            </a:r>
            <a:r>
              <a:rPr sz="1800" spc="-5" dirty="0">
                <a:latin typeface="Arial MT"/>
                <a:cs typeface="Arial MT"/>
              </a:rPr>
              <a:t>is</a:t>
            </a:r>
            <a:r>
              <a:rPr sz="1800" spc="5" dirty="0">
                <a:latin typeface="Arial MT"/>
                <a:cs typeface="Arial MT"/>
              </a:rPr>
              <a:t> </a:t>
            </a:r>
            <a:r>
              <a:rPr sz="1800" spc="-5" dirty="0">
                <a:latin typeface="Arial MT"/>
                <a:cs typeface="Arial MT"/>
              </a:rPr>
              <a:t>E</a:t>
            </a:r>
            <a:r>
              <a:rPr sz="1800" spc="-7" baseline="-20833" dirty="0">
                <a:latin typeface="Arial MT"/>
                <a:cs typeface="Arial MT"/>
              </a:rPr>
              <a:t>b</a:t>
            </a:r>
            <a:r>
              <a:rPr sz="1800" spc="232" baseline="-20833" dirty="0">
                <a:latin typeface="Arial MT"/>
                <a:cs typeface="Arial MT"/>
              </a:rPr>
              <a:t> </a:t>
            </a:r>
            <a:r>
              <a:rPr sz="1800" dirty="0">
                <a:latin typeface="Arial MT"/>
                <a:cs typeface="Arial MT"/>
              </a:rPr>
              <a:t>=</a:t>
            </a:r>
            <a:r>
              <a:rPr sz="1800" spc="-5" dirty="0">
                <a:latin typeface="Arial MT"/>
                <a:cs typeface="Arial MT"/>
              </a:rPr>
              <a:t> V</a:t>
            </a:r>
            <a:r>
              <a:rPr sz="2400" spc="-5" dirty="0">
                <a:latin typeface="Arial MT"/>
                <a:cs typeface="Arial MT"/>
              </a:rPr>
              <a:t>/</a:t>
            </a:r>
            <a:r>
              <a:rPr sz="1800" spc="-5" dirty="0">
                <a:latin typeface="Arial MT"/>
                <a:cs typeface="Arial MT"/>
              </a:rPr>
              <a:t>2.</a:t>
            </a:r>
            <a:endParaRPr sz="1800" dirty="0">
              <a:latin typeface="Arial MT"/>
              <a:cs typeface="Arial MT"/>
            </a:endParaRPr>
          </a:p>
          <a:p>
            <a:pPr marL="38100" marR="116839">
              <a:lnSpc>
                <a:spcPct val="98900"/>
              </a:lnSpc>
              <a:spcBef>
                <a:spcPts val="35"/>
              </a:spcBef>
              <a:buSzPct val="94444"/>
              <a:buChar char="•"/>
              <a:tabLst>
                <a:tab pos="119380" algn="l"/>
              </a:tabLst>
            </a:pPr>
            <a:r>
              <a:rPr sz="1800" spc="-5" dirty="0">
                <a:latin typeface="Arial MT"/>
                <a:cs typeface="Arial MT"/>
              </a:rPr>
              <a:t>Practically</a:t>
            </a:r>
            <a:r>
              <a:rPr sz="1800" spc="10" dirty="0">
                <a:latin typeface="Arial MT"/>
                <a:cs typeface="Arial MT"/>
              </a:rPr>
              <a:t> </a:t>
            </a:r>
            <a:r>
              <a:rPr sz="1800" dirty="0">
                <a:latin typeface="Arial MT"/>
                <a:cs typeface="Arial MT"/>
              </a:rPr>
              <a:t>it </a:t>
            </a:r>
            <a:r>
              <a:rPr sz="1800" spc="-5" dirty="0">
                <a:latin typeface="Arial MT"/>
                <a:cs typeface="Arial MT"/>
              </a:rPr>
              <a:t>is</a:t>
            </a:r>
            <a:r>
              <a:rPr sz="1800" dirty="0">
                <a:latin typeface="Arial MT"/>
                <a:cs typeface="Arial MT"/>
              </a:rPr>
              <a:t> </a:t>
            </a:r>
            <a:r>
              <a:rPr sz="1800" spc="-5" dirty="0">
                <a:latin typeface="Arial MT"/>
                <a:cs typeface="Arial MT"/>
              </a:rPr>
              <a:t>not</a:t>
            </a:r>
            <a:r>
              <a:rPr sz="1800" spc="5" dirty="0">
                <a:latin typeface="Arial MT"/>
                <a:cs typeface="Arial MT"/>
              </a:rPr>
              <a:t> </a:t>
            </a:r>
            <a:r>
              <a:rPr sz="1800" spc="-5" dirty="0">
                <a:latin typeface="Arial MT"/>
                <a:cs typeface="Arial MT"/>
              </a:rPr>
              <a:t>possible</a:t>
            </a:r>
            <a:r>
              <a:rPr sz="1800" spc="5" dirty="0">
                <a:latin typeface="Arial MT"/>
                <a:cs typeface="Arial MT"/>
              </a:rPr>
              <a:t> </a:t>
            </a:r>
            <a:r>
              <a:rPr sz="1800" dirty="0">
                <a:latin typeface="Arial MT"/>
                <a:cs typeface="Arial MT"/>
              </a:rPr>
              <a:t>to </a:t>
            </a:r>
            <a:r>
              <a:rPr sz="1800" spc="-5" dirty="0">
                <a:latin typeface="Arial MT"/>
                <a:cs typeface="Arial MT"/>
              </a:rPr>
              <a:t>develop</a:t>
            </a:r>
            <a:r>
              <a:rPr sz="1800" spc="15" dirty="0">
                <a:latin typeface="Arial MT"/>
                <a:cs typeface="Arial MT"/>
              </a:rPr>
              <a:t> </a:t>
            </a:r>
            <a:r>
              <a:rPr sz="1800" spc="-5" dirty="0">
                <a:latin typeface="Arial MT"/>
                <a:cs typeface="Arial MT"/>
              </a:rPr>
              <a:t>an</a:t>
            </a:r>
            <a:r>
              <a:rPr sz="1800" spc="-10" dirty="0">
                <a:latin typeface="Arial MT"/>
                <a:cs typeface="Arial MT"/>
              </a:rPr>
              <a:t> </a:t>
            </a:r>
            <a:r>
              <a:rPr sz="1800" spc="-5" dirty="0">
                <a:latin typeface="Arial MT"/>
                <a:cs typeface="Arial MT"/>
              </a:rPr>
              <a:t>exact</a:t>
            </a:r>
            <a:r>
              <a:rPr sz="1800" spc="10" dirty="0">
                <a:latin typeface="Arial MT"/>
                <a:cs typeface="Arial MT"/>
              </a:rPr>
              <a:t> </a:t>
            </a:r>
            <a:r>
              <a:rPr sz="1800" spc="-5" dirty="0">
                <a:latin typeface="Arial MT"/>
                <a:cs typeface="Arial MT"/>
              </a:rPr>
              <a:t>50%</a:t>
            </a:r>
            <a:r>
              <a:rPr sz="1800" spc="5" dirty="0">
                <a:latin typeface="Arial MT"/>
                <a:cs typeface="Arial MT"/>
              </a:rPr>
              <a:t> </a:t>
            </a:r>
            <a:r>
              <a:rPr sz="1800" dirty="0">
                <a:latin typeface="Arial MT"/>
                <a:cs typeface="Arial MT"/>
              </a:rPr>
              <a:t>of </a:t>
            </a:r>
            <a:r>
              <a:rPr sz="1800" spc="5" dirty="0">
                <a:latin typeface="Arial MT"/>
                <a:cs typeface="Arial MT"/>
              </a:rPr>
              <a:t> </a:t>
            </a:r>
            <a:r>
              <a:rPr sz="1800" spc="-5" dirty="0">
                <a:latin typeface="Arial MT"/>
                <a:cs typeface="Arial MT"/>
              </a:rPr>
              <a:t>maximum</a:t>
            </a:r>
            <a:r>
              <a:rPr sz="1800" spc="25" dirty="0">
                <a:latin typeface="Arial MT"/>
                <a:cs typeface="Arial MT"/>
              </a:rPr>
              <a:t> </a:t>
            </a:r>
            <a:r>
              <a:rPr sz="1800" spc="-15" dirty="0">
                <a:latin typeface="Arial MT"/>
                <a:cs typeface="Arial MT"/>
              </a:rPr>
              <a:t>power</a:t>
            </a:r>
            <a:r>
              <a:rPr sz="1800" spc="50" dirty="0">
                <a:latin typeface="Arial MT"/>
                <a:cs typeface="Arial MT"/>
              </a:rPr>
              <a:t> </a:t>
            </a:r>
            <a:r>
              <a:rPr sz="1800" spc="-5" dirty="0">
                <a:latin typeface="Arial MT"/>
                <a:cs typeface="Arial MT"/>
              </a:rPr>
              <a:t>because</a:t>
            </a:r>
            <a:r>
              <a:rPr sz="1800" spc="10" dirty="0">
                <a:latin typeface="Arial MT"/>
                <a:cs typeface="Arial MT"/>
              </a:rPr>
              <a:t> </a:t>
            </a:r>
            <a:r>
              <a:rPr sz="1800" spc="-5" dirty="0">
                <a:latin typeface="Arial MT"/>
                <a:cs typeface="Arial MT"/>
              </a:rPr>
              <a:t>in</a:t>
            </a:r>
            <a:r>
              <a:rPr sz="1800" spc="-10" dirty="0">
                <a:latin typeface="Arial MT"/>
                <a:cs typeface="Arial MT"/>
              </a:rPr>
              <a:t> </a:t>
            </a:r>
            <a:r>
              <a:rPr sz="1800" spc="-5" dirty="0">
                <a:latin typeface="Arial MT"/>
                <a:cs typeface="Arial MT"/>
              </a:rPr>
              <a:t>that</a:t>
            </a:r>
            <a:r>
              <a:rPr sz="1800" spc="10" dirty="0">
                <a:latin typeface="Arial MT"/>
                <a:cs typeface="Arial MT"/>
              </a:rPr>
              <a:t> </a:t>
            </a:r>
            <a:r>
              <a:rPr sz="1800" spc="-5" dirty="0">
                <a:latin typeface="Arial MT"/>
                <a:cs typeface="Arial MT"/>
              </a:rPr>
              <a:t>case,</a:t>
            </a:r>
            <a:r>
              <a:rPr sz="1800" spc="10" dirty="0">
                <a:latin typeface="Arial MT"/>
                <a:cs typeface="Arial MT"/>
              </a:rPr>
              <a:t> </a:t>
            </a:r>
            <a:r>
              <a:rPr sz="1800" dirty="0">
                <a:latin typeface="Arial MT"/>
                <a:cs typeface="Arial MT"/>
              </a:rPr>
              <a:t>the</a:t>
            </a:r>
            <a:r>
              <a:rPr sz="1800" spc="-5" dirty="0">
                <a:latin typeface="Arial MT"/>
                <a:cs typeface="Arial MT"/>
              </a:rPr>
              <a:t> current</a:t>
            </a:r>
            <a:r>
              <a:rPr sz="1800" spc="5" dirty="0">
                <a:latin typeface="Arial MT"/>
                <a:cs typeface="Arial MT"/>
              </a:rPr>
              <a:t> </a:t>
            </a:r>
            <a:r>
              <a:rPr sz="1800" spc="-15" dirty="0">
                <a:latin typeface="Arial MT"/>
                <a:cs typeface="Arial MT"/>
              </a:rPr>
              <a:t>would </a:t>
            </a:r>
            <a:r>
              <a:rPr sz="1800" spc="-484" dirty="0">
                <a:latin typeface="Arial MT"/>
                <a:cs typeface="Arial MT"/>
              </a:rPr>
              <a:t> </a:t>
            </a:r>
            <a:r>
              <a:rPr sz="1800" spc="-5" dirty="0">
                <a:latin typeface="Arial MT"/>
                <a:cs typeface="Arial MT"/>
              </a:rPr>
              <a:t>be</a:t>
            </a:r>
            <a:r>
              <a:rPr sz="1800" spc="-10" dirty="0">
                <a:latin typeface="Arial MT"/>
                <a:cs typeface="Arial MT"/>
              </a:rPr>
              <a:t> </a:t>
            </a:r>
            <a:r>
              <a:rPr sz="1800" spc="-5" dirty="0">
                <a:latin typeface="Arial MT"/>
                <a:cs typeface="Arial MT"/>
              </a:rPr>
              <a:t>much</a:t>
            </a:r>
            <a:r>
              <a:rPr sz="1800" spc="5" dirty="0">
                <a:latin typeface="Arial MT"/>
                <a:cs typeface="Arial MT"/>
              </a:rPr>
              <a:t> </a:t>
            </a:r>
            <a:r>
              <a:rPr sz="1800" spc="-10" dirty="0">
                <a:latin typeface="Arial MT"/>
                <a:cs typeface="Arial MT"/>
              </a:rPr>
              <a:t>beyond</a:t>
            </a:r>
            <a:r>
              <a:rPr sz="1800" spc="30" dirty="0">
                <a:latin typeface="Arial MT"/>
                <a:cs typeface="Arial MT"/>
              </a:rPr>
              <a:t> </a:t>
            </a:r>
            <a:r>
              <a:rPr sz="1800" dirty="0">
                <a:latin typeface="Arial MT"/>
                <a:cs typeface="Arial MT"/>
              </a:rPr>
              <a:t>the</a:t>
            </a:r>
            <a:r>
              <a:rPr sz="1800" spc="-10" dirty="0">
                <a:latin typeface="Arial MT"/>
                <a:cs typeface="Arial MT"/>
              </a:rPr>
              <a:t> </a:t>
            </a:r>
            <a:r>
              <a:rPr sz="1800" spc="-5" dirty="0">
                <a:latin typeface="Arial MT"/>
                <a:cs typeface="Arial MT"/>
              </a:rPr>
              <a:t>rated</a:t>
            </a:r>
            <a:r>
              <a:rPr sz="1800" spc="-10" dirty="0">
                <a:latin typeface="Arial MT"/>
                <a:cs typeface="Arial MT"/>
              </a:rPr>
              <a:t> </a:t>
            </a:r>
            <a:r>
              <a:rPr sz="1800" spc="-5" dirty="0">
                <a:latin typeface="Arial MT"/>
                <a:cs typeface="Arial MT"/>
              </a:rPr>
              <a:t>current</a:t>
            </a:r>
            <a:r>
              <a:rPr sz="1800" spc="15" dirty="0">
                <a:latin typeface="Arial MT"/>
                <a:cs typeface="Arial MT"/>
              </a:rPr>
              <a:t> </a:t>
            </a:r>
            <a:r>
              <a:rPr sz="1800" dirty="0">
                <a:latin typeface="Arial MT"/>
                <a:cs typeface="Arial MT"/>
              </a:rPr>
              <a:t>of</a:t>
            </a:r>
            <a:r>
              <a:rPr sz="1800" spc="-10" dirty="0">
                <a:latin typeface="Arial MT"/>
                <a:cs typeface="Arial MT"/>
              </a:rPr>
              <a:t> </a:t>
            </a:r>
            <a:r>
              <a:rPr sz="1800" dirty="0">
                <a:latin typeface="Arial MT"/>
                <a:cs typeface="Arial MT"/>
              </a:rPr>
              <a:t>the</a:t>
            </a:r>
            <a:r>
              <a:rPr sz="1800" spc="-10" dirty="0">
                <a:latin typeface="Arial MT"/>
                <a:cs typeface="Arial MT"/>
              </a:rPr>
              <a:t> </a:t>
            </a:r>
            <a:r>
              <a:rPr sz="1800" spc="-20" dirty="0">
                <a:latin typeface="Arial MT"/>
                <a:cs typeface="Arial MT"/>
              </a:rPr>
              <a:t>motor.</a:t>
            </a:r>
            <a:endParaRPr sz="1800" dirty="0">
              <a:latin typeface="Arial MT"/>
              <a:cs typeface="Arial MT"/>
            </a:endParaRPr>
          </a:p>
          <a:p>
            <a:pPr marL="38100" marR="346710">
              <a:lnSpc>
                <a:spcPts val="2110"/>
              </a:lnSpc>
              <a:spcBef>
                <a:spcPts val="165"/>
              </a:spcBef>
              <a:buSzPct val="94444"/>
              <a:buChar char="•"/>
              <a:tabLst>
                <a:tab pos="119380" algn="l"/>
              </a:tabLst>
            </a:pPr>
            <a:r>
              <a:rPr sz="1800" spc="-5" dirty="0">
                <a:latin typeface="Arial MT"/>
                <a:cs typeface="Arial MT"/>
              </a:rPr>
              <a:t>Some of</a:t>
            </a:r>
            <a:r>
              <a:rPr sz="1800" dirty="0">
                <a:latin typeface="Arial MT"/>
                <a:cs typeface="Arial MT"/>
              </a:rPr>
              <a:t> the</a:t>
            </a:r>
            <a:r>
              <a:rPr sz="1800" spc="-10" dirty="0">
                <a:latin typeface="Arial MT"/>
                <a:cs typeface="Arial MT"/>
              </a:rPr>
              <a:t> </a:t>
            </a:r>
            <a:r>
              <a:rPr sz="1800" spc="-5" dirty="0">
                <a:latin typeface="Arial MT"/>
                <a:cs typeface="Arial MT"/>
              </a:rPr>
              <a:t>energy</a:t>
            </a:r>
            <a:r>
              <a:rPr sz="1800" spc="5" dirty="0">
                <a:latin typeface="Arial MT"/>
                <a:cs typeface="Arial MT"/>
              </a:rPr>
              <a:t> </a:t>
            </a:r>
            <a:r>
              <a:rPr sz="1800" spc="-5" dirty="0">
                <a:latin typeface="Arial MT"/>
                <a:cs typeface="Arial MT"/>
              </a:rPr>
              <a:t>is</a:t>
            </a:r>
            <a:r>
              <a:rPr sz="1800" dirty="0">
                <a:latin typeface="Arial MT"/>
                <a:cs typeface="Arial MT"/>
              </a:rPr>
              <a:t> </a:t>
            </a:r>
            <a:r>
              <a:rPr sz="1800" spc="-10" dirty="0">
                <a:latin typeface="Arial MT"/>
                <a:cs typeface="Arial MT"/>
              </a:rPr>
              <a:t>wasted</a:t>
            </a:r>
            <a:r>
              <a:rPr sz="1800" spc="40" dirty="0">
                <a:latin typeface="Arial MT"/>
                <a:cs typeface="Arial MT"/>
              </a:rPr>
              <a:t> </a:t>
            </a:r>
            <a:r>
              <a:rPr sz="1800" spc="-5" dirty="0">
                <a:latin typeface="Arial MT"/>
                <a:cs typeface="Arial MT"/>
              </a:rPr>
              <a:t>in</a:t>
            </a:r>
            <a:r>
              <a:rPr sz="1800" spc="-10" dirty="0">
                <a:latin typeface="Arial MT"/>
                <a:cs typeface="Arial MT"/>
              </a:rPr>
              <a:t> </a:t>
            </a:r>
            <a:r>
              <a:rPr sz="1800" dirty="0">
                <a:latin typeface="Arial MT"/>
                <a:cs typeface="Arial MT"/>
              </a:rPr>
              <a:t>the</a:t>
            </a:r>
            <a:r>
              <a:rPr sz="1800" spc="-15" dirty="0">
                <a:latin typeface="Arial MT"/>
                <a:cs typeface="Arial MT"/>
              </a:rPr>
              <a:t> </a:t>
            </a:r>
            <a:r>
              <a:rPr sz="1800" dirty="0">
                <a:latin typeface="Arial MT"/>
                <a:cs typeface="Arial MT"/>
              </a:rPr>
              <a:t>form of</a:t>
            </a:r>
            <a:r>
              <a:rPr sz="1800" spc="-15" dirty="0">
                <a:latin typeface="Arial MT"/>
                <a:cs typeface="Arial MT"/>
              </a:rPr>
              <a:t> </a:t>
            </a:r>
            <a:r>
              <a:rPr sz="1800" spc="-5" dirty="0">
                <a:latin typeface="Arial MT"/>
                <a:cs typeface="Arial MT"/>
              </a:rPr>
              <a:t>heat</a:t>
            </a:r>
            <a:r>
              <a:rPr sz="1800" spc="10" dirty="0">
                <a:latin typeface="Arial MT"/>
                <a:cs typeface="Arial MT"/>
              </a:rPr>
              <a:t> </a:t>
            </a:r>
            <a:r>
              <a:rPr sz="1800" spc="-5" dirty="0">
                <a:latin typeface="Arial MT"/>
                <a:cs typeface="Arial MT"/>
              </a:rPr>
              <a:t>and </a:t>
            </a:r>
            <a:r>
              <a:rPr sz="1800" spc="-484" dirty="0">
                <a:latin typeface="Arial MT"/>
                <a:cs typeface="Arial MT"/>
              </a:rPr>
              <a:t> </a:t>
            </a:r>
            <a:r>
              <a:rPr sz="1800" spc="-5" dirty="0">
                <a:latin typeface="Arial MT"/>
                <a:cs typeface="Arial MT"/>
              </a:rPr>
              <a:t>other</a:t>
            </a:r>
            <a:r>
              <a:rPr sz="1800" dirty="0">
                <a:latin typeface="Arial MT"/>
                <a:cs typeface="Arial MT"/>
              </a:rPr>
              <a:t> </a:t>
            </a:r>
            <a:r>
              <a:rPr sz="1800" spc="-5" dirty="0">
                <a:latin typeface="Arial MT"/>
                <a:cs typeface="Arial MT"/>
              </a:rPr>
              <a:t>losses.</a:t>
            </a:r>
            <a:r>
              <a:rPr sz="1800" spc="-20" dirty="0">
                <a:latin typeface="Arial MT"/>
                <a:cs typeface="Arial MT"/>
              </a:rPr>
              <a:t> </a:t>
            </a:r>
            <a:r>
              <a:rPr sz="1800" spc="-5" dirty="0">
                <a:latin typeface="Arial MT"/>
                <a:cs typeface="Arial MT"/>
              </a:rPr>
              <a:t>Therefore</a:t>
            </a:r>
            <a:r>
              <a:rPr sz="1800" spc="5" dirty="0">
                <a:latin typeface="Arial MT"/>
                <a:cs typeface="Arial MT"/>
              </a:rPr>
              <a:t> </a:t>
            </a:r>
            <a:r>
              <a:rPr sz="1800" spc="-5" dirty="0">
                <a:latin typeface="Arial MT"/>
                <a:cs typeface="Arial MT"/>
              </a:rPr>
              <a:t>motor</a:t>
            </a:r>
            <a:r>
              <a:rPr sz="1800" dirty="0">
                <a:latin typeface="Arial MT"/>
                <a:cs typeface="Arial MT"/>
              </a:rPr>
              <a:t> </a:t>
            </a:r>
            <a:r>
              <a:rPr sz="1800" spc="-5" dirty="0">
                <a:latin typeface="Arial MT"/>
                <a:cs typeface="Arial MT"/>
              </a:rPr>
              <a:t>efficiency</a:t>
            </a:r>
            <a:r>
              <a:rPr sz="1800" spc="10" dirty="0">
                <a:latin typeface="Arial MT"/>
                <a:cs typeface="Arial MT"/>
              </a:rPr>
              <a:t> </a:t>
            </a:r>
            <a:r>
              <a:rPr sz="1800" spc="-5" dirty="0">
                <a:latin typeface="Arial MT"/>
                <a:cs typeface="Arial MT"/>
              </a:rPr>
              <a:t>is</a:t>
            </a:r>
            <a:r>
              <a:rPr sz="1800" dirty="0">
                <a:latin typeface="Arial MT"/>
                <a:cs typeface="Arial MT"/>
              </a:rPr>
              <a:t> </a:t>
            </a:r>
            <a:r>
              <a:rPr sz="1800" spc="-5" dirty="0">
                <a:latin typeface="Arial MT"/>
                <a:cs typeface="Arial MT"/>
              </a:rPr>
              <a:t>below</a:t>
            </a:r>
            <a:r>
              <a:rPr sz="1800" spc="10" dirty="0">
                <a:latin typeface="Arial MT"/>
                <a:cs typeface="Arial MT"/>
              </a:rPr>
              <a:t> </a:t>
            </a:r>
            <a:r>
              <a:rPr sz="1800" spc="-5" dirty="0">
                <a:latin typeface="Arial MT"/>
                <a:cs typeface="Arial MT"/>
              </a:rPr>
              <a:t>50%.</a:t>
            </a:r>
            <a:endParaRPr sz="1800" dirty="0">
              <a:latin typeface="Arial MT"/>
              <a:cs typeface="Arial MT"/>
            </a:endParaRPr>
          </a:p>
        </p:txBody>
      </p:sp>
    </p:spTree>
    <p:extLst>
      <p:ext uri="{BB962C8B-B14F-4D97-AF65-F5344CB8AC3E}">
        <p14:creationId xmlns:p14="http://schemas.microsoft.com/office/powerpoint/2010/main" val="6719855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5" y="2302256"/>
            <a:ext cx="4161473" cy="1665605"/>
          </a:xfrm>
          <a:prstGeom prst="rect">
            <a:avLst/>
          </a:prstGeom>
        </p:spPr>
        <p:txBody>
          <a:bodyPr vert="horz" wrap="square" lIns="0" tIns="26670" rIns="0" bIns="0" rtlCol="0">
            <a:spAutoFit/>
          </a:bodyPr>
          <a:lstStyle/>
          <a:p>
            <a:pPr marL="12700" marR="5080">
              <a:lnSpc>
                <a:spcPts val="2110"/>
              </a:lnSpc>
              <a:spcBef>
                <a:spcPts val="210"/>
              </a:spcBef>
            </a:pPr>
            <a:r>
              <a:rPr sz="1800" dirty="0">
                <a:latin typeface="Arial MT"/>
                <a:cs typeface="Arial MT"/>
              </a:rPr>
              <a:t>In </a:t>
            </a:r>
            <a:r>
              <a:rPr sz="1800" spc="-15" dirty="0">
                <a:latin typeface="Arial MT"/>
                <a:cs typeface="Arial MT"/>
              </a:rPr>
              <a:t>which</a:t>
            </a:r>
            <a:r>
              <a:rPr sz="1800" spc="50" dirty="0">
                <a:latin typeface="Arial MT"/>
                <a:cs typeface="Arial MT"/>
              </a:rPr>
              <a:t> </a:t>
            </a:r>
            <a:r>
              <a:rPr sz="1800" dirty="0">
                <a:latin typeface="Arial MT"/>
                <a:cs typeface="Arial MT"/>
              </a:rPr>
              <a:t>of</a:t>
            </a:r>
            <a:r>
              <a:rPr sz="1800" spc="-5" dirty="0">
                <a:latin typeface="Arial MT"/>
                <a:cs typeface="Arial MT"/>
              </a:rPr>
              <a:t> </a:t>
            </a:r>
            <a:r>
              <a:rPr sz="1800" dirty="0">
                <a:latin typeface="Arial MT"/>
                <a:cs typeface="Arial MT"/>
              </a:rPr>
              <a:t>the</a:t>
            </a:r>
            <a:r>
              <a:rPr sz="1800" spc="-10" dirty="0">
                <a:latin typeface="Arial MT"/>
                <a:cs typeface="Arial MT"/>
              </a:rPr>
              <a:t> following</a:t>
            </a:r>
            <a:r>
              <a:rPr sz="1800" spc="50" dirty="0">
                <a:latin typeface="Arial MT"/>
                <a:cs typeface="Arial MT"/>
              </a:rPr>
              <a:t> </a:t>
            </a:r>
            <a:r>
              <a:rPr sz="1800" spc="-5" dirty="0">
                <a:latin typeface="Arial MT"/>
                <a:cs typeface="Arial MT"/>
              </a:rPr>
              <a:t>application</a:t>
            </a:r>
            <a:r>
              <a:rPr sz="1800" spc="30" dirty="0">
                <a:latin typeface="Arial MT"/>
                <a:cs typeface="Arial MT"/>
              </a:rPr>
              <a:t> </a:t>
            </a:r>
            <a:r>
              <a:rPr sz="1800" spc="-5" dirty="0">
                <a:latin typeface="Arial MT"/>
                <a:cs typeface="Arial MT"/>
              </a:rPr>
              <a:t>DC series</a:t>
            </a:r>
            <a:r>
              <a:rPr sz="1800" spc="10" dirty="0">
                <a:latin typeface="Arial MT"/>
                <a:cs typeface="Arial MT"/>
              </a:rPr>
              <a:t> </a:t>
            </a:r>
            <a:r>
              <a:rPr sz="1800" spc="-5" dirty="0">
                <a:latin typeface="Arial MT"/>
                <a:cs typeface="Arial MT"/>
              </a:rPr>
              <a:t>motor</a:t>
            </a:r>
            <a:r>
              <a:rPr sz="1800" spc="5" dirty="0">
                <a:latin typeface="Arial MT"/>
                <a:cs typeface="Arial MT"/>
              </a:rPr>
              <a:t> </a:t>
            </a:r>
            <a:r>
              <a:rPr sz="1800" spc="-5" dirty="0">
                <a:latin typeface="Arial MT"/>
                <a:cs typeface="Arial MT"/>
              </a:rPr>
              <a:t>is </a:t>
            </a:r>
            <a:r>
              <a:rPr sz="1800" spc="-484" dirty="0">
                <a:latin typeface="Arial MT"/>
                <a:cs typeface="Arial MT"/>
              </a:rPr>
              <a:t> </a:t>
            </a:r>
            <a:r>
              <a:rPr sz="1800" spc="-5" dirty="0">
                <a:latin typeface="Arial MT"/>
                <a:cs typeface="Arial MT"/>
              </a:rPr>
              <a:t>used?</a:t>
            </a:r>
            <a:endParaRPr sz="1800">
              <a:latin typeface="Arial MT"/>
              <a:cs typeface="Arial MT"/>
            </a:endParaRPr>
          </a:p>
          <a:p>
            <a:pPr marL="93345" indent="-81280">
              <a:lnSpc>
                <a:spcPts val="2100"/>
              </a:lnSpc>
              <a:buSzPct val="94444"/>
              <a:buChar char="•"/>
              <a:tabLst>
                <a:tab pos="93980" algn="l"/>
              </a:tabLst>
            </a:pPr>
            <a:r>
              <a:rPr sz="1800" spc="-5" dirty="0">
                <a:latin typeface="Arial MT"/>
                <a:cs typeface="Arial MT"/>
              </a:rPr>
              <a:t>Centrifugal</a:t>
            </a:r>
            <a:r>
              <a:rPr sz="1800" spc="-10" dirty="0">
                <a:latin typeface="Arial MT"/>
                <a:cs typeface="Arial MT"/>
              </a:rPr>
              <a:t> </a:t>
            </a:r>
            <a:r>
              <a:rPr sz="1800" spc="-5" dirty="0">
                <a:latin typeface="Arial MT"/>
                <a:cs typeface="Arial MT"/>
              </a:rPr>
              <a:t>Pump</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Motor Operation</a:t>
            </a:r>
            <a:r>
              <a:rPr sz="1800" dirty="0">
                <a:latin typeface="Arial MT"/>
                <a:cs typeface="Arial MT"/>
              </a:rPr>
              <a:t> </a:t>
            </a:r>
            <a:r>
              <a:rPr sz="1800" spc="-5" dirty="0">
                <a:latin typeface="Arial MT"/>
                <a:cs typeface="Arial MT"/>
              </a:rPr>
              <a:t>in</a:t>
            </a:r>
            <a:r>
              <a:rPr sz="1800" spc="-15" dirty="0">
                <a:latin typeface="Arial MT"/>
                <a:cs typeface="Arial MT"/>
              </a:rPr>
              <a:t> </a:t>
            </a:r>
            <a:r>
              <a:rPr sz="1800" spc="-5" dirty="0">
                <a:latin typeface="Arial MT"/>
                <a:cs typeface="Arial MT"/>
              </a:rPr>
              <a:t>DC</a:t>
            </a:r>
            <a:r>
              <a:rPr sz="1800" spc="5" dirty="0">
                <a:latin typeface="Arial MT"/>
                <a:cs typeface="Arial MT"/>
              </a:rPr>
              <a:t> </a:t>
            </a:r>
            <a:r>
              <a:rPr sz="1800" spc="-5" dirty="0">
                <a:latin typeface="Arial MT"/>
                <a:cs typeface="Arial MT"/>
              </a:rPr>
              <a:t>and</a:t>
            </a:r>
            <a:r>
              <a:rPr sz="1800" spc="-100" dirty="0">
                <a:latin typeface="Arial MT"/>
                <a:cs typeface="Arial MT"/>
              </a:rPr>
              <a:t> </a:t>
            </a:r>
            <a:r>
              <a:rPr sz="1800" spc="-5" dirty="0">
                <a:latin typeface="Arial MT"/>
                <a:cs typeface="Arial MT"/>
              </a:rPr>
              <a:t>AC</a:t>
            </a:r>
            <a:endParaRPr sz="1800">
              <a:latin typeface="Arial MT"/>
              <a:cs typeface="Arial MT"/>
            </a:endParaRPr>
          </a:p>
          <a:p>
            <a:pPr marL="93345" indent="-81280">
              <a:lnSpc>
                <a:spcPct val="100000"/>
              </a:lnSpc>
              <a:buSzPct val="94444"/>
              <a:buChar char="•"/>
              <a:tabLst>
                <a:tab pos="93980" algn="l"/>
              </a:tabLst>
            </a:pPr>
            <a:r>
              <a:rPr sz="1800" spc="-20" dirty="0">
                <a:latin typeface="Arial MT"/>
                <a:cs typeface="Arial MT"/>
              </a:rPr>
              <a:t>Water </a:t>
            </a:r>
            <a:r>
              <a:rPr sz="1800" spc="-5" dirty="0">
                <a:latin typeface="Arial MT"/>
                <a:cs typeface="Arial MT"/>
              </a:rPr>
              <a:t>pump</a:t>
            </a:r>
            <a:r>
              <a:rPr sz="1800" spc="-15" dirty="0">
                <a:latin typeface="Arial MT"/>
                <a:cs typeface="Arial MT"/>
              </a:rPr>
              <a:t> </a:t>
            </a:r>
            <a:r>
              <a:rPr sz="1800" spc="-5" dirty="0">
                <a:latin typeface="Arial MT"/>
                <a:cs typeface="Arial MT"/>
              </a:rPr>
              <a:t>drive</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Starter</a:t>
            </a:r>
            <a:r>
              <a:rPr sz="1800" spc="-20" dirty="0">
                <a:latin typeface="Arial MT"/>
                <a:cs typeface="Arial MT"/>
              </a:rPr>
              <a:t> </a:t>
            </a:r>
            <a:r>
              <a:rPr sz="1800" dirty="0">
                <a:latin typeface="Arial MT"/>
                <a:cs typeface="Arial MT"/>
              </a:rPr>
              <a:t>for</a:t>
            </a:r>
            <a:r>
              <a:rPr sz="1800" spc="-35" dirty="0">
                <a:latin typeface="Arial MT"/>
                <a:cs typeface="Arial MT"/>
              </a:rPr>
              <a:t> </a:t>
            </a:r>
            <a:r>
              <a:rPr sz="1800" spc="-5" dirty="0">
                <a:latin typeface="Arial MT"/>
                <a:cs typeface="Arial MT"/>
              </a:rPr>
              <a:t>car</a:t>
            </a:r>
            <a:endParaRPr sz="1800">
              <a:latin typeface="Arial MT"/>
              <a:cs typeface="Arial MT"/>
            </a:endParaRPr>
          </a:p>
        </p:txBody>
      </p:sp>
    </p:spTree>
    <p:extLst>
      <p:ext uri="{BB962C8B-B14F-4D97-AF65-F5344CB8AC3E}">
        <p14:creationId xmlns:p14="http://schemas.microsoft.com/office/powerpoint/2010/main" val="216327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26195" y="2570226"/>
            <a:ext cx="4456748" cy="2208297"/>
          </a:xfrm>
          <a:prstGeom prst="rect">
            <a:avLst/>
          </a:prstGeom>
        </p:spPr>
        <p:txBody>
          <a:bodyPr vert="horz" wrap="square" lIns="0" tIns="12700" rIns="0" bIns="0" rtlCol="0">
            <a:spAutoFit/>
          </a:bodyPr>
          <a:lstStyle/>
          <a:p>
            <a:pPr marL="38100">
              <a:lnSpc>
                <a:spcPct val="100000"/>
              </a:lnSpc>
              <a:spcBef>
                <a:spcPts val="100"/>
              </a:spcBef>
            </a:pPr>
            <a:r>
              <a:rPr sz="1800" spc="-10" dirty="0">
                <a:solidFill>
                  <a:srgbClr val="FF6600"/>
                </a:solidFill>
                <a:latin typeface="Calibri"/>
                <a:cs typeface="Calibri"/>
              </a:rPr>
              <a:t>Starter</a:t>
            </a:r>
            <a:r>
              <a:rPr sz="1800" spc="-15" dirty="0">
                <a:solidFill>
                  <a:srgbClr val="FF6600"/>
                </a:solidFill>
                <a:latin typeface="Calibri"/>
                <a:cs typeface="Calibri"/>
              </a:rPr>
              <a:t> for</a:t>
            </a:r>
            <a:r>
              <a:rPr sz="1800" spc="-30" dirty="0">
                <a:solidFill>
                  <a:srgbClr val="FF6600"/>
                </a:solidFill>
                <a:latin typeface="Calibri"/>
                <a:cs typeface="Calibri"/>
              </a:rPr>
              <a:t> </a:t>
            </a:r>
            <a:r>
              <a:rPr sz="1800" spc="-10" dirty="0">
                <a:solidFill>
                  <a:srgbClr val="FF6600"/>
                </a:solidFill>
                <a:latin typeface="Calibri"/>
                <a:cs typeface="Calibri"/>
              </a:rPr>
              <a:t>car</a:t>
            </a:r>
            <a:endParaRPr sz="1800">
              <a:latin typeface="Calibri"/>
              <a:cs typeface="Calibri"/>
            </a:endParaRPr>
          </a:p>
          <a:p>
            <a:pPr marL="38100">
              <a:lnSpc>
                <a:spcPct val="100000"/>
              </a:lnSpc>
            </a:pPr>
            <a:r>
              <a:rPr sz="1800" spc="-5" dirty="0">
                <a:solidFill>
                  <a:srgbClr val="FF6600"/>
                </a:solidFill>
                <a:latin typeface="Calibri"/>
                <a:cs typeface="Calibri"/>
              </a:rPr>
              <a:t>Explanation:</a:t>
            </a:r>
            <a:endParaRPr sz="1800">
              <a:latin typeface="Calibri"/>
              <a:cs typeface="Calibri"/>
            </a:endParaRPr>
          </a:p>
          <a:p>
            <a:pPr marL="38100" marR="30480">
              <a:lnSpc>
                <a:spcPts val="2110"/>
              </a:lnSpc>
              <a:spcBef>
                <a:spcPts val="185"/>
              </a:spcBef>
              <a:buSzPct val="94444"/>
              <a:buChar char="•"/>
              <a:tabLst>
                <a:tab pos="119380" algn="l"/>
              </a:tabLst>
            </a:pPr>
            <a:r>
              <a:rPr sz="1800" dirty="0">
                <a:latin typeface="Arial MT"/>
                <a:cs typeface="Arial MT"/>
              </a:rPr>
              <a:t>In </a:t>
            </a:r>
            <a:r>
              <a:rPr sz="1800" spc="-5" dirty="0">
                <a:latin typeface="Arial MT"/>
                <a:cs typeface="Arial MT"/>
              </a:rPr>
              <a:t>DC</a:t>
            </a:r>
            <a:r>
              <a:rPr sz="1800" dirty="0">
                <a:latin typeface="Arial MT"/>
                <a:cs typeface="Arial MT"/>
              </a:rPr>
              <a:t> </a:t>
            </a:r>
            <a:r>
              <a:rPr sz="1800" spc="-5" dirty="0">
                <a:latin typeface="Arial MT"/>
                <a:cs typeface="Arial MT"/>
              </a:rPr>
              <a:t>series</a:t>
            </a:r>
            <a:r>
              <a:rPr sz="1800" spc="10" dirty="0">
                <a:latin typeface="Arial MT"/>
                <a:cs typeface="Arial MT"/>
              </a:rPr>
              <a:t> </a:t>
            </a:r>
            <a:r>
              <a:rPr sz="1800" spc="-5" dirty="0">
                <a:latin typeface="Arial MT"/>
                <a:cs typeface="Arial MT"/>
              </a:rPr>
              <a:t>motor</a:t>
            </a:r>
            <a:r>
              <a:rPr sz="1800" spc="-35" dirty="0">
                <a:latin typeface="Arial MT"/>
                <a:cs typeface="Arial MT"/>
              </a:rPr>
              <a:t> Torque</a:t>
            </a:r>
            <a:r>
              <a:rPr sz="1800" spc="-10" dirty="0">
                <a:latin typeface="Arial MT"/>
                <a:cs typeface="Arial MT"/>
              </a:rPr>
              <a:t> </a:t>
            </a:r>
            <a:r>
              <a:rPr sz="1800" spc="-50" dirty="0">
                <a:latin typeface="Arial MT"/>
                <a:cs typeface="Arial MT"/>
              </a:rPr>
              <a:t>(Ta)</a:t>
            </a:r>
            <a:r>
              <a:rPr sz="1800" spc="-15" dirty="0">
                <a:latin typeface="Arial MT"/>
                <a:cs typeface="Arial MT"/>
              </a:rPr>
              <a:t> </a:t>
            </a:r>
            <a:r>
              <a:rPr sz="1800" spc="-5" dirty="0">
                <a:latin typeface="Arial MT"/>
                <a:cs typeface="Arial MT"/>
              </a:rPr>
              <a:t>increase</a:t>
            </a:r>
            <a:r>
              <a:rPr sz="1800" spc="5" dirty="0">
                <a:latin typeface="Arial MT"/>
                <a:cs typeface="Arial MT"/>
              </a:rPr>
              <a:t> </a:t>
            </a:r>
            <a:r>
              <a:rPr sz="1800" spc="-5" dirty="0">
                <a:latin typeface="Arial MT"/>
                <a:cs typeface="Arial MT"/>
              </a:rPr>
              <a:t>as</a:t>
            </a:r>
            <a:r>
              <a:rPr sz="1800" dirty="0">
                <a:latin typeface="Arial MT"/>
                <a:cs typeface="Arial MT"/>
              </a:rPr>
              <a:t> the</a:t>
            </a:r>
            <a:r>
              <a:rPr sz="1800" spc="-10" dirty="0">
                <a:latin typeface="Arial MT"/>
                <a:cs typeface="Arial MT"/>
              </a:rPr>
              <a:t> </a:t>
            </a:r>
            <a:r>
              <a:rPr sz="1800" spc="-5" dirty="0">
                <a:latin typeface="Arial MT"/>
                <a:cs typeface="Arial MT"/>
              </a:rPr>
              <a:t>Square</a:t>
            </a:r>
            <a:r>
              <a:rPr sz="1800" spc="10" dirty="0">
                <a:latin typeface="Arial MT"/>
                <a:cs typeface="Arial MT"/>
              </a:rPr>
              <a:t> </a:t>
            </a:r>
            <a:r>
              <a:rPr sz="1800" dirty="0">
                <a:latin typeface="Arial MT"/>
                <a:cs typeface="Arial MT"/>
              </a:rPr>
              <a:t>of </a:t>
            </a:r>
            <a:r>
              <a:rPr sz="1800" spc="-484" dirty="0">
                <a:latin typeface="Arial MT"/>
                <a:cs typeface="Arial MT"/>
              </a:rPr>
              <a:t> </a:t>
            </a:r>
            <a:r>
              <a:rPr sz="1800" spc="-5" dirty="0">
                <a:latin typeface="Arial MT"/>
                <a:cs typeface="Arial MT"/>
              </a:rPr>
              <a:t>armature</a:t>
            </a:r>
            <a:r>
              <a:rPr sz="1800" dirty="0">
                <a:latin typeface="Arial MT"/>
                <a:cs typeface="Arial MT"/>
              </a:rPr>
              <a:t> </a:t>
            </a:r>
            <a:r>
              <a:rPr sz="1800" spc="-5" dirty="0">
                <a:latin typeface="Arial MT"/>
                <a:cs typeface="Arial MT"/>
              </a:rPr>
              <a:t>current</a:t>
            </a:r>
            <a:r>
              <a:rPr sz="1800" dirty="0">
                <a:latin typeface="Arial MT"/>
                <a:cs typeface="Arial MT"/>
              </a:rPr>
              <a:t> (Ia) </a:t>
            </a:r>
            <a:r>
              <a:rPr sz="1800" spc="-75" dirty="0">
                <a:latin typeface="Calibri"/>
                <a:cs typeface="Calibri"/>
              </a:rPr>
              <a:t>T</a:t>
            </a:r>
            <a:r>
              <a:rPr sz="1800" spc="-112" baseline="-20833" dirty="0">
                <a:latin typeface="Calibri"/>
                <a:cs typeface="Calibri"/>
              </a:rPr>
              <a:t>a</a:t>
            </a:r>
            <a:r>
              <a:rPr sz="1800" spc="-82" baseline="-20833" dirty="0">
                <a:latin typeface="Calibri"/>
                <a:cs typeface="Calibri"/>
              </a:rPr>
              <a:t> </a:t>
            </a:r>
            <a:r>
              <a:rPr sz="1800" spc="380" dirty="0">
                <a:latin typeface="Cambria Math"/>
                <a:cs typeface="Cambria Math"/>
              </a:rPr>
              <a:t>𝖺</a:t>
            </a:r>
            <a:r>
              <a:rPr sz="1800" spc="15" dirty="0">
                <a:latin typeface="Cambria Math"/>
                <a:cs typeface="Cambria Math"/>
              </a:rPr>
              <a:t> </a:t>
            </a:r>
            <a:r>
              <a:rPr sz="1800" dirty="0">
                <a:latin typeface="Calibri"/>
                <a:cs typeface="Calibri"/>
              </a:rPr>
              <a:t>I</a:t>
            </a:r>
            <a:r>
              <a:rPr sz="1800" baseline="-20833" dirty="0">
                <a:latin typeface="Calibri"/>
                <a:cs typeface="Calibri"/>
              </a:rPr>
              <a:t>a</a:t>
            </a:r>
            <a:r>
              <a:rPr sz="1800" baseline="25462" dirty="0">
                <a:latin typeface="Calibri"/>
                <a:cs typeface="Calibri"/>
              </a:rPr>
              <a:t>2</a:t>
            </a:r>
            <a:r>
              <a:rPr sz="1800" dirty="0">
                <a:solidFill>
                  <a:srgbClr val="FF0000"/>
                </a:solidFill>
                <a:latin typeface="Arial MT"/>
                <a:cs typeface="Arial MT"/>
              </a:rPr>
              <a:t>.</a:t>
            </a:r>
            <a:endParaRPr sz="1800">
              <a:latin typeface="Arial MT"/>
              <a:cs typeface="Arial MT"/>
            </a:endParaRPr>
          </a:p>
          <a:p>
            <a:pPr marL="118745" indent="-81280">
              <a:lnSpc>
                <a:spcPts val="2125"/>
              </a:lnSpc>
              <a:buSzPct val="94444"/>
              <a:buChar char="•"/>
              <a:tabLst>
                <a:tab pos="119380" algn="l"/>
              </a:tabLst>
            </a:pPr>
            <a:r>
              <a:rPr sz="1800" spc="-5" dirty="0">
                <a:latin typeface="Arial MT"/>
                <a:cs typeface="Arial MT"/>
              </a:rPr>
              <a:t>So</a:t>
            </a:r>
            <a:r>
              <a:rPr sz="1800" spc="-10" dirty="0">
                <a:latin typeface="Arial MT"/>
                <a:cs typeface="Arial MT"/>
              </a:rPr>
              <a:t> </a:t>
            </a:r>
            <a:r>
              <a:rPr sz="1800" spc="-5" dirty="0">
                <a:latin typeface="Arial MT"/>
                <a:cs typeface="Arial MT"/>
              </a:rPr>
              <a:t>DC</a:t>
            </a:r>
            <a:r>
              <a:rPr sz="1800" dirty="0">
                <a:latin typeface="Arial MT"/>
                <a:cs typeface="Arial MT"/>
              </a:rPr>
              <a:t> motor</a:t>
            </a:r>
            <a:r>
              <a:rPr sz="1800" spc="5" dirty="0">
                <a:latin typeface="Arial MT"/>
                <a:cs typeface="Arial MT"/>
              </a:rPr>
              <a:t> </a:t>
            </a:r>
            <a:r>
              <a:rPr sz="1800" spc="-5" dirty="0">
                <a:latin typeface="Arial MT"/>
                <a:cs typeface="Arial MT"/>
              </a:rPr>
              <a:t>provides</a:t>
            </a:r>
            <a:r>
              <a:rPr sz="1800" spc="25" dirty="0">
                <a:latin typeface="Arial MT"/>
                <a:cs typeface="Arial MT"/>
              </a:rPr>
              <a:t> </a:t>
            </a:r>
            <a:r>
              <a:rPr sz="1800" spc="-5" dirty="0">
                <a:latin typeface="Arial MT"/>
                <a:cs typeface="Arial MT"/>
              </a:rPr>
              <a:t>high</a:t>
            </a:r>
            <a:r>
              <a:rPr sz="1800" spc="10" dirty="0">
                <a:latin typeface="Arial MT"/>
                <a:cs typeface="Arial MT"/>
              </a:rPr>
              <a:t> </a:t>
            </a:r>
            <a:r>
              <a:rPr sz="1800" spc="-5" dirty="0">
                <a:latin typeface="Arial MT"/>
                <a:cs typeface="Arial MT"/>
              </a:rPr>
              <a:t>starting</a:t>
            </a:r>
            <a:r>
              <a:rPr sz="1800" dirty="0">
                <a:latin typeface="Arial MT"/>
                <a:cs typeface="Arial MT"/>
              </a:rPr>
              <a:t> </a:t>
            </a:r>
            <a:r>
              <a:rPr sz="1800" spc="-5" dirty="0">
                <a:latin typeface="Arial MT"/>
                <a:cs typeface="Arial MT"/>
              </a:rPr>
              <a:t>torque</a:t>
            </a:r>
            <a:r>
              <a:rPr sz="1800" spc="5" dirty="0">
                <a:latin typeface="Arial MT"/>
                <a:cs typeface="Arial MT"/>
              </a:rPr>
              <a:t> </a:t>
            </a:r>
            <a:r>
              <a:rPr sz="1800" spc="-15" dirty="0">
                <a:latin typeface="Arial MT"/>
                <a:cs typeface="Arial MT"/>
              </a:rPr>
              <a:t>which</a:t>
            </a:r>
            <a:r>
              <a:rPr sz="1800" spc="50" dirty="0">
                <a:latin typeface="Arial MT"/>
                <a:cs typeface="Arial MT"/>
              </a:rPr>
              <a:t> </a:t>
            </a:r>
            <a:r>
              <a:rPr sz="1800" spc="-5" dirty="0">
                <a:latin typeface="Arial MT"/>
                <a:cs typeface="Arial MT"/>
              </a:rPr>
              <a:t>is</a:t>
            </a:r>
            <a:endParaRPr sz="1800">
              <a:latin typeface="Arial MT"/>
              <a:cs typeface="Arial MT"/>
            </a:endParaRPr>
          </a:p>
          <a:p>
            <a:pPr marL="38100">
              <a:lnSpc>
                <a:spcPts val="2135"/>
              </a:lnSpc>
            </a:pPr>
            <a:r>
              <a:rPr sz="1800" spc="-5" dirty="0">
                <a:latin typeface="Arial MT"/>
                <a:cs typeface="Arial MT"/>
              </a:rPr>
              <a:t>required</a:t>
            </a:r>
            <a:r>
              <a:rPr sz="1800" dirty="0">
                <a:latin typeface="Arial MT"/>
                <a:cs typeface="Arial MT"/>
              </a:rPr>
              <a:t> to</a:t>
            </a:r>
            <a:r>
              <a:rPr sz="1800" spc="-25" dirty="0">
                <a:latin typeface="Arial MT"/>
                <a:cs typeface="Arial MT"/>
              </a:rPr>
              <a:t> </a:t>
            </a:r>
            <a:r>
              <a:rPr sz="1800" dirty="0">
                <a:latin typeface="Arial MT"/>
                <a:cs typeface="Arial MT"/>
              </a:rPr>
              <a:t>start</a:t>
            </a:r>
            <a:r>
              <a:rPr sz="1800" spc="-15" dirty="0">
                <a:latin typeface="Arial MT"/>
                <a:cs typeface="Arial MT"/>
              </a:rPr>
              <a:t> </a:t>
            </a:r>
            <a:r>
              <a:rPr sz="1800" dirty="0">
                <a:latin typeface="Arial MT"/>
                <a:cs typeface="Arial MT"/>
              </a:rPr>
              <a:t>a</a:t>
            </a:r>
            <a:r>
              <a:rPr sz="1800" spc="-15" dirty="0">
                <a:latin typeface="Arial MT"/>
                <a:cs typeface="Arial MT"/>
              </a:rPr>
              <a:t> </a:t>
            </a:r>
            <a:r>
              <a:rPr sz="1800" spc="-30" dirty="0">
                <a:latin typeface="Arial MT"/>
                <a:cs typeface="Arial MT"/>
              </a:rPr>
              <a:t>car.</a:t>
            </a:r>
            <a:endParaRPr sz="1800">
              <a:latin typeface="Arial MT"/>
              <a:cs typeface="Arial MT"/>
            </a:endParaRPr>
          </a:p>
        </p:txBody>
      </p:sp>
    </p:spTree>
    <p:extLst>
      <p:ext uri="{BB962C8B-B14F-4D97-AF65-F5344CB8AC3E}">
        <p14:creationId xmlns:p14="http://schemas.microsoft.com/office/powerpoint/2010/main" val="29188369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5246" y="2711959"/>
            <a:ext cx="2821305" cy="1951816"/>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A</a:t>
            </a:r>
            <a:r>
              <a:rPr sz="1800" spc="-120" dirty="0">
                <a:latin typeface="Arial MT"/>
                <a:cs typeface="Arial MT"/>
              </a:rPr>
              <a:t> </a:t>
            </a:r>
            <a:r>
              <a:rPr sz="1800" spc="-5" dirty="0">
                <a:latin typeface="Arial MT"/>
                <a:cs typeface="Arial MT"/>
              </a:rPr>
              <a:t>three-point</a:t>
            </a:r>
            <a:r>
              <a:rPr sz="1800" spc="15" dirty="0">
                <a:latin typeface="Arial MT"/>
                <a:cs typeface="Arial MT"/>
              </a:rPr>
              <a:t> </a:t>
            </a:r>
            <a:r>
              <a:rPr sz="1800" dirty="0">
                <a:latin typeface="Arial MT"/>
                <a:cs typeface="Arial MT"/>
              </a:rPr>
              <a:t>starter</a:t>
            </a:r>
            <a:r>
              <a:rPr sz="1800" spc="-15" dirty="0">
                <a:latin typeface="Arial MT"/>
                <a:cs typeface="Arial MT"/>
              </a:rPr>
              <a:t> </a:t>
            </a:r>
            <a:r>
              <a:rPr sz="1800" spc="-5" dirty="0">
                <a:latin typeface="Arial MT"/>
                <a:cs typeface="Arial MT"/>
              </a:rPr>
              <a:t>is</a:t>
            </a:r>
            <a:r>
              <a:rPr sz="1800" spc="-10" dirty="0">
                <a:latin typeface="Arial MT"/>
                <a:cs typeface="Arial MT"/>
              </a:rPr>
              <a:t> </a:t>
            </a:r>
            <a:r>
              <a:rPr sz="1800" spc="-5" dirty="0">
                <a:latin typeface="Arial MT"/>
                <a:cs typeface="Arial MT"/>
              </a:rPr>
              <a:t>suitable</a:t>
            </a:r>
            <a:r>
              <a:rPr sz="1800" spc="5" dirty="0">
                <a:latin typeface="Arial MT"/>
                <a:cs typeface="Arial MT"/>
              </a:rPr>
              <a:t> </a:t>
            </a:r>
            <a:r>
              <a:rPr sz="1800" dirty="0">
                <a:latin typeface="Arial MT"/>
                <a:cs typeface="Arial MT"/>
              </a:rPr>
              <a:t>for</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Shunt</a:t>
            </a:r>
            <a:r>
              <a:rPr sz="1800" spc="-35" dirty="0">
                <a:latin typeface="Arial MT"/>
                <a:cs typeface="Arial MT"/>
              </a:rPr>
              <a:t> </a:t>
            </a:r>
            <a:r>
              <a:rPr sz="1800" spc="-5" dirty="0">
                <a:latin typeface="Arial MT"/>
                <a:cs typeface="Arial MT"/>
              </a:rPr>
              <a:t>Motor</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Series</a:t>
            </a:r>
            <a:r>
              <a:rPr sz="1800" spc="-25" dirty="0">
                <a:latin typeface="Arial MT"/>
                <a:cs typeface="Arial MT"/>
              </a:rPr>
              <a:t> </a:t>
            </a:r>
            <a:r>
              <a:rPr sz="1800" spc="-5" dirty="0">
                <a:latin typeface="Arial MT"/>
                <a:cs typeface="Arial MT"/>
              </a:rPr>
              <a:t>Motor</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Shunt</a:t>
            </a:r>
            <a:r>
              <a:rPr sz="1800" spc="-10" dirty="0">
                <a:latin typeface="Arial MT"/>
                <a:cs typeface="Arial MT"/>
              </a:rPr>
              <a:t> </a:t>
            </a:r>
            <a:r>
              <a:rPr sz="1800" dirty="0">
                <a:latin typeface="Arial MT"/>
                <a:cs typeface="Arial MT"/>
              </a:rPr>
              <a:t>&amp;</a:t>
            </a:r>
            <a:r>
              <a:rPr sz="1800" spc="-10" dirty="0">
                <a:latin typeface="Arial MT"/>
                <a:cs typeface="Arial MT"/>
              </a:rPr>
              <a:t> Compound</a:t>
            </a:r>
            <a:r>
              <a:rPr sz="1800" spc="5" dirty="0">
                <a:latin typeface="Arial MT"/>
                <a:cs typeface="Arial MT"/>
              </a:rPr>
              <a:t> </a:t>
            </a:r>
            <a:r>
              <a:rPr sz="1800" spc="-5" dirty="0">
                <a:latin typeface="Arial MT"/>
                <a:cs typeface="Arial MT"/>
              </a:rPr>
              <a:t>Motor</a:t>
            </a:r>
            <a:endParaRPr sz="1800">
              <a:latin typeface="Arial MT"/>
              <a:cs typeface="Arial MT"/>
            </a:endParaRPr>
          </a:p>
          <a:p>
            <a:pPr marL="93345" indent="-81280">
              <a:lnSpc>
                <a:spcPct val="100000"/>
              </a:lnSpc>
              <a:buSzPct val="94444"/>
              <a:buChar char="•"/>
              <a:tabLst>
                <a:tab pos="93980" algn="l"/>
              </a:tabLst>
            </a:pPr>
            <a:r>
              <a:rPr sz="1800" spc="-5" dirty="0">
                <a:latin typeface="Arial MT"/>
                <a:cs typeface="Arial MT"/>
              </a:rPr>
              <a:t>Shunt, Series,</a:t>
            </a:r>
            <a:r>
              <a:rPr sz="1800" dirty="0">
                <a:latin typeface="Arial MT"/>
                <a:cs typeface="Arial MT"/>
              </a:rPr>
              <a:t> </a:t>
            </a:r>
            <a:r>
              <a:rPr sz="1800" spc="-5" dirty="0">
                <a:latin typeface="Arial MT"/>
                <a:cs typeface="Arial MT"/>
              </a:rPr>
              <a:t>and</a:t>
            </a:r>
            <a:r>
              <a:rPr sz="1800" dirty="0">
                <a:latin typeface="Arial MT"/>
                <a:cs typeface="Arial MT"/>
              </a:rPr>
              <a:t> </a:t>
            </a:r>
            <a:r>
              <a:rPr sz="1800" spc="-5" dirty="0">
                <a:latin typeface="Arial MT"/>
                <a:cs typeface="Arial MT"/>
              </a:rPr>
              <a:t>compound</a:t>
            </a:r>
            <a:r>
              <a:rPr sz="1800" spc="5" dirty="0">
                <a:latin typeface="Arial MT"/>
                <a:cs typeface="Arial MT"/>
              </a:rPr>
              <a:t> </a:t>
            </a:r>
            <a:r>
              <a:rPr sz="1800" spc="-5" dirty="0">
                <a:latin typeface="Arial MT"/>
                <a:cs typeface="Arial MT"/>
              </a:rPr>
              <a:t>motor</a:t>
            </a:r>
            <a:endParaRPr sz="1800">
              <a:latin typeface="Arial MT"/>
              <a:cs typeface="Arial MT"/>
            </a:endParaRPr>
          </a:p>
        </p:txBody>
      </p:sp>
    </p:spTree>
    <p:extLst>
      <p:ext uri="{BB962C8B-B14F-4D97-AF65-F5344CB8AC3E}">
        <p14:creationId xmlns:p14="http://schemas.microsoft.com/office/powerpoint/2010/main" val="26544049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52282" y="1778165"/>
            <a:ext cx="5934635" cy="2505238"/>
          </a:xfrm>
          <a:prstGeom prst="rect">
            <a:avLst/>
          </a:prstGeom>
        </p:spPr>
        <p:txBody>
          <a:bodyPr vert="horz" wrap="square" lIns="0" tIns="12700" rIns="0" bIns="0" rtlCol="0">
            <a:spAutoFit/>
          </a:bodyPr>
          <a:lstStyle/>
          <a:p>
            <a:pPr marL="12700" marR="3016885">
              <a:lnSpc>
                <a:spcPct val="100000"/>
              </a:lnSpc>
              <a:spcBef>
                <a:spcPts val="100"/>
              </a:spcBef>
            </a:pPr>
            <a:r>
              <a:rPr sz="1800" spc="-5" dirty="0">
                <a:solidFill>
                  <a:srgbClr val="FF6600"/>
                </a:solidFill>
                <a:latin typeface="Calibri"/>
                <a:cs typeface="Calibri"/>
              </a:rPr>
              <a:t>Shunt </a:t>
            </a:r>
            <a:r>
              <a:rPr sz="1800" dirty="0">
                <a:solidFill>
                  <a:srgbClr val="FF6600"/>
                </a:solidFill>
                <a:latin typeface="Calibri"/>
                <a:cs typeface="Calibri"/>
              </a:rPr>
              <a:t>&amp; </a:t>
            </a:r>
            <a:r>
              <a:rPr sz="1800" spc="-5" dirty="0">
                <a:solidFill>
                  <a:srgbClr val="FF6600"/>
                </a:solidFill>
                <a:latin typeface="Calibri"/>
                <a:cs typeface="Calibri"/>
              </a:rPr>
              <a:t>Compound motor </a:t>
            </a:r>
            <a:r>
              <a:rPr sz="1800" spc="-400" dirty="0">
                <a:solidFill>
                  <a:srgbClr val="FF6600"/>
                </a:solidFill>
                <a:latin typeface="Calibri"/>
                <a:cs typeface="Calibri"/>
              </a:rPr>
              <a:t> </a:t>
            </a:r>
            <a:r>
              <a:rPr sz="1800" spc="-10" dirty="0">
                <a:solidFill>
                  <a:srgbClr val="FF6600"/>
                </a:solidFill>
                <a:latin typeface="Calibri"/>
                <a:cs typeface="Calibri"/>
              </a:rPr>
              <a:t>Explanation:</a:t>
            </a:r>
            <a:endParaRPr sz="1800" dirty="0">
              <a:latin typeface="Calibri"/>
              <a:cs typeface="Calibri"/>
            </a:endParaRPr>
          </a:p>
          <a:p>
            <a:pPr marL="12700" algn="just">
              <a:lnSpc>
                <a:spcPts val="2135"/>
              </a:lnSpc>
              <a:spcBef>
                <a:spcPts val="70"/>
              </a:spcBef>
            </a:pPr>
            <a:r>
              <a:rPr sz="1800" spc="-5" dirty="0">
                <a:latin typeface="Arial MT"/>
                <a:cs typeface="Arial MT"/>
              </a:rPr>
              <a:t>3 point</a:t>
            </a:r>
            <a:r>
              <a:rPr sz="1800" spc="5" dirty="0">
                <a:latin typeface="Arial MT"/>
                <a:cs typeface="Arial MT"/>
              </a:rPr>
              <a:t> </a:t>
            </a:r>
            <a:r>
              <a:rPr sz="1800" dirty="0">
                <a:latin typeface="Arial MT"/>
                <a:cs typeface="Arial MT"/>
              </a:rPr>
              <a:t>starters</a:t>
            </a:r>
            <a:r>
              <a:rPr sz="1800" spc="-10" dirty="0">
                <a:latin typeface="Arial MT"/>
                <a:cs typeface="Arial MT"/>
              </a:rPr>
              <a:t> </a:t>
            </a:r>
            <a:r>
              <a:rPr sz="1800" spc="-5" dirty="0">
                <a:latin typeface="Arial MT"/>
                <a:cs typeface="Arial MT"/>
              </a:rPr>
              <a:t>in</a:t>
            </a:r>
            <a:r>
              <a:rPr sz="1800" dirty="0">
                <a:latin typeface="Arial MT"/>
                <a:cs typeface="Arial MT"/>
              </a:rPr>
              <a:t> </a:t>
            </a:r>
            <a:r>
              <a:rPr sz="1800" spc="-5" dirty="0">
                <a:latin typeface="Arial MT"/>
                <a:cs typeface="Arial MT"/>
              </a:rPr>
              <a:t>DC</a:t>
            </a:r>
            <a:r>
              <a:rPr sz="1800" spc="-15" dirty="0">
                <a:latin typeface="Arial MT"/>
                <a:cs typeface="Arial MT"/>
              </a:rPr>
              <a:t> </a:t>
            </a:r>
            <a:r>
              <a:rPr sz="1800" spc="-5" dirty="0">
                <a:latin typeface="Arial MT"/>
                <a:cs typeface="Arial MT"/>
              </a:rPr>
              <a:t>Shunt</a:t>
            </a:r>
            <a:r>
              <a:rPr sz="1800" dirty="0">
                <a:latin typeface="Arial MT"/>
                <a:cs typeface="Arial MT"/>
              </a:rPr>
              <a:t> </a:t>
            </a:r>
            <a:r>
              <a:rPr sz="1800" spc="-5" dirty="0">
                <a:latin typeface="Arial MT"/>
                <a:cs typeface="Arial MT"/>
              </a:rPr>
              <a:t>and</a:t>
            </a:r>
            <a:r>
              <a:rPr sz="1800" dirty="0">
                <a:latin typeface="Arial MT"/>
                <a:cs typeface="Arial MT"/>
              </a:rPr>
              <a:t> </a:t>
            </a:r>
            <a:r>
              <a:rPr sz="1800" spc="-5" dirty="0">
                <a:latin typeface="Arial MT"/>
                <a:cs typeface="Arial MT"/>
              </a:rPr>
              <a:t>Compound</a:t>
            </a:r>
            <a:r>
              <a:rPr sz="1800" spc="15" dirty="0">
                <a:latin typeface="Arial MT"/>
                <a:cs typeface="Arial MT"/>
              </a:rPr>
              <a:t> </a:t>
            </a:r>
            <a:r>
              <a:rPr sz="1800" spc="-5" dirty="0">
                <a:latin typeface="Arial MT"/>
                <a:cs typeface="Arial MT"/>
              </a:rPr>
              <a:t>machines</a:t>
            </a:r>
            <a:endParaRPr sz="1800" dirty="0">
              <a:latin typeface="Arial MT"/>
              <a:cs typeface="Arial MT"/>
            </a:endParaRPr>
          </a:p>
          <a:p>
            <a:pPr marL="12700" algn="just">
              <a:lnSpc>
                <a:spcPts val="2135"/>
              </a:lnSpc>
            </a:pPr>
            <a:r>
              <a:rPr sz="1800" spc="-5" dirty="0">
                <a:latin typeface="Arial MT"/>
                <a:cs typeface="Arial MT"/>
              </a:rPr>
              <a:t>serve</a:t>
            </a:r>
            <a:r>
              <a:rPr sz="1800" spc="-20" dirty="0">
                <a:latin typeface="Arial MT"/>
                <a:cs typeface="Arial MT"/>
              </a:rPr>
              <a:t> </a:t>
            </a:r>
            <a:r>
              <a:rPr sz="1800" spc="-5" dirty="0">
                <a:latin typeface="Arial MT"/>
                <a:cs typeface="Arial MT"/>
              </a:rPr>
              <a:t>for</a:t>
            </a:r>
            <a:r>
              <a:rPr sz="1800" spc="-10" dirty="0">
                <a:latin typeface="Arial MT"/>
                <a:cs typeface="Arial MT"/>
              </a:rPr>
              <a:t> </a:t>
            </a:r>
            <a:r>
              <a:rPr sz="1800" spc="-5" dirty="0">
                <a:latin typeface="Arial MT"/>
                <a:cs typeface="Arial MT"/>
              </a:rPr>
              <a:t>the</a:t>
            </a:r>
            <a:r>
              <a:rPr sz="1800" spc="-15" dirty="0">
                <a:latin typeface="Arial MT"/>
                <a:cs typeface="Arial MT"/>
              </a:rPr>
              <a:t> </a:t>
            </a:r>
            <a:r>
              <a:rPr sz="1800" spc="-10" dirty="0">
                <a:latin typeface="Arial MT"/>
                <a:cs typeface="Arial MT"/>
              </a:rPr>
              <a:t>following</a:t>
            </a:r>
            <a:r>
              <a:rPr sz="1800" spc="40" dirty="0">
                <a:latin typeface="Arial MT"/>
                <a:cs typeface="Arial MT"/>
              </a:rPr>
              <a:t> </a:t>
            </a:r>
            <a:r>
              <a:rPr sz="1800" spc="-5" dirty="0">
                <a:latin typeface="Arial MT"/>
                <a:cs typeface="Arial MT"/>
              </a:rPr>
              <a:t>purposes.</a:t>
            </a:r>
            <a:endParaRPr sz="1800" dirty="0">
              <a:latin typeface="Arial MT"/>
              <a:cs typeface="Arial MT"/>
            </a:endParaRPr>
          </a:p>
          <a:p>
            <a:pPr marL="12700" marR="127000" algn="just">
              <a:lnSpc>
                <a:spcPct val="98900"/>
              </a:lnSpc>
              <a:spcBef>
                <a:spcPts val="75"/>
              </a:spcBef>
              <a:buSzPct val="94444"/>
              <a:buChar char="•"/>
              <a:tabLst>
                <a:tab pos="93980" algn="l"/>
              </a:tabLst>
            </a:pPr>
            <a:r>
              <a:rPr sz="1800" dirty="0">
                <a:latin typeface="Arial MT"/>
                <a:cs typeface="Arial MT"/>
              </a:rPr>
              <a:t>It </a:t>
            </a:r>
            <a:r>
              <a:rPr sz="1800" spc="-5" dirty="0">
                <a:latin typeface="Arial MT"/>
                <a:cs typeface="Arial MT"/>
              </a:rPr>
              <a:t>limits </a:t>
            </a:r>
            <a:r>
              <a:rPr sz="1800" dirty="0">
                <a:latin typeface="Arial MT"/>
                <a:cs typeface="Arial MT"/>
              </a:rPr>
              <a:t>the </a:t>
            </a:r>
            <a:r>
              <a:rPr sz="1800" spc="-5" dirty="0">
                <a:latin typeface="Arial MT"/>
                <a:cs typeface="Arial MT"/>
              </a:rPr>
              <a:t>high starting current into the armature by </a:t>
            </a:r>
            <a:r>
              <a:rPr sz="1800" spc="-490" dirty="0">
                <a:latin typeface="Arial MT"/>
                <a:cs typeface="Arial MT"/>
              </a:rPr>
              <a:t> </a:t>
            </a:r>
            <a:r>
              <a:rPr sz="1800" spc="-5" dirty="0">
                <a:latin typeface="Arial MT"/>
                <a:cs typeface="Arial MT"/>
              </a:rPr>
              <a:t>having </a:t>
            </a:r>
            <a:r>
              <a:rPr sz="1800" dirty="0">
                <a:latin typeface="Arial MT"/>
                <a:cs typeface="Arial MT"/>
              </a:rPr>
              <a:t>the </a:t>
            </a:r>
            <a:r>
              <a:rPr sz="1800" spc="-5" dirty="0">
                <a:latin typeface="Arial MT"/>
                <a:cs typeface="Arial MT"/>
              </a:rPr>
              <a:t>resistance high </a:t>
            </a:r>
            <a:r>
              <a:rPr sz="1800" dirty="0">
                <a:latin typeface="Arial MT"/>
                <a:cs typeface="Arial MT"/>
              </a:rPr>
              <a:t>at </a:t>
            </a:r>
            <a:r>
              <a:rPr sz="1800" spc="-5" dirty="0">
                <a:latin typeface="Arial MT"/>
                <a:cs typeface="Arial MT"/>
              </a:rPr>
              <a:t>the </a:t>
            </a:r>
            <a:r>
              <a:rPr sz="1800" dirty="0">
                <a:latin typeface="Arial MT"/>
                <a:cs typeface="Arial MT"/>
              </a:rPr>
              <a:t>time of </a:t>
            </a:r>
            <a:r>
              <a:rPr sz="1800" spc="-5" dirty="0">
                <a:latin typeface="Arial MT"/>
                <a:cs typeface="Arial MT"/>
              </a:rPr>
              <a:t>starting and </a:t>
            </a:r>
            <a:r>
              <a:rPr sz="1800" dirty="0">
                <a:latin typeface="Arial MT"/>
                <a:cs typeface="Arial MT"/>
              </a:rPr>
              <a:t> </a:t>
            </a:r>
            <a:r>
              <a:rPr sz="1800" spc="-5" dirty="0">
                <a:latin typeface="Arial MT"/>
                <a:cs typeface="Arial MT"/>
              </a:rPr>
              <a:t>reducing</a:t>
            </a:r>
            <a:r>
              <a:rPr sz="1800" spc="10" dirty="0">
                <a:latin typeface="Arial MT"/>
                <a:cs typeface="Arial MT"/>
              </a:rPr>
              <a:t> </a:t>
            </a:r>
            <a:r>
              <a:rPr sz="1800" dirty="0">
                <a:latin typeface="Arial MT"/>
                <a:cs typeface="Arial MT"/>
              </a:rPr>
              <a:t>it</a:t>
            </a:r>
            <a:r>
              <a:rPr sz="1800" spc="-10" dirty="0">
                <a:latin typeface="Arial MT"/>
                <a:cs typeface="Arial MT"/>
              </a:rPr>
              <a:t> </a:t>
            </a:r>
            <a:r>
              <a:rPr sz="1800" spc="-5" dirty="0">
                <a:latin typeface="Arial MT"/>
                <a:cs typeface="Arial MT"/>
              </a:rPr>
              <a:t>during</a:t>
            </a:r>
            <a:r>
              <a:rPr sz="1800" spc="20" dirty="0">
                <a:latin typeface="Arial MT"/>
                <a:cs typeface="Arial MT"/>
              </a:rPr>
              <a:t> </a:t>
            </a:r>
            <a:r>
              <a:rPr sz="1800" dirty="0">
                <a:latin typeface="Arial MT"/>
                <a:cs typeface="Arial MT"/>
              </a:rPr>
              <a:t>the</a:t>
            </a:r>
            <a:r>
              <a:rPr sz="1800" spc="-15" dirty="0">
                <a:latin typeface="Arial MT"/>
                <a:cs typeface="Arial MT"/>
              </a:rPr>
              <a:t> </a:t>
            </a:r>
            <a:r>
              <a:rPr sz="1800" spc="-5" dirty="0">
                <a:latin typeface="Arial MT"/>
                <a:cs typeface="Arial MT"/>
              </a:rPr>
              <a:t>running</a:t>
            </a:r>
            <a:r>
              <a:rPr sz="1800" spc="5" dirty="0">
                <a:latin typeface="Arial MT"/>
                <a:cs typeface="Arial MT"/>
              </a:rPr>
              <a:t> </a:t>
            </a:r>
            <a:r>
              <a:rPr sz="1800" spc="-5" dirty="0">
                <a:latin typeface="Arial MT"/>
                <a:cs typeface="Arial MT"/>
              </a:rPr>
              <a:t>conditions.</a:t>
            </a:r>
            <a:endParaRPr sz="1800" dirty="0">
              <a:latin typeface="Arial MT"/>
              <a:cs typeface="Arial MT"/>
            </a:endParaRPr>
          </a:p>
          <a:p>
            <a:pPr marL="93345" indent="-81280" algn="just">
              <a:lnSpc>
                <a:spcPts val="2135"/>
              </a:lnSpc>
              <a:spcBef>
                <a:spcPts val="50"/>
              </a:spcBef>
              <a:buSzPct val="94444"/>
              <a:buChar char="•"/>
              <a:tabLst>
                <a:tab pos="93980" algn="l"/>
              </a:tabLst>
            </a:pPr>
            <a:r>
              <a:rPr sz="1800" dirty="0">
                <a:latin typeface="Arial MT"/>
                <a:cs typeface="Arial MT"/>
              </a:rPr>
              <a:t>It</a:t>
            </a:r>
            <a:r>
              <a:rPr sz="1800" spc="-5" dirty="0">
                <a:latin typeface="Arial MT"/>
                <a:cs typeface="Arial MT"/>
              </a:rPr>
              <a:t> also</a:t>
            </a:r>
            <a:r>
              <a:rPr sz="1800" spc="5" dirty="0">
                <a:latin typeface="Arial MT"/>
                <a:cs typeface="Arial MT"/>
              </a:rPr>
              <a:t> </a:t>
            </a:r>
            <a:r>
              <a:rPr sz="1800" spc="-5" dirty="0">
                <a:latin typeface="Arial MT"/>
                <a:cs typeface="Arial MT"/>
              </a:rPr>
              <a:t>protects</a:t>
            </a:r>
            <a:r>
              <a:rPr sz="1800" dirty="0">
                <a:latin typeface="Arial MT"/>
                <a:cs typeface="Arial MT"/>
              </a:rPr>
              <a:t> </a:t>
            </a:r>
            <a:r>
              <a:rPr sz="1800" spc="-5" dirty="0">
                <a:latin typeface="Arial MT"/>
                <a:cs typeface="Arial MT"/>
              </a:rPr>
              <a:t>the</a:t>
            </a:r>
            <a:r>
              <a:rPr sz="1800" spc="-10" dirty="0">
                <a:latin typeface="Arial MT"/>
                <a:cs typeface="Arial MT"/>
              </a:rPr>
              <a:t> </a:t>
            </a:r>
            <a:r>
              <a:rPr sz="1800" dirty="0">
                <a:latin typeface="Arial MT"/>
                <a:cs typeface="Arial MT"/>
              </a:rPr>
              <a:t>motor from</a:t>
            </a:r>
            <a:r>
              <a:rPr sz="1800" spc="-15" dirty="0">
                <a:latin typeface="Arial MT"/>
                <a:cs typeface="Arial MT"/>
              </a:rPr>
              <a:t> </a:t>
            </a:r>
            <a:r>
              <a:rPr sz="1800" spc="-5" dirty="0">
                <a:latin typeface="Arial MT"/>
                <a:cs typeface="Arial MT"/>
              </a:rPr>
              <a:t>overload</a:t>
            </a:r>
            <a:r>
              <a:rPr sz="1800" spc="15" dirty="0">
                <a:latin typeface="Arial MT"/>
                <a:cs typeface="Arial MT"/>
              </a:rPr>
              <a:t> </a:t>
            </a:r>
            <a:r>
              <a:rPr sz="1800" spc="-5" dirty="0">
                <a:latin typeface="Arial MT"/>
                <a:cs typeface="Arial MT"/>
              </a:rPr>
              <a:t>and</a:t>
            </a:r>
            <a:r>
              <a:rPr sz="1800" spc="5" dirty="0">
                <a:latin typeface="Arial MT"/>
                <a:cs typeface="Arial MT"/>
              </a:rPr>
              <a:t> </a:t>
            </a:r>
            <a:r>
              <a:rPr sz="1800" spc="-5" dirty="0">
                <a:latin typeface="Arial MT"/>
                <a:cs typeface="Arial MT"/>
              </a:rPr>
              <a:t>under-</a:t>
            </a:r>
            <a:endParaRPr sz="1800" dirty="0">
              <a:latin typeface="Arial MT"/>
              <a:cs typeface="Arial MT"/>
            </a:endParaRPr>
          </a:p>
          <a:p>
            <a:pPr marL="12700" algn="just">
              <a:lnSpc>
                <a:spcPts val="2135"/>
              </a:lnSpc>
            </a:pPr>
            <a:r>
              <a:rPr sz="1800" spc="-5" dirty="0">
                <a:latin typeface="Arial MT"/>
                <a:cs typeface="Arial MT"/>
              </a:rPr>
              <a:t>voltage</a:t>
            </a:r>
            <a:r>
              <a:rPr sz="1800" spc="-35" dirty="0">
                <a:latin typeface="Arial MT"/>
                <a:cs typeface="Arial MT"/>
              </a:rPr>
              <a:t> </a:t>
            </a:r>
            <a:r>
              <a:rPr sz="1800" spc="-5" dirty="0">
                <a:latin typeface="Arial MT"/>
                <a:cs typeface="Arial MT"/>
              </a:rPr>
              <a:t>conditions.</a:t>
            </a:r>
            <a:endParaRPr sz="1800" dirty="0">
              <a:latin typeface="Arial MT"/>
              <a:cs typeface="Arial MT"/>
            </a:endParaRPr>
          </a:p>
        </p:txBody>
      </p:sp>
    </p:spTree>
    <p:extLst>
      <p:ext uri="{BB962C8B-B14F-4D97-AF65-F5344CB8AC3E}">
        <p14:creationId xmlns:p14="http://schemas.microsoft.com/office/powerpoint/2010/main" val="311151258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3896</Words>
  <Application>Microsoft Office PowerPoint</Application>
  <PresentationFormat>On-screen Show (4:3)</PresentationFormat>
  <Paragraphs>507</Paragraphs>
  <Slides>126</Slides>
  <Notes>83</Notes>
  <HiddenSlides>1</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2</vt:i4>
      </vt:variant>
      <vt:variant>
        <vt:lpstr>Slide Titles</vt:lpstr>
      </vt:variant>
      <vt:variant>
        <vt:i4>126</vt:i4>
      </vt:variant>
    </vt:vector>
  </HeadingPairs>
  <TitlesOfParts>
    <vt:vector size="141" baseType="lpstr">
      <vt:lpstr>Arial</vt:lpstr>
      <vt:lpstr>Constantia</vt:lpstr>
      <vt:lpstr>Cambria Math</vt:lpstr>
      <vt:lpstr>Times New Roman</vt:lpstr>
      <vt:lpstr>Calibri</vt:lpstr>
      <vt:lpstr>Noto Sans Symbols</vt:lpstr>
      <vt:lpstr>Arial MT</vt:lpstr>
      <vt:lpstr>Verdana</vt:lpstr>
      <vt:lpstr>Book Antiqua</vt:lpstr>
      <vt:lpstr>Wingdings</vt:lpstr>
      <vt:lpstr>Office Theme</vt:lpstr>
      <vt:lpstr>1_Office Theme</vt:lpstr>
      <vt:lpstr>2_Office Theme</vt:lpstr>
      <vt:lpstr>Bitmap Image</vt:lpstr>
      <vt:lpstr>Visio.Drawing.6</vt:lpstr>
      <vt:lpstr>UNIT-III: Fundamentals of Electrical Machines</vt:lpstr>
      <vt:lpstr>TRANSFORMER</vt:lpstr>
      <vt:lpstr>PowerPoint Presentation</vt:lpstr>
      <vt:lpstr>PowerPoint Presentation</vt:lpstr>
      <vt:lpstr>PowerPoint Presentation</vt:lpstr>
      <vt:lpstr>PowerPoint Presentation</vt:lpstr>
      <vt:lpstr>TRANSFORMER SYMBOLS</vt:lpstr>
      <vt:lpstr>Principle of operation</vt:lpstr>
      <vt:lpstr>          PRINCIPLE OF TRANSFORMER  It works on the principle of Electromagnetic induction.   The current flowing in the primary winding of the transformers creates a magnetic field, magnetic flux flows to the secondary side of the transformers, which induces EMF in the winding and current flows when the circuit is closed.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TRANSFORMER ON DC SUPPLY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DC MACHINES</vt:lpstr>
      <vt:lpstr>PowerPoint Presentation</vt:lpstr>
      <vt:lpstr>                    Review of magnetism</vt:lpstr>
      <vt:lpstr>PowerPoint Presentation</vt:lpstr>
      <vt:lpstr>PowerPoint Presentation</vt:lpstr>
      <vt:lpstr>PowerPoint Presentation</vt:lpstr>
      <vt:lpstr>PowerPoint Presentation</vt:lpstr>
      <vt:lpstr>What are DC Machines?</vt:lpstr>
      <vt:lpstr>DC MOTOR: INTRODUCTION</vt:lpstr>
      <vt:lpstr>PowerPoint Presentation</vt:lpstr>
      <vt:lpstr>CONSTRUCTION OF DC MACHINES</vt:lpstr>
      <vt:lpstr>COMPONENTS OF DC MACHINE</vt:lpstr>
      <vt:lpstr>DC Machines Construction</vt:lpstr>
      <vt:lpstr>DC Machines Construction</vt:lpstr>
      <vt:lpstr>DC Machines Construction</vt:lpstr>
      <vt:lpstr>DC Machines Construction</vt:lpstr>
      <vt:lpstr>DC Machines Construction</vt:lpstr>
      <vt:lpstr>PowerPoint Presentation</vt:lpstr>
      <vt:lpstr>Principle of Operation</vt:lpstr>
      <vt:lpstr>Principle of Operation</vt:lpstr>
      <vt:lpstr>Principle of Operation</vt:lpstr>
      <vt:lpstr>WORKING OF DC MOTOR</vt:lpstr>
      <vt:lpstr>Current in DC Motor</vt:lpstr>
      <vt:lpstr>Magnetic Field in DC Motor</vt:lpstr>
      <vt:lpstr>Force in DC Motor</vt:lpstr>
      <vt:lpstr>Types of DC Motors</vt:lpstr>
      <vt:lpstr>Types of DC Machines</vt:lpstr>
      <vt:lpstr>Applications of DC Motors</vt:lpstr>
      <vt:lpstr>Applications of DC Motors</vt:lpstr>
      <vt:lpstr>Applications of DC Motors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DC Generators</vt:lpstr>
      <vt:lpstr>PowerPoint Presentation</vt:lpstr>
      <vt:lpstr>DC GENERATOR: Generation of Unidirectional Voltage</vt:lpstr>
      <vt:lpstr>Generation of Unidirectional Voltage</vt:lpstr>
      <vt:lpstr>PowerPoint Presentation</vt:lpstr>
      <vt:lpstr>Starting of DC motors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 induction motor or asynchronous motor is an AC electric motor in which the electric current in the rotor needed to produce torque is obtained by electromagnetic induction from the magnetic field of the stator winding</vt:lpstr>
      <vt:lpstr>Single Phase Induction Motor</vt:lpstr>
      <vt:lpstr>Construction of Single Phase Induction  Motor</vt:lpstr>
      <vt:lpstr>Single Phase Induction  Motor</vt:lpstr>
      <vt:lpstr>Single Phase Induction  Motor</vt:lpstr>
      <vt:lpstr>Operating principle  </vt:lpstr>
      <vt:lpstr>7.6 Single Phase Induction  Motor</vt:lpstr>
      <vt:lpstr>Single Phase Induction  Motor</vt:lpstr>
      <vt:lpstr>Single Phase Induction  Motor</vt:lpstr>
      <vt:lpstr>PowerPoint Presentation</vt:lpstr>
      <vt:lpstr>Three Phase Induction Motor</vt:lpstr>
      <vt:lpstr>PowerPoint Presentation</vt:lpstr>
      <vt:lpstr>PowerPoint Presentation</vt:lpstr>
      <vt:lpstr>Construction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UNIT-III: Fundamentals of Electrical Machines</dc:title>
  <dc:creator>AKS</dc:creator>
  <cp:lastModifiedBy>SAM COMPUTERS</cp:lastModifiedBy>
  <cp:revision>2</cp:revision>
  <dcterms:created xsi:type="dcterms:W3CDTF">2006-08-16T00:00:00Z</dcterms:created>
  <dcterms:modified xsi:type="dcterms:W3CDTF">2023-01-15T19:35:34Z</dcterms:modified>
</cp:coreProperties>
</file>